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004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004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004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47232"/>
            <a:ext cx="12192000" cy="81076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" y="5732217"/>
            <a:ext cx="12192000" cy="473075"/>
          </a:xfrm>
          <a:custGeom>
            <a:avLst/>
            <a:gdLst/>
            <a:ahLst/>
            <a:cxnLst/>
            <a:rect l="l" t="t" r="r" b="b"/>
            <a:pathLst>
              <a:path w="12192000" h="473075">
                <a:moveTo>
                  <a:pt x="12192000" y="0"/>
                </a:moveTo>
                <a:lnTo>
                  <a:pt x="0" y="0"/>
                </a:lnTo>
                <a:lnTo>
                  <a:pt x="0" y="472612"/>
                </a:lnTo>
                <a:lnTo>
                  <a:pt x="12192000" y="4726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0662" y="114489"/>
            <a:ext cx="5993057" cy="60522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004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047231"/>
            <a:ext cx="12192000" cy="8107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474" y="143763"/>
            <a:ext cx="11649051" cy="82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004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886" y="2359738"/>
            <a:ext cx="10814685" cy="2949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mailto:david.kandzari@piedmont.org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hyperlink" Target="http://WWW.AHAJOURNALS.ORG/DOI" TargetMode="External"/><Relationship Id="rId6" Type="http://schemas.openxmlformats.org/officeDocument/2006/relationships/image" Target="../media/image1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582" y="2304795"/>
            <a:ext cx="8710930" cy="121412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dirty="0" b="0">
                <a:solidFill>
                  <a:srgbClr val="002856"/>
                </a:solidFill>
                <a:latin typeface="Arial"/>
                <a:cs typeface="Arial"/>
              </a:rPr>
              <a:t>Effect</a:t>
            </a:r>
            <a:r>
              <a:rPr dirty="0" spc="-110" b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pc="-195" b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002856"/>
                </a:solidFill>
                <a:latin typeface="Arial"/>
                <a:cs typeface="Arial"/>
              </a:rPr>
              <a:t>Alcohol-</a:t>
            </a:r>
            <a:r>
              <a:rPr dirty="0" b="0">
                <a:solidFill>
                  <a:srgbClr val="002856"/>
                </a:solidFill>
                <a:latin typeface="Arial"/>
                <a:cs typeface="Arial"/>
              </a:rPr>
              <a:t>mediated</a:t>
            </a:r>
            <a:r>
              <a:rPr dirty="0" spc="-65" b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2856"/>
                </a:solidFill>
                <a:latin typeface="Arial"/>
                <a:cs typeface="Arial"/>
              </a:rPr>
              <a:t>Renal</a:t>
            </a:r>
            <a:r>
              <a:rPr dirty="0" spc="-65" b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2856"/>
                </a:solidFill>
                <a:latin typeface="Arial"/>
                <a:cs typeface="Arial"/>
              </a:rPr>
              <a:t>Denervation</a:t>
            </a:r>
            <a:r>
              <a:rPr dirty="0" spc="-65" b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2856"/>
                </a:solidFill>
                <a:latin typeface="Arial"/>
                <a:cs typeface="Arial"/>
              </a:rPr>
              <a:t>on</a:t>
            </a:r>
            <a:r>
              <a:rPr dirty="0" spc="-60" b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002856"/>
                </a:solidFill>
                <a:latin typeface="Arial"/>
                <a:cs typeface="Arial"/>
              </a:rPr>
              <a:t>Blood </a:t>
            </a:r>
            <a:r>
              <a:rPr dirty="0" b="0">
                <a:solidFill>
                  <a:srgbClr val="002856"/>
                </a:solidFill>
                <a:latin typeface="Arial"/>
                <a:cs typeface="Arial"/>
              </a:rPr>
              <a:t>Pressure</a:t>
            </a:r>
            <a:r>
              <a:rPr dirty="0" spc="-100" b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2856"/>
                </a:solidFill>
                <a:latin typeface="Arial"/>
                <a:cs typeface="Arial"/>
              </a:rPr>
              <a:t>in</a:t>
            </a:r>
            <a:r>
              <a:rPr dirty="0" spc="-75" b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pc="-70" b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2856"/>
                </a:solidFill>
                <a:latin typeface="Arial"/>
                <a:cs typeface="Arial"/>
              </a:rPr>
              <a:t>Presence</a:t>
            </a:r>
            <a:r>
              <a:rPr dirty="0" spc="-70" b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pc="-195" b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2856"/>
                </a:solidFill>
                <a:latin typeface="Arial"/>
                <a:cs typeface="Arial"/>
              </a:rPr>
              <a:t>Antihypertensive</a:t>
            </a:r>
            <a:r>
              <a:rPr dirty="0" spc="-75" b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002856"/>
                </a:solidFill>
                <a:latin typeface="Arial"/>
                <a:cs typeface="Arial"/>
              </a:rPr>
              <a:t>Drugs:</a:t>
            </a:r>
          </a:p>
          <a:p>
            <a:pPr marL="12700">
              <a:lnSpc>
                <a:spcPts val="2960"/>
              </a:lnSpc>
            </a:pPr>
            <a:r>
              <a:rPr dirty="0" spc="-10" b="0">
                <a:solidFill>
                  <a:srgbClr val="002856"/>
                </a:solidFill>
                <a:latin typeface="Arial"/>
                <a:cs typeface="Arial"/>
              </a:rPr>
              <a:t>3-</a:t>
            </a:r>
            <a:r>
              <a:rPr dirty="0" b="0">
                <a:solidFill>
                  <a:srgbClr val="002856"/>
                </a:solidFill>
                <a:latin typeface="Arial"/>
                <a:cs typeface="Arial"/>
              </a:rPr>
              <a:t>month</a:t>
            </a:r>
            <a:r>
              <a:rPr dirty="0" spc="-55" b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2856"/>
                </a:solidFill>
                <a:latin typeface="Arial"/>
                <a:cs typeface="Arial"/>
              </a:rPr>
              <a:t>Primary</a:t>
            </a:r>
            <a:r>
              <a:rPr dirty="0" spc="-60" b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2856"/>
                </a:solidFill>
                <a:latin typeface="Arial"/>
                <a:cs typeface="Arial"/>
              </a:rPr>
              <a:t>Results</a:t>
            </a:r>
            <a:r>
              <a:rPr dirty="0" spc="-55" b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2856"/>
                </a:solidFill>
                <a:latin typeface="Arial"/>
                <a:cs typeface="Arial"/>
              </a:rPr>
              <a:t>From</a:t>
            </a:r>
            <a:r>
              <a:rPr dirty="0" spc="-55" b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pc="-100" b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pc="-45" b="0">
                <a:solidFill>
                  <a:srgbClr val="002856"/>
                </a:solidFill>
                <a:latin typeface="Arial"/>
                <a:cs typeface="Arial"/>
              </a:rPr>
              <a:t>Target</a:t>
            </a:r>
            <a:r>
              <a:rPr dirty="0" spc="-60" b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002856"/>
                </a:solidFill>
                <a:latin typeface="Arial"/>
                <a:cs typeface="Arial"/>
              </a:rPr>
              <a:t>BP</a:t>
            </a:r>
            <a:r>
              <a:rPr dirty="0" spc="-110" b="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pc="-50" b="0">
                <a:solidFill>
                  <a:srgbClr val="002856"/>
                </a:solidFill>
                <a:latin typeface="Arial"/>
                <a:cs typeface="Arial"/>
              </a:rPr>
              <a:t>I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70582" y="3459988"/>
            <a:ext cx="8339455" cy="3173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Randomized</a:t>
            </a:r>
            <a:r>
              <a:rPr dirty="0" sz="2800" spc="-18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2856"/>
                </a:solidFill>
                <a:latin typeface="Arial"/>
                <a:cs typeface="Arial"/>
              </a:rPr>
              <a:t>Trial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25"/>
              </a:spcBef>
            </a:pPr>
            <a:endParaRPr sz="2800">
              <a:latin typeface="Arial"/>
              <a:cs typeface="Arial"/>
            </a:endParaRPr>
          </a:p>
          <a:p>
            <a:pPr marL="153035" marR="5080">
              <a:lnSpc>
                <a:spcPct val="100800"/>
              </a:lnSpc>
            </a:pPr>
            <a:r>
              <a:rPr dirty="0" sz="2400">
                <a:latin typeface="Calibri"/>
                <a:cs typeface="Calibri"/>
              </a:rPr>
              <a:t>David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E.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Kandzari,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MD,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FACC,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MSCAI,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behalf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TARGET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BP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I </a:t>
            </a:r>
            <a:r>
              <a:rPr dirty="0" sz="2400" spc="-10">
                <a:latin typeface="Calibri"/>
                <a:cs typeface="Calibri"/>
              </a:rPr>
              <a:t>Investigators</a:t>
            </a:r>
            <a:endParaRPr sz="2400">
              <a:latin typeface="Calibri"/>
              <a:cs typeface="Calibri"/>
            </a:endParaRPr>
          </a:p>
          <a:p>
            <a:pPr marL="153035" marR="5351145">
              <a:lnSpc>
                <a:spcPct val="100000"/>
              </a:lnSpc>
              <a:spcBef>
                <a:spcPts val="2230"/>
              </a:spcBef>
            </a:pPr>
            <a:r>
              <a:rPr dirty="0" sz="1800">
                <a:latin typeface="Calibri"/>
                <a:cs typeface="Calibri"/>
              </a:rPr>
              <a:t>Piedmont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Heart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Institute </a:t>
            </a:r>
            <a:r>
              <a:rPr dirty="0" sz="1800">
                <a:latin typeface="Calibri"/>
                <a:cs typeface="Calibri"/>
              </a:rPr>
              <a:t>Atlanta,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Georgia </a:t>
            </a:r>
            <a:r>
              <a:rPr dirty="0" sz="1800" spc="-10">
                <a:latin typeface="Calibri"/>
                <a:cs typeface="Calibri"/>
                <a:hlinkClick r:id="rId3"/>
              </a:rPr>
              <a:t>david.kandzari@piedmont.org</a:t>
            </a:r>
            <a:r>
              <a:rPr dirty="0" sz="1800" spc="-10">
                <a:latin typeface="Calibri"/>
                <a:cs typeface="Calibri"/>
              </a:rPr>
              <a:t> @Kandzari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730303"/>
            <a:ext cx="12192000" cy="487045"/>
          </a:xfrm>
          <a:custGeom>
            <a:avLst/>
            <a:gdLst/>
            <a:ahLst/>
            <a:cxnLst/>
            <a:rect l="l" t="t" r="r" b="b"/>
            <a:pathLst>
              <a:path w="12192000" h="487045">
                <a:moveTo>
                  <a:pt x="12192000" y="0"/>
                </a:moveTo>
                <a:lnTo>
                  <a:pt x="0" y="0"/>
                </a:lnTo>
                <a:lnTo>
                  <a:pt x="0" y="13855"/>
                </a:lnTo>
                <a:lnTo>
                  <a:pt x="0" y="472605"/>
                </a:lnTo>
                <a:lnTo>
                  <a:pt x="0" y="486473"/>
                </a:lnTo>
                <a:lnTo>
                  <a:pt x="12192000" y="486473"/>
                </a:lnTo>
                <a:lnTo>
                  <a:pt x="12192000" y="472605"/>
                </a:lnTo>
                <a:lnTo>
                  <a:pt x="12192000" y="138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88276" y="1096479"/>
            <a:ext cx="10342245" cy="762000"/>
          </a:xfrm>
          <a:custGeom>
            <a:avLst/>
            <a:gdLst/>
            <a:ahLst/>
            <a:cxnLst/>
            <a:rect l="l" t="t" r="r" b="b"/>
            <a:pathLst>
              <a:path w="10342245" h="762000">
                <a:moveTo>
                  <a:pt x="10342169" y="0"/>
                </a:moveTo>
                <a:lnTo>
                  <a:pt x="7839024" y="0"/>
                </a:lnTo>
                <a:lnTo>
                  <a:pt x="4532960" y="0"/>
                </a:lnTo>
                <a:lnTo>
                  <a:pt x="0" y="0"/>
                </a:lnTo>
                <a:lnTo>
                  <a:pt x="0" y="761517"/>
                </a:lnTo>
                <a:lnTo>
                  <a:pt x="4532960" y="761517"/>
                </a:lnTo>
                <a:lnTo>
                  <a:pt x="7839024" y="761517"/>
                </a:lnTo>
                <a:lnTo>
                  <a:pt x="10342169" y="761517"/>
                </a:lnTo>
                <a:lnTo>
                  <a:pt x="10342169" y="0"/>
                </a:lnTo>
                <a:close/>
              </a:path>
            </a:pathLst>
          </a:custGeom>
          <a:solidFill>
            <a:srgbClr val="0028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88276" y="2465704"/>
            <a:ext cx="10342245" cy="608330"/>
          </a:xfrm>
          <a:custGeom>
            <a:avLst/>
            <a:gdLst/>
            <a:ahLst/>
            <a:cxnLst/>
            <a:rect l="l" t="t" r="r" b="b"/>
            <a:pathLst>
              <a:path w="10342245" h="608330">
                <a:moveTo>
                  <a:pt x="10342169" y="0"/>
                </a:moveTo>
                <a:lnTo>
                  <a:pt x="7839024" y="0"/>
                </a:lnTo>
                <a:lnTo>
                  <a:pt x="4532960" y="0"/>
                </a:lnTo>
                <a:lnTo>
                  <a:pt x="0" y="0"/>
                </a:lnTo>
                <a:lnTo>
                  <a:pt x="0" y="607707"/>
                </a:lnTo>
                <a:lnTo>
                  <a:pt x="4532960" y="607707"/>
                </a:lnTo>
                <a:lnTo>
                  <a:pt x="7839024" y="607707"/>
                </a:lnTo>
                <a:lnTo>
                  <a:pt x="10342169" y="607707"/>
                </a:lnTo>
                <a:lnTo>
                  <a:pt x="1034216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788276" y="3742092"/>
            <a:ext cx="10342245" cy="701040"/>
          </a:xfrm>
          <a:custGeom>
            <a:avLst/>
            <a:gdLst/>
            <a:ahLst/>
            <a:cxnLst/>
            <a:rect l="l" t="t" r="r" b="b"/>
            <a:pathLst>
              <a:path w="10342245" h="701039">
                <a:moveTo>
                  <a:pt x="10342169" y="0"/>
                </a:moveTo>
                <a:lnTo>
                  <a:pt x="7839024" y="0"/>
                </a:lnTo>
                <a:lnTo>
                  <a:pt x="4532960" y="0"/>
                </a:lnTo>
                <a:lnTo>
                  <a:pt x="0" y="0"/>
                </a:lnTo>
                <a:lnTo>
                  <a:pt x="0" y="700532"/>
                </a:lnTo>
                <a:lnTo>
                  <a:pt x="4532960" y="700532"/>
                </a:lnTo>
                <a:lnTo>
                  <a:pt x="7839024" y="700532"/>
                </a:lnTo>
                <a:lnTo>
                  <a:pt x="10342169" y="700532"/>
                </a:lnTo>
                <a:lnTo>
                  <a:pt x="1034216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788276" y="5052991"/>
            <a:ext cx="10342245" cy="537210"/>
            <a:chOff x="788276" y="5052991"/>
            <a:chExt cx="10342245" cy="537210"/>
          </a:xfrm>
        </p:grpSpPr>
        <p:sp>
          <p:nvSpPr>
            <p:cNvPr id="7" name="object 7" descr=""/>
            <p:cNvSpPr/>
            <p:nvPr/>
          </p:nvSpPr>
          <p:spPr>
            <a:xfrm>
              <a:off x="788276" y="5052999"/>
              <a:ext cx="10342245" cy="530860"/>
            </a:xfrm>
            <a:custGeom>
              <a:avLst/>
              <a:gdLst/>
              <a:ahLst/>
              <a:cxnLst/>
              <a:rect l="l" t="t" r="r" b="b"/>
              <a:pathLst>
                <a:path w="10342245" h="530860">
                  <a:moveTo>
                    <a:pt x="10342169" y="0"/>
                  </a:moveTo>
                  <a:lnTo>
                    <a:pt x="7839024" y="0"/>
                  </a:lnTo>
                  <a:lnTo>
                    <a:pt x="4532960" y="0"/>
                  </a:lnTo>
                  <a:lnTo>
                    <a:pt x="0" y="0"/>
                  </a:lnTo>
                  <a:lnTo>
                    <a:pt x="0" y="530656"/>
                  </a:lnTo>
                  <a:lnTo>
                    <a:pt x="4532960" y="530656"/>
                  </a:lnTo>
                  <a:lnTo>
                    <a:pt x="7839024" y="530656"/>
                  </a:lnTo>
                  <a:lnTo>
                    <a:pt x="10342169" y="530656"/>
                  </a:lnTo>
                  <a:lnTo>
                    <a:pt x="1034216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88276" y="5583650"/>
              <a:ext cx="10342245" cy="0"/>
            </a:xfrm>
            <a:custGeom>
              <a:avLst/>
              <a:gdLst/>
              <a:ahLst/>
              <a:cxnLst/>
              <a:rect l="l" t="t" r="r" b="b"/>
              <a:pathLst>
                <a:path w="10342245" h="0">
                  <a:moveTo>
                    <a:pt x="0" y="0"/>
                  </a:moveTo>
                  <a:lnTo>
                    <a:pt x="1034217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266249" y="1328420"/>
            <a:ext cx="14160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RDN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(N=150)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107355" y="1328420"/>
            <a:ext cx="15436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Sham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(N=151)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34644" y="2011171"/>
            <a:ext cx="28917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Total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procedure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time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(min)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060523" y="2142235"/>
            <a:ext cx="1764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55.7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±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27.0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(150)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964948" y="2142235"/>
            <a:ext cx="1764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33.7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±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24.1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(151)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34644" y="2620771"/>
            <a:ext cx="2942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Total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volume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contrast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(mL)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060523" y="2748788"/>
            <a:ext cx="1764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95.7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±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47.4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(150)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964948" y="2748788"/>
            <a:ext cx="1764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40.0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±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22.6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(151)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34644" y="3388867"/>
            <a:ext cx="3081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Total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fluoroscopy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time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(min)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124023" y="3388867"/>
            <a:ext cx="1637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10.8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±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7.7</a:t>
            </a:r>
            <a:r>
              <a:rPr dirty="0" sz="1800" spc="-10">
                <a:latin typeface="Arial"/>
                <a:cs typeface="Arial"/>
              </a:rPr>
              <a:t> (150)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091948" y="3388867"/>
            <a:ext cx="1510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3.1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±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2.8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(151)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34644" y="3943604"/>
            <a:ext cx="1727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Device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success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307524" y="3943604"/>
            <a:ext cx="1270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143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(95.3%)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751880" y="3943604"/>
            <a:ext cx="254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—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34644" y="4598923"/>
            <a:ext cx="2120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Procedure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success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307524" y="4598923"/>
            <a:ext cx="1270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139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(92.7%)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751880" y="4598923"/>
            <a:ext cx="254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—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34644" y="5168900"/>
            <a:ext cx="3415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Number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arteries</a:t>
            </a:r>
            <a:r>
              <a:rPr dirty="0" sz="1800" spc="-10" b="1">
                <a:latin typeface="Arial"/>
                <a:cs typeface="Arial"/>
              </a:rPr>
              <a:t> treated/patient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802825" y="5168900"/>
            <a:ext cx="342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2.2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751880" y="5168900"/>
            <a:ext cx="254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—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9865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TARGET</a:t>
            </a:r>
            <a:r>
              <a:rPr dirty="0" spc="-95"/>
              <a:t> </a:t>
            </a:r>
            <a:r>
              <a:rPr dirty="0"/>
              <a:t>BP</a:t>
            </a:r>
            <a:r>
              <a:rPr dirty="0" spc="-135"/>
              <a:t> </a:t>
            </a:r>
            <a:r>
              <a:rPr dirty="0" spc="-50"/>
              <a:t>I</a:t>
            </a:r>
          </a:p>
          <a:p>
            <a:pPr marL="189865">
              <a:lnSpc>
                <a:spcPct val="100000"/>
              </a:lnSpc>
              <a:spcBef>
                <a:spcPts val="40"/>
              </a:spcBef>
            </a:pPr>
            <a:r>
              <a:rPr dirty="0" sz="2400" b="0">
                <a:latin typeface="Arial"/>
                <a:cs typeface="Arial"/>
              </a:rPr>
              <a:t>Procedural</a:t>
            </a:r>
            <a:r>
              <a:rPr dirty="0" sz="2400" spc="-114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Characteristics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82253" y="5666232"/>
            <a:ext cx="37757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Arial"/>
                <a:cs typeface="Arial"/>
              </a:rPr>
              <a:t>Data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represented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mean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Garamond"/>
                <a:cs typeface="Garamond"/>
              </a:rPr>
              <a:t>±</a:t>
            </a:r>
            <a:r>
              <a:rPr dirty="0" sz="1100" spc="5">
                <a:latin typeface="Garamond"/>
                <a:cs typeface="Garamond"/>
              </a:rPr>
              <a:t> </a:t>
            </a:r>
            <a:r>
              <a:rPr dirty="0" sz="1100">
                <a:latin typeface="Arial"/>
                <a:cs typeface="Arial"/>
              </a:rPr>
              <a:t>standard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deviation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(N)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or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(%)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" y="5868846"/>
            <a:ext cx="12192000" cy="473075"/>
          </a:xfrm>
          <a:custGeom>
            <a:avLst/>
            <a:gdLst/>
            <a:ahLst/>
            <a:cxnLst/>
            <a:rect l="l" t="t" r="r" b="b"/>
            <a:pathLst>
              <a:path w="12192000" h="473075">
                <a:moveTo>
                  <a:pt x="12192000" y="0"/>
                </a:moveTo>
                <a:lnTo>
                  <a:pt x="0" y="0"/>
                </a:lnTo>
                <a:lnTo>
                  <a:pt x="0" y="472611"/>
                </a:lnTo>
                <a:lnTo>
                  <a:pt x="12192000" y="4726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861" y="216915"/>
            <a:ext cx="5798185" cy="822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TARGET</a:t>
            </a:r>
            <a:r>
              <a:rPr dirty="0" spc="-95"/>
              <a:t> </a:t>
            </a:r>
            <a:r>
              <a:rPr dirty="0"/>
              <a:t>BP</a:t>
            </a:r>
            <a:r>
              <a:rPr dirty="0" spc="-135"/>
              <a:t> </a:t>
            </a:r>
            <a:r>
              <a:rPr dirty="0" spc="-50"/>
              <a:t>I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400" b="0">
                <a:latin typeface="Arial"/>
                <a:cs typeface="Arial"/>
              </a:rPr>
              <a:t>Primary</a:t>
            </a:r>
            <a:r>
              <a:rPr dirty="0" sz="2400" spc="-3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Endpoint:</a:t>
            </a:r>
            <a:r>
              <a:rPr dirty="0" sz="2400" spc="-40" b="0">
                <a:latin typeface="Arial"/>
                <a:cs typeface="Arial"/>
              </a:rPr>
              <a:t> </a:t>
            </a:r>
            <a:r>
              <a:rPr dirty="0" sz="2400" spc="-20" b="0">
                <a:latin typeface="Arial"/>
                <a:cs typeface="Arial"/>
              </a:rPr>
              <a:t>24-</a:t>
            </a:r>
            <a:r>
              <a:rPr dirty="0" sz="2400" b="0">
                <a:latin typeface="Arial"/>
                <a:cs typeface="Arial"/>
              </a:rPr>
              <a:t>hr</a:t>
            </a:r>
            <a:r>
              <a:rPr dirty="0" sz="2400" spc="-16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ASBP</a:t>
            </a:r>
            <a:r>
              <a:rPr dirty="0" sz="2400" spc="-7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at</a:t>
            </a:r>
            <a:r>
              <a:rPr dirty="0" sz="2400" spc="-4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3</a:t>
            </a:r>
            <a:r>
              <a:rPr dirty="0" sz="2400" spc="-35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Months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258291" y="997526"/>
            <a:ext cx="7155815" cy="5347970"/>
            <a:chOff x="2258291" y="997526"/>
            <a:chExt cx="7155815" cy="5347970"/>
          </a:xfrm>
        </p:grpSpPr>
        <p:sp>
          <p:nvSpPr>
            <p:cNvPr id="5" name="object 5" descr=""/>
            <p:cNvSpPr/>
            <p:nvPr/>
          </p:nvSpPr>
          <p:spPr>
            <a:xfrm>
              <a:off x="2258291" y="997526"/>
              <a:ext cx="7155815" cy="5347970"/>
            </a:xfrm>
            <a:custGeom>
              <a:avLst/>
              <a:gdLst/>
              <a:ahLst/>
              <a:cxnLst/>
              <a:rect l="l" t="t" r="r" b="b"/>
              <a:pathLst>
                <a:path w="7155815" h="5347970">
                  <a:moveTo>
                    <a:pt x="7155618" y="0"/>
                  </a:moveTo>
                  <a:lnTo>
                    <a:pt x="0" y="0"/>
                  </a:lnTo>
                  <a:lnTo>
                    <a:pt x="0" y="5347854"/>
                  </a:lnTo>
                  <a:lnTo>
                    <a:pt x="7155618" y="5347854"/>
                  </a:lnTo>
                  <a:lnTo>
                    <a:pt x="715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639312" y="1493455"/>
              <a:ext cx="2197735" cy="3209925"/>
            </a:xfrm>
            <a:custGeom>
              <a:avLst/>
              <a:gdLst/>
              <a:ahLst/>
              <a:cxnLst/>
              <a:rect l="l" t="t" r="r" b="b"/>
              <a:pathLst>
                <a:path w="2197735" h="3209925">
                  <a:moveTo>
                    <a:pt x="2197608" y="0"/>
                  </a:moveTo>
                  <a:lnTo>
                    <a:pt x="0" y="0"/>
                  </a:lnTo>
                  <a:lnTo>
                    <a:pt x="0" y="3209608"/>
                  </a:lnTo>
                  <a:lnTo>
                    <a:pt x="2197608" y="3209608"/>
                  </a:lnTo>
                  <a:lnTo>
                    <a:pt x="2197608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639311" y="1493455"/>
              <a:ext cx="2197735" cy="3209925"/>
            </a:xfrm>
            <a:custGeom>
              <a:avLst/>
              <a:gdLst/>
              <a:ahLst/>
              <a:cxnLst/>
              <a:rect l="l" t="t" r="r" b="b"/>
              <a:pathLst>
                <a:path w="2197735" h="3209925">
                  <a:moveTo>
                    <a:pt x="0" y="0"/>
                  </a:moveTo>
                  <a:lnTo>
                    <a:pt x="2197608" y="0"/>
                  </a:lnTo>
                  <a:lnTo>
                    <a:pt x="2197608" y="3209609"/>
                  </a:lnTo>
                  <a:lnTo>
                    <a:pt x="0" y="320960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432278" y="1493455"/>
              <a:ext cx="2200275" cy="2183130"/>
            </a:xfrm>
            <a:custGeom>
              <a:avLst/>
              <a:gdLst/>
              <a:ahLst/>
              <a:cxnLst/>
              <a:rect l="l" t="t" r="r" b="b"/>
              <a:pathLst>
                <a:path w="2200275" h="2183129">
                  <a:moveTo>
                    <a:pt x="2199905" y="0"/>
                  </a:moveTo>
                  <a:lnTo>
                    <a:pt x="0" y="0"/>
                  </a:lnTo>
                  <a:lnTo>
                    <a:pt x="0" y="2182754"/>
                  </a:lnTo>
                  <a:lnTo>
                    <a:pt x="2199905" y="2182754"/>
                  </a:lnTo>
                  <a:lnTo>
                    <a:pt x="2199905" y="0"/>
                  </a:lnTo>
                  <a:close/>
                </a:path>
              </a:pathLst>
            </a:custGeom>
            <a:solidFill>
              <a:srgbClr val="849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432278" y="1493455"/>
              <a:ext cx="2200275" cy="2183130"/>
            </a:xfrm>
            <a:custGeom>
              <a:avLst/>
              <a:gdLst/>
              <a:ahLst/>
              <a:cxnLst/>
              <a:rect l="l" t="t" r="r" b="b"/>
              <a:pathLst>
                <a:path w="2200275" h="2183129">
                  <a:moveTo>
                    <a:pt x="0" y="0"/>
                  </a:moveTo>
                  <a:lnTo>
                    <a:pt x="2199906" y="0"/>
                  </a:lnTo>
                  <a:lnTo>
                    <a:pt x="2199906" y="2182755"/>
                  </a:lnTo>
                  <a:lnTo>
                    <a:pt x="0" y="218275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222A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088420" y="1493455"/>
              <a:ext cx="6094095" cy="0"/>
            </a:xfrm>
            <a:custGeom>
              <a:avLst/>
              <a:gdLst/>
              <a:ahLst/>
              <a:cxnLst/>
              <a:rect l="l" t="t" r="r" b="b"/>
              <a:pathLst>
                <a:path w="6094095" h="0">
                  <a:moveTo>
                    <a:pt x="0" y="0"/>
                  </a:moveTo>
                  <a:lnTo>
                    <a:pt x="6093740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736804" y="4842764"/>
            <a:ext cx="19805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-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10.0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856"/>
                </a:solidFill>
                <a:latin typeface="Symbol"/>
                <a:cs typeface="Symbol"/>
              </a:rPr>
              <a:t></a:t>
            </a:r>
            <a:r>
              <a:rPr dirty="0" sz="1800" spc="40">
                <a:solidFill>
                  <a:srgbClr val="00285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2856"/>
                </a:solidFill>
                <a:latin typeface="Arial"/>
                <a:cs typeface="Arial"/>
              </a:rPr>
              <a:t>14.2</a:t>
            </a:r>
            <a:r>
              <a:rPr dirty="0" sz="18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2856"/>
                </a:solidFill>
                <a:latin typeface="Arial"/>
                <a:cs typeface="Arial"/>
              </a:rPr>
              <a:t>mmHg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603268" y="3797300"/>
            <a:ext cx="18535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-</a:t>
            </a:r>
            <a:r>
              <a:rPr dirty="0" sz="1800">
                <a:latin typeface="Arial"/>
                <a:cs typeface="Arial"/>
              </a:rPr>
              <a:t>6.8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Symbol"/>
                <a:cs typeface="Symbol"/>
              </a:rPr>
              <a:t></a:t>
            </a:r>
            <a:r>
              <a:rPr dirty="0" sz="1800" spc="45">
                <a:latin typeface="Times New Roman"/>
                <a:cs typeface="Times New Roman"/>
              </a:rPr>
              <a:t> </a:t>
            </a:r>
            <a:r>
              <a:rPr dirty="0" sz="1800">
                <a:latin typeface="Arial"/>
                <a:cs typeface="Arial"/>
              </a:rPr>
              <a:t>12.1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mmHg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812257" y="5892800"/>
            <a:ext cx="1911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-</a:t>
            </a:r>
            <a:r>
              <a:rPr dirty="0" sz="900" spc="-25">
                <a:latin typeface="Arial"/>
                <a:cs typeface="Arial"/>
              </a:rPr>
              <a:t>14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812257" y="5249671"/>
            <a:ext cx="1911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-</a:t>
            </a:r>
            <a:r>
              <a:rPr dirty="0" sz="900" spc="-25"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812257" y="4609592"/>
            <a:ext cx="1911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-</a:t>
            </a:r>
            <a:r>
              <a:rPr dirty="0" sz="900" spc="-25"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875822" y="3966464"/>
            <a:ext cx="1276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-</a:t>
            </a:r>
            <a:r>
              <a:rPr dirty="0" sz="900" spc="-50"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875822" y="3323335"/>
            <a:ext cx="1276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-</a:t>
            </a:r>
            <a:r>
              <a:rPr dirty="0" sz="900" spc="-5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875822" y="2683255"/>
            <a:ext cx="1276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-</a:t>
            </a:r>
            <a:r>
              <a:rPr dirty="0" sz="900" spc="-50"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875822" y="2040128"/>
            <a:ext cx="1276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-</a:t>
            </a:r>
            <a:r>
              <a:rPr dirty="0" sz="900" spc="-50"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913858" y="1400047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749908" y="6037284"/>
            <a:ext cx="775335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 b="1">
                <a:latin typeface="Arial"/>
                <a:cs typeface="Arial"/>
              </a:rPr>
              <a:t>24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ASBP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385130" y="1843053"/>
            <a:ext cx="181610" cy="25469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spc="-20" b="1">
                <a:latin typeface="Arial"/>
                <a:cs typeface="Arial"/>
              </a:rPr>
              <a:t>24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h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40" b="1">
                <a:latin typeface="Arial"/>
                <a:cs typeface="Arial"/>
              </a:rPr>
              <a:t>ASBP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40" b="1">
                <a:latin typeface="Arial"/>
                <a:cs typeface="Arial"/>
              </a:rPr>
              <a:t>Change </a:t>
            </a:r>
            <a:r>
              <a:rPr dirty="0" sz="1100" b="1">
                <a:latin typeface="Arial"/>
                <a:cs typeface="Arial"/>
              </a:rPr>
              <a:t>at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3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35" b="1">
                <a:latin typeface="Arial"/>
                <a:cs typeface="Arial"/>
              </a:rPr>
              <a:t>Months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(mmHg)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4364182" y="5540777"/>
            <a:ext cx="3616325" cy="646430"/>
          </a:xfrm>
          <a:custGeom>
            <a:avLst/>
            <a:gdLst/>
            <a:ahLst/>
            <a:cxnLst/>
            <a:rect l="l" t="t" r="r" b="b"/>
            <a:pathLst>
              <a:path w="3616325" h="646429">
                <a:moveTo>
                  <a:pt x="3616036" y="0"/>
                </a:moveTo>
                <a:lnTo>
                  <a:pt x="0" y="0"/>
                </a:lnTo>
                <a:lnTo>
                  <a:pt x="0" y="646331"/>
                </a:lnTo>
                <a:lnTo>
                  <a:pt x="3616036" y="646331"/>
                </a:lnTo>
                <a:lnTo>
                  <a:pt x="3616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5460936" y="5574283"/>
            <a:ext cx="142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Δ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-</a:t>
            </a:r>
            <a:r>
              <a:rPr dirty="0" sz="1800">
                <a:latin typeface="Arial"/>
                <a:cs typeface="Arial"/>
              </a:rPr>
              <a:t>3.2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mm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Hg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702175" y="5839459"/>
            <a:ext cx="29400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(95%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-</a:t>
            </a:r>
            <a:r>
              <a:rPr dirty="0" sz="1800">
                <a:latin typeface="Arial"/>
                <a:cs typeface="Arial"/>
              </a:rPr>
              <a:t>6.3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0.0)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=0.049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4560566" y="2331567"/>
            <a:ext cx="5474335" cy="3187700"/>
            <a:chOff x="4560566" y="2331567"/>
            <a:chExt cx="5474335" cy="3187700"/>
          </a:xfrm>
        </p:grpSpPr>
        <p:sp>
          <p:nvSpPr>
            <p:cNvPr id="27" name="object 27" descr=""/>
            <p:cNvSpPr/>
            <p:nvPr/>
          </p:nvSpPr>
          <p:spPr>
            <a:xfrm>
              <a:off x="9594743" y="2867704"/>
              <a:ext cx="433705" cy="299085"/>
            </a:xfrm>
            <a:custGeom>
              <a:avLst/>
              <a:gdLst/>
              <a:ahLst/>
              <a:cxnLst/>
              <a:rect l="l" t="t" r="r" b="b"/>
              <a:pathLst>
                <a:path w="433704" h="299085">
                  <a:moveTo>
                    <a:pt x="433706" y="0"/>
                  </a:moveTo>
                  <a:lnTo>
                    <a:pt x="0" y="0"/>
                  </a:lnTo>
                  <a:lnTo>
                    <a:pt x="0" y="298474"/>
                  </a:lnTo>
                  <a:lnTo>
                    <a:pt x="433706" y="298474"/>
                  </a:lnTo>
                  <a:lnTo>
                    <a:pt x="433706" y="0"/>
                  </a:lnTo>
                  <a:close/>
                </a:path>
              </a:pathLst>
            </a:custGeom>
            <a:solidFill>
              <a:srgbClr val="849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594743" y="2867704"/>
              <a:ext cx="433705" cy="299085"/>
            </a:xfrm>
            <a:custGeom>
              <a:avLst/>
              <a:gdLst/>
              <a:ahLst/>
              <a:cxnLst/>
              <a:rect l="l" t="t" r="r" b="b"/>
              <a:pathLst>
                <a:path w="433704" h="299085">
                  <a:moveTo>
                    <a:pt x="0" y="0"/>
                  </a:moveTo>
                  <a:lnTo>
                    <a:pt x="433706" y="0"/>
                  </a:lnTo>
                  <a:lnTo>
                    <a:pt x="433706" y="298475"/>
                  </a:lnTo>
                  <a:lnTo>
                    <a:pt x="0" y="2984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594743" y="2337917"/>
              <a:ext cx="433705" cy="299085"/>
            </a:xfrm>
            <a:custGeom>
              <a:avLst/>
              <a:gdLst/>
              <a:ahLst/>
              <a:cxnLst/>
              <a:rect l="l" t="t" r="r" b="b"/>
              <a:pathLst>
                <a:path w="433704" h="299085">
                  <a:moveTo>
                    <a:pt x="433706" y="0"/>
                  </a:moveTo>
                  <a:lnTo>
                    <a:pt x="0" y="0"/>
                  </a:lnTo>
                  <a:lnTo>
                    <a:pt x="0" y="298475"/>
                  </a:lnTo>
                  <a:lnTo>
                    <a:pt x="433706" y="298475"/>
                  </a:lnTo>
                  <a:lnTo>
                    <a:pt x="433706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594743" y="2337917"/>
              <a:ext cx="433705" cy="299085"/>
            </a:xfrm>
            <a:custGeom>
              <a:avLst/>
              <a:gdLst/>
              <a:ahLst/>
              <a:cxnLst/>
              <a:rect l="l" t="t" r="r" b="b"/>
              <a:pathLst>
                <a:path w="433704" h="299085">
                  <a:moveTo>
                    <a:pt x="0" y="0"/>
                  </a:moveTo>
                  <a:lnTo>
                    <a:pt x="433706" y="0"/>
                  </a:lnTo>
                  <a:lnTo>
                    <a:pt x="433706" y="298475"/>
                  </a:lnTo>
                  <a:lnTo>
                    <a:pt x="0" y="2984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563741" y="5386428"/>
              <a:ext cx="3216910" cy="129539"/>
            </a:xfrm>
            <a:custGeom>
              <a:avLst/>
              <a:gdLst/>
              <a:ahLst/>
              <a:cxnLst/>
              <a:rect l="l" t="t" r="r" b="b"/>
              <a:pathLst>
                <a:path w="3216909" h="129539">
                  <a:moveTo>
                    <a:pt x="3216913" y="0"/>
                  </a:moveTo>
                  <a:lnTo>
                    <a:pt x="3216067" y="50290"/>
                  </a:lnTo>
                  <a:lnTo>
                    <a:pt x="3213759" y="91358"/>
                  </a:lnTo>
                  <a:lnTo>
                    <a:pt x="3210338" y="119046"/>
                  </a:lnTo>
                  <a:lnTo>
                    <a:pt x="3206147" y="129200"/>
                  </a:lnTo>
                  <a:lnTo>
                    <a:pt x="10765" y="129200"/>
                  </a:lnTo>
                  <a:lnTo>
                    <a:pt x="6574" y="119046"/>
                  </a:lnTo>
                  <a:lnTo>
                    <a:pt x="3153" y="91358"/>
                  </a:lnTo>
                  <a:lnTo>
                    <a:pt x="846" y="5029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10299333" y="2862579"/>
            <a:ext cx="17576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Sham</a:t>
            </a:r>
            <a:r>
              <a:rPr dirty="0" sz="1600" spc="-5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Control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N=153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0324021" y="2362708"/>
            <a:ext cx="9925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RDN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N=148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" y="5732217"/>
            <a:ext cx="12192000" cy="473075"/>
          </a:xfrm>
          <a:custGeom>
            <a:avLst/>
            <a:gdLst/>
            <a:ahLst/>
            <a:cxnLst/>
            <a:rect l="l" t="t" r="r" b="b"/>
            <a:pathLst>
              <a:path w="12192000" h="473075">
                <a:moveTo>
                  <a:pt x="12192000" y="0"/>
                </a:moveTo>
                <a:lnTo>
                  <a:pt x="0" y="0"/>
                </a:lnTo>
                <a:lnTo>
                  <a:pt x="0" y="472612"/>
                </a:lnTo>
                <a:lnTo>
                  <a:pt x="12192000" y="4726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557783" y="2021537"/>
            <a:ext cx="1112520" cy="2115185"/>
          </a:xfrm>
          <a:custGeom>
            <a:avLst/>
            <a:gdLst/>
            <a:ahLst/>
            <a:cxnLst/>
            <a:rect l="l" t="t" r="r" b="b"/>
            <a:pathLst>
              <a:path w="1112520" h="2115185">
                <a:moveTo>
                  <a:pt x="1112520" y="0"/>
                </a:moveTo>
                <a:lnTo>
                  <a:pt x="0" y="0"/>
                </a:lnTo>
                <a:lnTo>
                  <a:pt x="0" y="2114598"/>
                </a:lnTo>
                <a:lnTo>
                  <a:pt x="1112520" y="2114598"/>
                </a:lnTo>
                <a:lnTo>
                  <a:pt x="1112520" y="0"/>
                </a:lnTo>
                <a:close/>
              </a:path>
            </a:pathLst>
          </a:custGeom>
          <a:solidFill>
            <a:srgbClr val="2F55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063239" y="2021537"/>
            <a:ext cx="1112520" cy="1965325"/>
          </a:xfrm>
          <a:custGeom>
            <a:avLst/>
            <a:gdLst/>
            <a:ahLst/>
            <a:cxnLst/>
            <a:rect l="l" t="t" r="r" b="b"/>
            <a:pathLst>
              <a:path w="1112520" h="1965325">
                <a:moveTo>
                  <a:pt x="1112520" y="0"/>
                </a:moveTo>
                <a:lnTo>
                  <a:pt x="0" y="0"/>
                </a:lnTo>
                <a:lnTo>
                  <a:pt x="0" y="1965246"/>
                </a:lnTo>
                <a:lnTo>
                  <a:pt x="1112520" y="1965246"/>
                </a:lnTo>
                <a:lnTo>
                  <a:pt x="1112520" y="0"/>
                </a:lnTo>
                <a:close/>
              </a:path>
            </a:pathLst>
          </a:custGeom>
          <a:solidFill>
            <a:srgbClr val="2F55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565647" y="2021537"/>
            <a:ext cx="1112520" cy="2136140"/>
          </a:xfrm>
          <a:custGeom>
            <a:avLst/>
            <a:gdLst/>
            <a:ahLst/>
            <a:cxnLst/>
            <a:rect l="l" t="t" r="r" b="b"/>
            <a:pathLst>
              <a:path w="1112520" h="2136140">
                <a:moveTo>
                  <a:pt x="1112520" y="0"/>
                </a:moveTo>
                <a:lnTo>
                  <a:pt x="0" y="0"/>
                </a:lnTo>
                <a:lnTo>
                  <a:pt x="0" y="2135934"/>
                </a:lnTo>
                <a:lnTo>
                  <a:pt x="1112520" y="2135934"/>
                </a:lnTo>
                <a:lnTo>
                  <a:pt x="1112520" y="0"/>
                </a:lnTo>
                <a:close/>
              </a:path>
            </a:pathLst>
          </a:custGeom>
          <a:solidFill>
            <a:srgbClr val="2F55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8068056" y="2021537"/>
            <a:ext cx="1112520" cy="2684780"/>
          </a:xfrm>
          <a:custGeom>
            <a:avLst/>
            <a:gdLst/>
            <a:ahLst/>
            <a:cxnLst/>
            <a:rect l="l" t="t" r="r" b="b"/>
            <a:pathLst>
              <a:path w="1112520" h="2684779">
                <a:moveTo>
                  <a:pt x="1112520" y="0"/>
                </a:moveTo>
                <a:lnTo>
                  <a:pt x="0" y="0"/>
                </a:lnTo>
                <a:lnTo>
                  <a:pt x="0" y="2684574"/>
                </a:lnTo>
                <a:lnTo>
                  <a:pt x="1112520" y="2684574"/>
                </a:lnTo>
                <a:lnTo>
                  <a:pt x="1112520" y="0"/>
                </a:lnTo>
                <a:close/>
              </a:path>
            </a:pathLst>
          </a:custGeom>
          <a:solidFill>
            <a:srgbClr val="2F55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57783" y="2021537"/>
            <a:ext cx="1112520" cy="2115185"/>
          </a:xfrm>
          <a:custGeom>
            <a:avLst/>
            <a:gdLst/>
            <a:ahLst/>
            <a:cxnLst/>
            <a:rect l="l" t="t" r="r" b="b"/>
            <a:pathLst>
              <a:path w="1112520" h="2115185">
                <a:moveTo>
                  <a:pt x="0" y="2114598"/>
                </a:moveTo>
                <a:lnTo>
                  <a:pt x="1112520" y="2114598"/>
                </a:lnTo>
                <a:lnTo>
                  <a:pt x="1112520" y="0"/>
                </a:lnTo>
                <a:lnTo>
                  <a:pt x="0" y="0"/>
                </a:lnTo>
                <a:lnTo>
                  <a:pt x="0" y="2114598"/>
                </a:lnTo>
                <a:close/>
              </a:path>
            </a:pathLst>
          </a:custGeom>
          <a:ln w="9525">
            <a:solidFill>
              <a:srgbClr val="2038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063239" y="2021537"/>
            <a:ext cx="1112520" cy="1965325"/>
          </a:xfrm>
          <a:custGeom>
            <a:avLst/>
            <a:gdLst/>
            <a:ahLst/>
            <a:cxnLst/>
            <a:rect l="l" t="t" r="r" b="b"/>
            <a:pathLst>
              <a:path w="1112520" h="1965325">
                <a:moveTo>
                  <a:pt x="0" y="1965246"/>
                </a:moveTo>
                <a:lnTo>
                  <a:pt x="1112520" y="1965246"/>
                </a:lnTo>
                <a:lnTo>
                  <a:pt x="1112520" y="0"/>
                </a:lnTo>
                <a:lnTo>
                  <a:pt x="0" y="0"/>
                </a:lnTo>
                <a:lnTo>
                  <a:pt x="0" y="1965246"/>
                </a:lnTo>
                <a:close/>
              </a:path>
            </a:pathLst>
          </a:custGeom>
          <a:ln w="9525">
            <a:solidFill>
              <a:srgbClr val="2038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565648" y="2021537"/>
            <a:ext cx="1112520" cy="2136140"/>
          </a:xfrm>
          <a:custGeom>
            <a:avLst/>
            <a:gdLst/>
            <a:ahLst/>
            <a:cxnLst/>
            <a:rect l="l" t="t" r="r" b="b"/>
            <a:pathLst>
              <a:path w="1112520" h="2136140">
                <a:moveTo>
                  <a:pt x="0" y="2135934"/>
                </a:moveTo>
                <a:lnTo>
                  <a:pt x="1112520" y="2135934"/>
                </a:lnTo>
                <a:lnTo>
                  <a:pt x="1112520" y="0"/>
                </a:lnTo>
                <a:lnTo>
                  <a:pt x="0" y="0"/>
                </a:lnTo>
                <a:lnTo>
                  <a:pt x="0" y="2135934"/>
                </a:lnTo>
                <a:close/>
              </a:path>
            </a:pathLst>
          </a:custGeom>
          <a:ln w="9525">
            <a:solidFill>
              <a:srgbClr val="2038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8068056" y="2021537"/>
            <a:ext cx="1112520" cy="2684780"/>
          </a:xfrm>
          <a:custGeom>
            <a:avLst/>
            <a:gdLst/>
            <a:ahLst/>
            <a:cxnLst/>
            <a:rect l="l" t="t" r="r" b="b"/>
            <a:pathLst>
              <a:path w="1112520" h="2684779">
                <a:moveTo>
                  <a:pt x="0" y="2684574"/>
                </a:moveTo>
                <a:lnTo>
                  <a:pt x="1112520" y="2684574"/>
                </a:lnTo>
                <a:lnTo>
                  <a:pt x="1112520" y="0"/>
                </a:lnTo>
                <a:lnTo>
                  <a:pt x="0" y="0"/>
                </a:lnTo>
                <a:lnTo>
                  <a:pt x="0" y="2684574"/>
                </a:lnTo>
                <a:close/>
              </a:path>
            </a:pathLst>
          </a:custGeom>
          <a:ln w="9525">
            <a:solidFill>
              <a:srgbClr val="2038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670304" y="2021537"/>
            <a:ext cx="1112520" cy="1438275"/>
          </a:xfrm>
          <a:custGeom>
            <a:avLst/>
            <a:gdLst/>
            <a:ahLst/>
            <a:cxnLst/>
            <a:rect l="l" t="t" r="r" b="b"/>
            <a:pathLst>
              <a:path w="1112520" h="1438275">
                <a:moveTo>
                  <a:pt x="1112520" y="0"/>
                </a:moveTo>
                <a:lnTo>
                  <a:pt x="0" y="0"/>
                </a:lnTo>
                <a:lnTo>
                  <a:pt x="0" y="1437942"/>
                </a:lnTo>
                <a:lnTo>
                  <a:pt x="1112520" y="1437942"/>
                </a:lnTo>
                <a:lnTo>
                  <a:pt x="1112520" y="0"/>
                </a:lnTo>
                <a:close/>
              </a:path>
            </a:pathLst>
          </a:custGeom>
          <a:solidFill>
            <a:srgbClr val="849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175759" y="2021537"/>
            <a:ext cx="1109980" cy="1270635"/>
          </a:xfrm>
          <a:custGeom>
            <a:avLst/>
            <a:gdLst/>
            <a:ahLst/>
            <a:cxnLst/>
            <a:rect l="l" t="t" r="r" b="b"/>
            <a:pathLst>
              <a:path w="1109979" h="1270635">
                <a:moveTo>
                  <a:pt x="1109472" y="0"/>
                </a:moveTo>
                <a:lnTo>
                  <a:pt x="0" y="0"/>
                </a:lnTo>
                <a:lnTo>
                  <a:pt x="0" y="1270302"/>
                </a:lnTo>
                <a:lnTo>
                  <a:pt x="1109472" y="1270302"/>
                </a:lnTo>
                <a:lnTo>
                  <a:pt x="1109472" y="0"/>
                </a:lnTo>
                <a:close/>
              </a:path>
            </a:pathLst>
          </a:custGeom>
          <a:solidFill>
            <a:srgbClr val="849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678168" y="2021537"/>
            <a:ext cx="1112520" cy="1502410"/>
          </a:xfrm>
          <a:custGeom>
            <a:avLst/>
            <a:gdLst/>
            <a:ahLst/>
            <a:cxnLst/>
            <a:rect l="l" t="t" r="r" b="b"/>
            <a:pathLst>
              <a:path w="1112520" h="1502410">
                <a:moveTo>
                  <a:pt x="1112520" y="0"/>
                </a:moveTo>
                <a:lnTo>
                  <a:pt x="0" y="0"/>
                </a:lnTo>
                <a:lnTo>
                  <a:pt x="0" y="1501950"/>
                </a:lnTo>
                <a:lnTo>
                  <a:pt x="1112520" y="1501950"/>
                </a:lnTo>
                <a:lnTo>
                  <a:pt x="1112520" y="0"/>
                </a:lnTo>
                <a:close/>
              </a:path>
            </a:pathLst>
          </a:custGeom>
          <a:solidFill>
            <a:srgbClr val="849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9180576" y="2021537"/>
            <a:ext cx="1112520" cy="2051050"/>
          </a:xfrm>
          <a:custGeom>
            <a:avLst/>
            <a:gdLst/>
            <a:ahLst/>
            <a:cxnLst/>
            <a:rect l="l" t="t" r="r" b="b"/>
            <a:pathLst>
              <a:path w="1112520" h="2051050">
                <a:moveTo>
                  <a:pt x="1112520" y="0"/>
                </a:moveTo>
                <a:lnTo>
                  <a:pt x="0" y="0"/>
                </a:lnTo>
                <a:lnTo>
                  <a:pt x="0" y="2050590"/>
                </a:lnTo>
                <a:lnTo>
                  <a:pt x="1112520" y="2050590"/>
                </a:lnTo>
                <a:lnTo>
                  <a:pt x="1112520" y="0"/>
                </a:lnTo>
                <a:close/>
              </a:path>
            </a:pathLst>
          </a:custGeom>
          <a:solidFill>
            <a:srgbClr val="849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670304" y="2021537"/>
            <a:ext cx="1112520" cy="1438275"/>
          </a:xfrm>
          <a:custGeom>
            <a:avLst/>
            <a:gdLst/>
            <a:ahLst/>
            <a:cxnLst/>
            <a:rect l="l" t="t" r="r" b="b"/>
            <a:pathLst>
              <a:path w="1112520" h="1438275">
                <a:moveTo>
                  <a:pt x="0" y="1437942"/>
                </a:moveTo>
                <a:lnTo>
                  <a:pt x="1112520" y="1437942"/>
                </a:lnTo>
                <a:lnTo>
                  <a:pt x="1112520" y="0"/>
                </a:lnTo>
                <a:lnTo>
                  <a:pt x="0" y="0"/>
                </a:lnTo>
                <a:lnTo>
                  <a:pt x="0" y="1437942"/>
                </a:lnTo>
                <a:close/>
              </a:path>
            </a:pathLst>
          </a:custGeom>
          <a:ln w="9525">
            <a:solidFill>
              <a:srgbClr val="222A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4175760" y="2021537"/>
            <a:ext cx="1109980" cy="1270635"/>
          </a:xfrm>
          <a:custGeom>
            <a:avLst/>
            <a:gdLst/>
            <a:ahLst/>
            <a:cxnLst/>
            <a:rect l="l" t="t" r="r" b="b"/>
            <a:pathLst>
              <a:path w="1109979" h="1270635">
                <a:moveTo>
                  <a:pt x="0" y="1270302"/>
                </a:moveTo>
                <a:lnTo>
                  <a:pt x="1109472" y="1270302"/>
                </a:lnTo>
                <a:lnTo>
                  <a:pt x="1109472" y="0"/>
                </a:lnTo>
                <a:lnTo>
                  <a:pt x="0" y="0"/>
                </a:lnTo>
                <a:lnTo>
                  <a:pt x="0" y="1270302"/>
                </a:lnTo>
                <a:close/>
              </a:path>
            </a:pathLst>
          </a:custGeom>
          <a:ln w="9525">
            <a:solidFill>
              <a:srgbClr val="222A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6678168" y="2021537"/>
            <a:ext cx="1112520" cy="1502410"/>
          </a:xfrm>
          <a:custGeom>
            <a:avLst/>
            <a:gdLst/>
            <a:ahLst/>
            <a:cxnLst/>
            <a:rect l="l" t="t" r="r" b="b"/>
            <a:pathLst>
              <a:path w="1112520" h="1502410">
                <a:moveTo>
                  <a:pt x="0" y="1501950"/>
                </a:moveTo>
                <a:lnTo>
                  <a:pt x="1112520" y="1501950"/>
                </a:lnTo>
                <a:lnTo>
                  <a:pt x="1112520" y="0"/>
                </a:lnTo>
                <a:lnTo>
                  <a:pt x="0" y="0"/>
                </a:lnTo>
                <a:lnTo>
                  <a:pt x="0" y="1501950"/>
                </a:lnTo>
                <a:close/>
              </a:path>
            </a:pathLst>
          </a:custGeom>
          <a:ln w="9525">
            <a:solidFill>
              <a:srgbClr val="222A3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415075" y="2016775"/>
            <a:ext cx="10021570" cy="2060575"/>
            <a:chOff x="415075" y="2016775"/>
            <a:chExt cx="10021570" cy="2060575"/>
          </a:xfrm>
        </p:grpSpPr>
        <p:sp>
          <p:nvSpPr>
            <p:cNvPr id="19" name="object 19" descr=""/>
            <p:cNvSpPr/>
            <p:nvPr/>
          </p:nvSpPr>
          <p:spPr>
            <a:xfrm>
              <a:off x="9180576" y="2021537"/>
              <a:ext cx="1112520" cy="2051050"/>
            </a:xfrm>
            <a:custGeom>
              <a:avLst/>
              <a:gdLst/>
              <a:ahLst/>
              <a:cxnLst/>
              <a:rect l="l" t="t" r="r" b="b"/>
              <a:pathLst>
                <a:path w="1112520" h="2051050">
                  <a:moveTo>
                    <a:pt x="0" y="2050590"/>
                  </a:moveTo>
                  <a:lnTo>
                    <a:pt x="1112520" y="2050590"/>
                  </a:lnTo>
                  <a:lnTo>
                    <a:pt x="1112520" y="0"/>
                  </a:lnTo>
                  <a:lnTo>
                    <a:pt x="0" y="0"/>
                  </a:lnTo>
                  <a:lnTo>
                    <a:pt x="0" y="2050590"/>
                  </a:lnTo>
                  <a:close/>
                </a:path>
              </a:pathLst>
            </a:custGeom>
            <a:ln w="9525">
              <a:solidFill>
                <a:srgbClr val="222A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19837" y="2021537"/>
              <a:ext cx="10012045" cy="0"/>
            </a:xfrm>
            <a:custGeom>
              <a:avLst/>
              <a:gdLst/>
              <a:ahLst/>
              <a:cxnLst/>
              <a:rect l="l" t="t" r="r" b="b"/>
              <a:pathLst>
                <a:path w="10012045" h="0">
                  <a:moveTo>
                    <a:pt x="0" y="0"/>
                  </a:moveTo>
                  <a:lnTo>
                    <a:pt x="10011851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1536285" y="1792223"/>
            <a:ext cx="27749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082032"/>
                </a:solidFill>
                <a:latin typeface="Arial"/>
                <a:cs typeface="Arial"/>
              </a:rPr>
              <a:t>24H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405147" y="1792223"/>
            <a:ext cx="5480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082032"/>
                </a:solidFill>
                <a:latin typeface="Arial"/>
                <a:cs typeface="Arial"/>
              </a:rPr>
              <a:t>Daytime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035712" y="1818157"/>
            <a:ext cx="296545" cy="156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15"/>
              </a:lnSpc>
            </a:pPr>
            <a:r>
              <a:rPr dirty="0" sz="1100" spc="-40" b="1">
                <a:solidFill>
                  <a:srgbClr val="082032"/>
                </a:solidFill>
                <a:latin typeface="Arial"/>
                <a:cs typeface="Arial"/>
              </a:rPr>
              <a:t>OBP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514494" y="1403135"/>
            <a:ext cx="7298690" cy="365760"/>
          </a:xfrm>
          <a:custGeom>
            <a:avLst/>
            <a:gdLst/>
            <a:ahLst/>
            <a:cxnLst/>
            <a:rect l="l" t="t" r="r" b="b"/>
            <a:pathLst>
              <a:path w="7298690" h="365760">
                <a:moveTo>
                  <a:pt x="7222767" y="0"/>
                </a:moveTo>
                <a:lnTo>
                  <a:pt x="75472" y="0"/>
                </a:lnTo>
                <a:lnTo>
                  <a:pt x="46095" y="5931"/>
                </a:lnTo>
                <a:lnTo>
                  <a:pt x="22105" y="22105"/>
                </a:lnTo>
                <a:lnTo>
                  <a:pt x="5931" y="46095"/>
                </a:lnTo>
                <a:lnTo>
                  <a:pt x="0" y="75473"/>
                </a:lnTo>
                <a:lnTo>
                  <a:pt x="0" y="365760"/>
                </a:lnTo>
                <a:lnTo>
                  <a:pt x="7298241" y="365760"/>
                </a:lnTo>
                <a:lnTo>
                  <a:pt x="7298241" y="75473"/>
                </a:lnTo>
                <a:lnTo>
                  <a:pt x="7292310" y="46095"/>
                </a:lnTo>
                <a:lnTo>
                  <a:pt x="7276135" y="22105"/>
                </a:lnTo>
                <a:lnTo>
                  <a:pt x="7252145" y="5931"/>
                </a:lnTo>
                <a:lnTo>
                  <a:pt x="7222767" y="0"/>
                </a:lnTo>
                <a:close/>
              </a:path>
            </a:pathLst>
          </a:custGeom>
          <a:solidFill>
            <a:srgbClr val="0028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3134119" y="1476755"/>
            <a:ext cx="2020570" cy="5086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35" b="1">
                <a:solidFill>
                  <a:srgbClr val="FEFFFF"/>
                </a:solidFill>
                <a:latin typeface="Century Gothic"/>
                <a:cs typeface="Century Gothic"/>
              </a:rPr>
              <a:t>AM</a:t>
            </a:r>
            <a:r>
              <a:rPr dirty="0" sz="1400" spc="-9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-10" b="1">
                <a:solidFill>
                  <a:srgbClr val="FEFFFF"/>
                </a:solidFill>
                <a:latin typeface="Century Gothic"/>
                <a:cs typeface="Century Gothic"/>
              </a:rPr>
              <a:t>B</a:t>
            </a:r>
            <a:r>
              <a:rPr dirty="0" sz="1400" spc="-9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-10" b="1">
                <a:solidFill>
                  <a:srgbClr val="FEFFFF"/>
                </a:solidFill>
                <a:latin typeface="Century Gothic"/>
                <a:cs typeface="Century Gothic"/>
              </a:rPr>
              <a:t>U</a:t>
            </a:r>
            <a:r>
              <a:rPr dirty="0" sz="1400" spc="-9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L</a:t>
            </a:r>
            <a:r>
              <a:rPr dirty="0" sz="1400" spc="-9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140" b="1">
                <a:solidFill>
                  <a:srgbClr val="FEFFFF"/>
                </a:solidFill>
                <a:latin typeface="Century Gothic"/>
                <a:cs typeface="Century Gothic"/>
              </a:rPr>
              <a:t>AT</a:t>
            </a:r>
            <a:r>
              <a:rPr dirty="0" sz="1400" spc="-9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O</a:t>
            </a:r>
            <a:r>
              <a:rPr dirty="0" sz="1400" spc="-9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-10" b="1">
                <a:solidFill>
                  <a:srgbClr val="FEFFFF"/>
                </a:solidFill>
                <a:latin typeface="Century Gothic"/>
                <a:cs typeface="Century Gothic"/>
              </a:rPr>
              <a:t>R</a:t>
            </a:r>
            <a:r>
              <a:rPr dirty="0" sz="1400" spc="-9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Y</a:t>
            </a:r>
            <a:r>
              <a:rPr dirty="0" sz="1400" spc="100" b="1">
                <a:solidFill>
                  <a:srgbClr val="FEFFFF"/>
                </a:solidFill>
                <a:latin typeface="Century Gothic"/>
                <a:cs typeface="Century Gothic"/>
              </a:rPr>
              <a:t> 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S</a:t>
            </a:r>
            <a:r>
              <a:rPr dirty="0" sz="1400" spc="-9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-10" b="1">
                <a:solidFill>
                  <a:srgbClr val="FEFFFF"/>
                </a:solidFill>
                <a:latin typeface="Century Gothic"/>
                <a:cs typeface="Century Gothic"/>
              </a:rPr>
              <a:t>B</a:t>
            </a:r>
            <a:r>
              <a:rPr dirty="0" sz="1400" spc="-9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-50" b="1">
                <a:solidFill>
                  <a:srgbClr val="FEFFFF"/>
                </a:solidFill>
                <a:latin typeface="Century Gothic"/>
                <a:cs typeface="Century Gothic"/>
              </a:rPr>
              <a:t>P</a:t>
            </a:r>
            <a:endParaRPr sz="1400">
              <a:latin typeface="Century Gothic"/>
              <a:cs typeface="Century Gothic"/>
            </a:endParaRPr>
          </a:p>
          <a:p>
            <a:pPr marL="732155">
              <a:lnSpc>
                <a:spcPct val="100000"/>
              </a:lnSpc>
              <a:spcBef>
                <a:spcPts val="800"/>
              </a:spcBef>
            </a:pPr>
            <a:r>
              <a:rPr dirty="0" sz="1100" spc="-10" b="1">
                <a:solidFill>
                  <a:srgbClr val="082032"/>
                </a:solidFill>
                <a:latin typeface="Arial"/>
                <a:cs typeface="Arial"/>
              </a:rPr>
              <a:t>Nighttime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8031522" y="1403135"/>
            <a:ext cx="2387600" cy="365760"/>
          </a:xfrm>
          <a:custGeom>
            <a:avLst/>
            <a:gdLst/>
            <a:ahLst/>
            <a:cxnLst/>
            <a:rect l="l" t="t" r="r" b="b"/>
            <a:pathLst>
              <a:path w="2387600" h="365760">
                <a:moveTo>
                  <a:pt x="2311681" y="0"/>
                </a:moveTo>
                <a:lnTo>
                  <a:pt x="75472" y="0"/>
                </a:lnTo>
                <a:lnTo>
                  <a:pt x="46094" y="5931"/>
                </a:lnTo>
                <a:lnTo>
                  <a:pt x="22105" y="22105"/>
                </a:lnTo>
                <a:lnTo>
                  <a:pt x="5930" y="46095"/>
                </a:lnTo>
                <a:lnTo>
                  <a:pt x="0" y="75473"/>
                </a:lnTo>
                <a:lnTo>
                  <a:pt x="0" y="365760"/>
                </a:lnTo>
                <a:lnTo>
                  <a:pt x="2387155" y="365760"/>
                </a:lnTo>
                <a:lnTo>
                  <a:pt x="2387155" y="75473"/>
                </a:lnTo>
                <a:lnTo>
                  <a:pt x="2381224" y="46095"/>
                </a:lnTo>
                <a:lnTo>
                  <a:pt x="2365049" y="22105"/>
                </a:lnTo>
                <a:lnTo>
                  <a:pt x="2341059" y="5931"/>
                </a:lnTo>
                <a:lnTo>
                  <a:pt x="2311681" y="0"/>
                </a:lnTo>
                <a:close/>
              </a:path>
            </a:pathLst>
          </a:custGeom>
          <a:solidFill>
            <a:srgbClr val="0028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8549618" y="1476755"/>
            <a:ext cx="13125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35" b="1">
                <a:solidFill>
                  <a:srgbClr val="FEFFFF"/>
                </a:solidFill>
                <a:latin typeface="Century Gothic"/>
                <a:cs typeface="Century Gothic"/>
              </a:rPr>
              <a:t>OF</a:t>
            </a:r>
            <a:r>
              <a:rPr dirty="0" sz="1400" spc="-9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F</a:t>
            </a:r>
            <a:r>
              <a:rPr dirty="0" sz="1400" spc="-9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I</a:t>
            </a:r>
            <a:r>
              <a:rPr dirty="0" sz="1400" spc="-10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C</a:t>
            </a:r>
            <a:r>
              <a:rPr dirty="0" sz="1400" spc="-10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E</a:t>
            </a:r>
            <a:r>
              <a:rPr dirty="0" sz="1400" spc="95" b="1">
                <a:solidFill>
                  <a:srgbClr val="FEFFFF"/>
                </a:solidFill>
                <a:latin typeface="Century Gothic"/>
                <a:cs typeface="Century Gothic"/>
              </a:rPr>
              <a:t> 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S</a:t>
            </a:r>
            <a:r>
              <a:rPr dirty="0" sz="1400" spc="-9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-10" b="1">
                <a:solidFill>
                  <a:srgbClr val="FEFFFF"/>
                </a:solidFill>
                <a:latin typeface="Century Gothic"/>
                <a:cs typeface="Century Gothic"/>
              </a:rPr>
              <a:t>B</a:t>
            </a:r>
            <a:r>
              <a:rPr dirty="0" sz="1400" spc="-9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-50" b="1">
                <a:solidFill>
                  <a:srgbClr val="FEFFFF"/>
                </a:solidFill>
                <a:latin typeface="Century Gothic"/>
                <a:cs typeface="Century Gothic"/>
              </a:rPr>
              <a:t>P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81022" y="4147820"/>
            <a:ext cx="837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82032"/>
                </a:solidFill>
                <a:latin typeface="Arial"/>
                <a:cs typeface="Arial"/>
              </a:rPr>
              <a:t>-</a:t>
            </a:r>
            <a:r>
              <a:rPr dirty="0" sz="1200">
                <a:solidFill>
                  <a:srgbClr val="082032"/>
                </a:solidFill>
                <a:latin typeface="Arial"/>
                <a:cs typeface="Arial"/>
              </a:rPr>
              <a:t>10.0</a:t>
            </a:r>
            <a:r>
              <a:rPr dirty="0" sz="1200" spc="-15">
                <a:solidFill>
                  <a:srgbClr val="08203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82032"/>
                </a:solidFill>
                <a:latin typeface="Arial"/>
                <a:cs typeface="Arial"/>
              </a:rPr>
              <a:t>± </a:t>
            </a:r>
            <a:r>
              <a:rPr dirty="0" sz="1200" spc="-20">
                <a:solidFill>
                  <a:srgbClr val="082032"/>
                </a:solidFill>
                <a:latin typeface="Arial"/>
                <a:cs typeface="Arial"/>
              </a:rPr>
              <a:t>14.2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845136" y="3474211"/>
            <a:ext cx="753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82032"/>
                </a:solidFill>
                <a:latin typeface="Arial"/>
                <a:cs typeface="Arial"/>
              </a:rPr>
              <a:t>-</a:t>
            </a:r>
            <a:r>
              <a:rPr dirty="0" sz="1200">
                <a:solidFill>
                  <a:srgbClr val="082032"/>
                </a:solidFill>
                <a:latin typeface="Arial"/>
                <a:cs typeface="Arial"/>
              </a:rPr>
              <a:t>6.8</a:t>
            </a:r>
            <a:r>
              <a:rPr dirty="0" sz="1200" spc="-10">
                <a:solidFill>
                  <a:srgbClr val="08203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82032"/>
                </a:solidFill>
                <a:latin typeface="Arial"/>
                <a:cs typeface="Arial"/>
              </a:rPr>
              <a:t>± </a:t>
            </a:r>
            <a:r>
              <a:rPr dirty="0" sz="1200" spc="-20">
                <a:solidFill>
                  <a:srgbClr val="082032"/>
                </a:solidFill>
                <a:latin typeface="Arial"/>
                <a:cs typeface="Arial"/>
              </a:rPr>
              <a:t>12.1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224356" y="4001516"/>
            <a:ext cx="753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82032"/>
                </a:solidFill>
                <a:latin typeface="Arial"/>
                <a:cs typeface="Arial"/>
              </a:rPr>
              <a:t>-</a:t>
            </a:r>
            <a:r>
              <a:rPr dirty="0" sz="1200">
                <a:solidFill>
                  <a:srgbClr val="082032"/>
                </a:solidFill>
                <a:latin typeface="Arial"/>
                <a:cs typeface="Arial"/>
              </a:rPr>
              <a:t>9.3</a:t>
            </a:r>
            <a:r>
              <a:rPr dirty="0" sz="1200" spc="-10">
                <a:solidFill>
                  <a:srgbClr val="08203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82032"/>
                </a:solidFill>
                <a:latin typeface="Arial"/>
                <a:cs typeface="Arial"/>
              </a:rPr>
              <a:t>± </a:t>
            </a:r>
            <a:r>
              <a:rPr dirty="0" sz="1200" spc="-20">
                <a:solidFill>
                  <a:srgbClr val="082032"/>
                </a:solidFill>
                <a:latin typeface="Arial"/>
                <a:cs typeface="Arial"/>
              </a:rPr>
              <a:t>14.8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346400" y="3309620"/>
            <a:ext cx="753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82032"/>
                </a:solidFill>
                <a:latin typeface="Arial"/>
                <a:cs typeface="Arial"/>
              </a:rPr>
              <a:t>-</a:t>
            </a:r>
            <a:r>
              <a:rPr dirty="0" sz="1200">
                <a:solidFill>
                  <a:srgbClr val="082032"/>
                </a:solidFill>
                <a:latin typeface="Arial"/>
                <a:cs typeface="Arial"/>
              </a:rPr>
              <a:t>6.0</a:t>
            </a:r>
            <a:r>
              <a:rPr dirty="0" sz="1200" spc="-10">
                <a:solidFill>
                  <a:srgbClr val="08203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82032"/>
                </a:solidFill>
                <a:latin typeface="Arial"/>
                <a:cs typeface="Arial"/>
              </a:rPr>
              <a:t>± </a:t>
            </a:r>
            <a:r>
              <a:rPr dirty="0" sz="1200" spc="-20">
                <a:solidFill>
                  <a:srgbClr val="082032"/>
                </a:solidFill>
                <a:latin typeface="Arial"/>
                <a:cs typeface="Arial"/>
              </a:rPr>
              <a:t>14.4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706598" y="4172204"/>
            <a:ext cx="837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82032"/>
                </a:solidFill>
                <a:latin typeface="Arial"/>
                <a:cs typeface="Arial"/>
              </a:rPr>
              <a:t>-</a:t>
            </a:r>
            <a:r>
              <a:rPr dirty="0" sz="1200">
                <a:solidFill>
                  <a:srgbClr val="082032"/>
                </a:solidFill>
                <a:latin typeface="Arial"/>
                <a:cs typeface="Arial"/>
              </a:rPr>
              <a:t>10.1</a:t>
            </a:r>
            <a:r>
              <a:rPr dirty="0" sz="1200" spc="-15">
                <a:solidFill>
                  <a:srgbClr val="08203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82032"/>
                </a:solidFill>
                <a:latin typeface="Arial"/>
                <a:cs typeface="Arial"/>
              </a:rPr>
              <a:t>± </a:t>
            </a:r>
            <a:r>
              <a:rPr dirty="0" sz="1200" spc="-20">
                <a:solidFill>
                  <a:srgbClr val="082032"/>
                </a:solidFill>
                <a:latin typeface="Arial"/>
                <a:cs typeface="Arial"/>
              </a:rPr>
              <a:t>13.6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876363" y="3538220"/>
            <a:ext cx="7423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82032"/>
                </a:solidFill>
                <a:latin typeface="Arial"/>
                <a:cs typeface="Arial"/>
              </a:rPr>
              <a:t>-</a:t>
            </a:r>
            <a:r>
              <a:rPr dirty="0" sz="1200">
                <a:solidFill>
                  <a:srgbClr val="082032"/>
                </a:solidFill>
                <a:latin typeface="Arial"/>
                <a:cs typeface="Arial"/>
              </a:rPr>
              <a:t>7.1</a:t>
            </a:r>
            <a:r>
              <a:rPr dirty="0" sz="1200" spc="-10">
                <a:solidFill>
                  <a:srgbClr val="08203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82032"/>
                </a:solidFill>
                <a:latin typeface="Arial"/>
                <a:cs typeface="Arial"/>
              </a:rPr>
              <a:t>± </a:t>
            </a:r>
            <a:r>
              <a:rPr dirty="0" sz="1200" spc="-20">
                <a:solidFill>
                  <a:srgbClr val="082032"/>
                </a:solidFill>
                <a:latin typeface="Arial"/>
                <a:cs typeface="Arial"/>
              </a:rPr>
              <a:t>11.7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221527" y="4726940"/>
            <a:ext cx="837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82032"/>
                </a:solidFill>
                <a:latin typeface="Arial"/>
                <a:cs typeface="Arial"/>
              </a:rPr>
              <a:t>-</a:t>
            </a:r>
            <a:r>
              <a:rPr dirty="0" sz="1200">
                <a:solidFill>
                  <a:srgbClr val="082032"/>
                </a:solidFill>
                <a:latin typeface="Arial"/>
                <a:cs typeface="Arial"/>
              </a:rPr>
              <a:t>12.7</a:t>
            </a:r>
            <a:r>
              <a:rPr dirty="0" sz="1200" spc="-15">
                <a:solidFill>
                  <a:srgbClr val="08203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82032"/>
                </a:solidFill>
                <a:latin typeface="Arial"/>
                <a:cs typeface="Arial"/>
              </a:rPr>
              <a:t>± </a:t>
            </a:r>
            <a:r>
              <a:rPr dirty="0" sz="1200" spc="-20">
                <a:solidFill>
                  <a:srgbClr val="082032"/>
                </a:solidFill>
                <a:latin typeface="Arial"/>
                <a:cs typeface="Arial"/>
              </a:rPr>
              <a:t>18.3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376116" y="4080764"/>
            <a:ext cx="753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82032"/>
                </a:solidFill>
                <a:latin typeface="Arial"/>
                <a:cs typeface="Arial"/>
              </a:rPr>
              <a:t>-</a:t>
            </a:r>
            <a:r>
              <a:rPr dirty="0" sz="1200">
                <a:solidFill>
                  <a:srgbClr val="082032"/>
                </a:solidFill>
                <a:latin typeface="Arial"/>
                <a:cs typeface="Arial"/>
              </a:rPr>
              <a:t>9.7</a:t>
            </a:r>
            <a:r>
              <a:rPr dirty="0" sz="1200" spc="-10">
                <a:solidFill>
                  <a:srgbClr val="08203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82032"/>
                </a:solidFill>
                <a:latin typeface="Arial"/>
                <a:cs typeface="Arial"/>
              </a:rPr>
              <a:t>± </a:t>
            </a:r>
            <a:r>
              <a:rPr dirty="0" sz="1200" spc="-20">
                <a:solidFill>
                  <a:srgbClr val="082032"/>
                </a:solidFill>
                <a:latin typeface="Arial"/>
                <a:cs typeface="Arial"/>
              </a:rPr>
              <a:t>17.3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506325" y="5269483"/>
            <a:ext cx="1353820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15"/>
              </a:lnSpc>
              <a:spcBef>
                <a:spcPts val="100"/>
              </a:spcBef>
            </a:pPr>
            <a:r>
              <a:rPr dirty="0" sz="1200" spc="-10" b="1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1200" b="1">
                <a:solidFill>
                  <a:srgbClr val="103D5F"/>
                </a:solidFill>
                <a:latin typeface="Arial"/>
                <a:cs typeface="Arial"/>
              </a:rPr>
              <a:t>3.0</a:t>
            </a:r>
            <a:r>
              <a:rPr dirty="0" sz="1200" spc="-5" b="1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103D5F"/>
                </a:solidFill>
                <a:latin typeface="Arial"/>
                <a:cs typeface="Arial"/>
              </a:rPr>
              <a:t>mmHg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05"/>
              </a:lnSpc>
            </a:pP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(95%</a:t>
            </a:r>
            <a:r>
              <a:rPr dirty="0" sz="1200" spc="-15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CI </a:t>
            </a:r>
            <a:r>
              <a:rPr dirty="0" sz="1200" spc="-10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7.0</a:t>
            </a:r>
            <a:r>
              <a:rPr dirty="0" sz="1200" spc="-15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03D5F"/>
                </a:solidFill>
                <a:latin typeface="Arial"/>
                <a:cs typeface="Arial"/>
              </a:rPr>
              <a:t>1.0)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30"/>
              </a:lnSpc>
            </a:pPr>
            <a:r>
              <a:rPr dirty="0" sz="1200" spc="-10" i="1">
                <a:solidFill>
                  <a:srgbClr val="103D5F"/>
                </a:solidFill>
                <a:latin typeface="Arial"/>
                <a:cs typeface="Arial"/>
              </a:rPr>
              <a:t>(P=0.173)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8309264" y="5051714"/>
            <a:ext cx="1737360" cy="182880"/>
          </a:xfrm>
          <a:custGeom>
            <a:avLst/>
            <a:gdLst/>
            <a:ahLst/>
            <a:cxnLst/>
            <a:rect l="l" t="t" r="r" b="b"/>
            <a:pathLst>
              <a:path w="1737359" h="182879">
                <a:moveTo>
                  <a:pt x="1737360" y="0"/>
                </a:moveTo>
                <a:lnTo>
                  <a:pt x="1736162" y="35592"/>
                </a:lnTo>
                <a:lnTo>
                  <a:pt x="1732896" y="64657"/>
                </a:lnTo>
                <a:lnTo>
                  <a:pt x="1728052" y="84254"/>
                </a:lnTo>
                <a:lnTo>
                  <a:pt x="1722120" y="91440"/>
                </a:lnTo>
                <a:lnTo>
                  <a:pt x="883919" y="91440"/>
                </a:lnTo>
                <a:lnTo>
                  <a:pt x="877987" y="98625"/>
                </a:lnTo>
                <a:lnTo>
                  <a:pt x="873143" y="118222"/>
                </a:lnTo>
                <a:lnTo>
                  <a:pt x="869877" y="147287"/>
                </a:lnTo>
                <a:lnTo>
                  <a:pt x="868680" y="182880"/>
                </a:lnTo>
                <a:lnTo>
                  <a:pt x="867482" y="147287"/>
                </a:lnTo>
                <a:lnTo>
                  <a:pt x="864216" y="118222"/>
                </a:lnTo>
                <a:lnTo>
                  <a:pt x="859372" y="98625"/>
                </a:lnTo>
                <a:lnTo>
                  <a:pt x="853440" y="91440"/>
                </a:lnTo>
                <a:lnTo>
                  <a:pt x="15239" y="91440"/>
                </a:lnTo>
                <a:lnTo>
                  <a:pt x="9307" y="84254"/>
                </a:lnTo>
                <a:lnTo>
                  <a:pt x="4463" y="64657"/>
                </a:lnTo>
                <a:lnTo>
                  <a:pt x="1197" y="355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5956137" y="5269483"/>
            <a:ext cx="1404620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15"/>
              </a:lnSpc>
              <a:spcBef>
                <a:spcPts val="100"/>
              </a:spcBef>
            </a:pPr>
            <a:r>
              <a:rPr dirty="0" sz="1200" spc="-10" b="1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1200" b="1">
                <a:solidFill>
                  <a:srgbClr val="103D5F"/>
                </a:solidFill>
                <a:latin typeface="Arial"/>
                <a:cs typeface="Arial"/>
              </a:rPr>
              <a:t>3.0</a:t>
            </a:r>
            <a:r>
              <a:rPr dirty="0" sz="1200" spc="-5" b="1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103D5F"/>
                </a:solidFill>
                <a:latin typeface="Arial"/>
                <a:cs typeface="Arial"/>
              </a:rPr>
              <a:t>mmHg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05"/>
              </a:lnSpc>
            </a:pP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(95%</a:t>
            </a:r>
            <a:r>
              <a:rPr dirty="0" sz="1200" spc="-15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CI </a:t>
            </a:r>
            <a:r>
              <a:rPr dirty="0" sz="1200" spc="-10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5.8</a:t>
            </a:r>
            <a:r>
              <a:rPr dirty="0" sz="1200" spc="-10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103D5F"/>
                </a:solidFill>
                <a:latin typeface="Arial"/>
                <a:cs typeface="Arial"/>
              </a:rPr>
              <a:t> -</a:t>
            </a:r>
            <a:r>
              <a:rPr dirty="0" sz="1200" spc="-20">
                <a:solidFill>
                  <a:srgbClr val="103D5F"/>
                </a:solidFill>
                <a:latin typeface="Arial"/>
                <a:cs typeface="Arial"/>
              </a:rPr>
              <a:t>0.1)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30"/>
              </a:lnSpc>
            </a:pPr>
            <a:r>
              <a:rPr dirty="0" sz="1200" spc="-10" i="1">
                <a:solidFill>
                  <a:srgbClr val="103D5F"/>
                </a:solidFill>
                <a:latin typeface="Arial"/>
                <a:cs typeface="Arial"/>
              </a:rPr>
              <a:t>(P=0.057)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5784477" y="5051714"/>
            <a:ext cx="1737360" cy="182880"/>
          </a:xfrm>
          <a:custGeom>
            <a:avLst/>
            <a:gdLst/>
            <a:ahLst/>
            <a:cxnLst/>
            <a:rect l="l" t="t" r="r" b="b"/>
            <a:pathLst>
              <a:path w="1737359" h="182879">
                <a:moveTo>
                  <a:pt x="1737360" y="0"/>
                </a:moveTo>
                <a:lnTo>
                  <a:pt x="1736162" y="35592"/>
                </a:lnTo>
                <a:lnTo>
                  <a:pt x="1732896" y="64657"/>
                </a:lnTo>
                <a:lnTo>
                  <a:pt x="1728052" y="84254"/>
                </a:lnTo>
                <a:lnTo>
                  <a:pt x="1722120" y="91440"/>
                </a:lnTo>
                <a:lnTo>
                  <a:pt x="883919" y="91440"/>
                </a:lnTo>
                <a:lnTo>
                  <a:pt x="877987" y="98625"/>
                </a:lnTo>
                <a:lnTo>
                  <a:pt x="873143" y="118222"/>
                </a:lnTo>
                <a:lnTo>
                  <a:pt x="869877" y="147287"/>
                </a:lnTo>
                <a:lnTo>
                  <a:pt x="868680" y="182880"/>
                </a:lnTo>
                <a:lnTo>
                  <a:pt x="867482" y="147287"/>
                </a:lnTo>
                <a:lnTo>
                  <a:pt x="864216" y="118222"/>
                </a:lnTo>
                <a:lnTo>
                  <a:pt x="859372" y="98625"/>
                </a:lnTo>
                <a:lnTo>
                  <a:pt x="853440" y="91440"/>
                </a:lnTo>
                <a:lnTo>
                  <a:pt x="15239" y="91440"/>
                </a:lnTo>
                <a:lnTo>
                  <a:pt x="9307" y="84254"/>
                </a:lnTo>
                <a:lnTo>
                  <a:pt x="4463" y="64657"/>
                </a:lnTo>
                <a:lnTo>
                  <a:pt x="1197" y="355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3560716" y="5269483"/>
            <a:ext cx="1227455" cy="56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15"/>
              </a:lnSpc>
              <a:spcBef>
                <a:spcPts val="100"/>
              </a:spcBef>
            </a:pPr>
            <a:r>
              <a:rPr dirty="0" sz="1200" spc="-10" b="1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1200" b="1">
                <a:solidFill>
                  <a:srgbClr val="103D5F"/>
                </a:solidFill>
                <a:latin typeface="Arial"/>
                <a:cs typeface="Arial"/>
              </a:rPr>
              <a:t>3.3</a:t>
            </a:r>
            <a:r>
              <a:rPr dirty="0" sz="1200" spc="-5" b="1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103D5F"/>
                </a:solidFill>
                <a:latin typeface="Arial"/>
                <a:cs typeface="Arial"/>
              </a:rPr>
              <a:t>mmHg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90"/>
              </a:lnSpc>
            </a:pP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(95%</a:t>
            </a:r>
            <a:r>
              <a:rPr dirty="0" sz="1200" spc="-15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CI </a:t>
            </a:r>
            <a:r>
              <a:rPr dirty="0" sz="1200" spc="-10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6.6</a:t>
            </a:r>
            <a:r>
              <a:rPr dirty="0" sz="1200" spc="-15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103D5F"/>
                </a:solidFill>
                <a:latin typeface="Arial"/>
                <a:cs typeface="Arial"/>
              </a:rPr>
              <a:t>0)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15"/>
              </a:lnSpc>
            </a:pPr>
            <a:r>
              <a:rPr dirty="0" sz="1200" spc="-10" i="1">
                <a:solidFill>
                  <a:srgbClr val="103D5F"/>
                </a:solidFill>
                <a:latin typeface="Arial"/>
                <a:cs typeface="Arial"/>
              </a:rPr>
              <a:t>(P=0.068)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3300157" y="5050847"/>
            <a:ext cx="1737360" cy="182880"/>
          </a:xfrm>
          <a:custGeom>
            <a:avLst/>
            <a:gdLst/>
            <a:ahLst/>
            <a:cxnLst/>
            <a:rect l="l" t="t" r="r" b="b"/>
            <a:pathLst>
              <a:path w="1737360" h="182879">
                <a:moveTo>
                  <a:pt x="1737360" y="0"/>
                </a:moveTo>
                <a:lnTo>
                  <a:pt x="1736162" y="35592"/>
                </a:lnTo>
                <a:lnTo>
                  <a:pt x="1732896" y="64657"/>
                </a:lnTo>
                <a:lnTo>
                  <a:pt x="1728052" y="84254"/>
                </a:lnTo>
                <a:lnTo>
                  <a:pt x="1722120" y="91440"/>
                </a:lnTo>
                <a:lnTo>
                  <a:pt x="883919" y="91440"/>
                </a:lnTo>
                <a:lnTo>
                  <a:pt x="877987" y="98625"/>
                </a:lnTo>
                <a:lnTo>
                  <a:pt x="873143" y="118222"/>
                </a:lnTo>
                <a:lnTo>
                  <a:pt x="869877" y="147287"/>
                </a:lnTo>
                <a:lnTo>
                  <a:pt x="868680" y="182880"/>
                </a:lnTo>
                <a:lnTo>
                  <a:pt x="867482" y="147287"/>
                </a:lnTo>
                <a:lnTo>
                  <a:pt x="864216" y="118222"/>
                </a:lnTo>
                <a:lnTo>
                  <a:pt x="859372" y="98625"/>
                </a:lnTo>
                <a:lnTo>
                  <a:pt x="853440" y="91440"/>
                </a:lnTo>
                <a:lnTo>
                  <a:pt x="15239" y="91440"/>
                </a:lnTo>
                <a:lnTo>
                  <a:pt x="9307" y="84254"/>
                </a:lnTo>
                <a:lnTo>
                  <a:pt x="4463" y="64657"/>
                </a:lnTo>
                <a:lnTo>
                  <a:pt x="1197" y="355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1029320" y="5269483"/>
            <a:ext cx="1227455" cy="56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15"/>
              </a:lnSpc>
              <a:spcBef>
                <a:spcPts val="100"/>
              </a:spcBef>
            </a:pPr>
            <a:r>
              <a:rPr dirty="0" sz="1200" spc="-10" b="1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1200" b="1">
                <a:solidFill>
                  <a:srgbClr val="103D5F"/>
                </a:solidFill>
                <a:latin typeface="Arial"/>
                <a:cs typeface="Arial"/>
              </a:rPr>
              <a:t>3.2</a:t>
            </a:r>
            <a:r>
              <a:rPr dirty="0" sz="1200" spc="-5" b="1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103D5F"/>
                </a:solidFill>
                <a:latin typeface="Arial"/>
                <a:cs typeface="Arial"/>
              </a:rPr>
              <a:t>mmHg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90"/>
              </a:lnSpc>
            </a:pP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(95%</a:t>
            </a:r>
            <a:r>
              <a:rPr dirty="0" sz="1200" spc="-15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CI </a:t>
            </a:r>
            <a:r>
              <a:rPr dirty="0" sz="1200" spc="-10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6.3</a:t>
            </a:r>
            <a:r>
              <a:rPr dirty="0" sz="1200" spc="-15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to</a:t>
            </a:r>
            <a:r>
              <a:rPr dirty="0" sz="1200" spc="-10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103D5F"/>
                </a:solidFill>
                <a:latin typeface="Arial"/>
                <a:cs typeface="Arial"/>
              </a:rPr>
              <a:t>0)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15"/>
              </a:lnSpc>
            </a:pPr>
            <a:r>
              <a:rPr dirty="0" sz="1200" spc="-10" i="1">
                <a:solidFill>
                  <a:srgbClr val="103D5F"/>
                </a:solidFill>
                <a:latin typeface="Arial"/>
                <a:cs typeface="Arial"/>
              </a:rPr>
              <a:t>(P=0.049)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768759" y="5050847"/>
            <a:ext cx="1737360" cy="182880"/>
          </a:xfrm>
          <a:custGeom>
            <a:avLst/>
            <a:gdLst/>
            <a:ahLst/>
            <a:cxnLst/>
            <a:rect l="l" t="t" r="r" b="b"/>
            <a:pathLst>
              <a:path w="1737360" h="182879">
                <a:moveTo>
                  <a:pt x="1737360" y="0"/>
                </a:moveTo>
                <a:lnTo>
                  <a:pt x="1736162" y="35592"/>
                </a:lnTo>
                <a:lnTo>
                  <a:pt x="1732896" y="64657"/>
                </a:lnTo>
                <a:lnTo>
                  <a:pt x="1728052" y="84254"/>
                </a:lnTo>
                <a:lnTo>
                  <a:pt x="1722120" y="91440"/>
                </a:lnTo>
                <a:lnTo>
                  <a:pt x="883919" y="91440"/>
                </a:lnTo>
                <a:lnTo>
                  <a:pt x="877987" y="98625"/>
                </a:lnTo>
                <a:lnTo>
                  <a:pt x="873143" y="118222"/>
                </a:lnTo>
                <a:lnTo>
                  <a:pt x="869877" y="147287"/>
                </a:lnTo>
                <a:lnTo>
                  <a:pt x="868680" y="182880"/>
                </a:lnTo>
                <a:lnTo>
                  <a:pt x="867482" y="147287"/>
                </a:lnTo>
                <a:lnTo>
                  <a:pt x="864216" y="118222"/>
                </a:lnTo>
                <a:lnTo>
                  <a:pt x="859372" y="98625"/>
                </a:lnTo>
                <a:lnTo>
                  <a:pt x="853440" y="91440"/>
                </a:lnTo>
                <a:lnTo>
                  <a:pt x="15239" y="91440"/>
                </a:lnTo>
                <a:lnTo>
                  <a:pt x="9307" y="84254"/>
                </a:lnTo>
                <a:lnTo>
                  <a:pt x="4463" y="64657"/>
                </a:lnTo>
                <a:lnTo>
                  <a:pt x="1197" y="355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4" name="object 44" descr=""/>
          <p:cNvGrpSpPr/>
          <p:nvPr/>
        </p:nvGrpSpPr>
        <p:grpSpPr>
          <a:xfrm>
            <a:off x="8700794" y="1791436"/>
            <a:ext cx="2158365" cy="1737360"/>
            <a:chOff x="8700794" y="1791436"/>
            <a:chExt cx="2158365" cy="1737360"/>
          </a:xfrm>
        </p:grpSpPr>
        <p:sp>
          <p:nvSpPr>
            <p:cNvPr id="45" name="object 45" descr=""/>
            <p:cNvSpPr/>
            <p:nvPr/>
          </p:nvSpPr>
          <p:spPr>
            <a:xfrm>
              <a:off x="8700794" y="1791436"/>
              <a:ext cx="914400" cy="202565"/>
            </a:xfrm>
            <a:custGeom>
              <a:avLst/>
              <a:gdLst/>
              <a:ahLst/>
              <a:cxnLst/>
              <a:rect l="l" t="t" r="r" b="b"/>
              <a:pathLst>
                <a:path w="914400" h="202564">
                  <a:moveTo>
                    <a:pt x="914400" y="0"/>
                  </a:moveTo>
                  <a:lnTo>
                    <a:pt x="0" y="0"/>
                  </a:lnTo>
                  <a:lnTo>
                    <a:pt x="0" y="202152"/>
                  </a:lnTo>
                  <a:lnTo>
                    <a:pt x="914400" y="20215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0418684" y="3223793"/>
              <a:ext cx="433705" cy="299085"/>
            </a:xfrm>
            <a:custGeom>
              <a:avLst/>
              <a:gdLst/>
              <a:ahLst/>
              <a:cxnLst/>
              <a:rect l="l" t="t" r="r" b="b"/>
              <a:pathLst>
                <a:path w="433704" h="299085">
                  <a:moveTo>
                    <a:pt x="433706" y="0"/>
                  </a:moveTo>
                  <a:lnTo>
                    <a:pt x="0" y="0"/>
                  </a:lnTo>
                  <a:lnTo>
                    <a:pt x="0" y="298475"/>
                  </a:lnTo>
                  <a:lnTo>
                    <a:pt x="433706" y="298475"/>
                  </a:lnTo>
                  <a:lnTo>
                    <a:pt x="433706" y="0"/>
                  </a:lnTo>
                  <a:close/>
                </a:path>
              </a:pathLst>
            </a:custGeom>
            <a:solidFill>
              <a:srgbClr val="849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0418684" y="3223793"/>
              <a:ext cx="433705" cy="299085"/>
            </a:xfrm>
            <a:custGeom>
              <a:avLst/>
              <a:gdLst/>
              <a:ahLst/>
              <a:cxnLst/>
              <a:rect l="l" t="t" r="r" b="b"/>
              <a:pathLst>
                <a:path w="433704" h="299085">
                  <a:moveTo>
                    <a:pt x="0" y="0"/>
                  </a:moveTo>
                  <a:lnTo>
                    <a:pt x="433706" y="0"/>
                  </a:lnTo>
                  <a:lnTo>
                    <a:pt x="433706" y="298475"/>
                  </a:lnTo>
                  <a:lnTo>
                    <a:pt x="0" y="2984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0418684" y="2694007"/>
              <a:ext cx="433705" cy="299085"/>
            </a:xfrm>
            <a:custGeom>
              <a:avLst/>
              <a:gdLst/>
              <a:ahLst/>
              <a:cxnLst/>
              <a:rect l="l" t="t" r="r" b="b"/>
              <a:pathLst>
                <a:path w="433704" h="299085">
                  <a:moveTo>
                    <a:pt x="433706" y="0"/>
                  </a:moveTo>
                  <a:lnTo>
                    <a:pt x="0" y="0"/>
                  </a:lnTo>
                  <a:lnTo>
                    <a:pt x="0" y="298475"/>
                  </a:lnTo>
                  <a:lnTo>
                    <a:pt x="433706" y="298475"/>
                  </a:lnTo>
                  <a:lnTo>
                    <a:pt x="433706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0418684" y="2694007"/>
              <a:ext cx="433705" cy="299085"/>
            </a:xfrm>
            <a:custGeom>
              <a:avLst/>
              <a:gdLst/>
              <a:ahLst/>
              <a:cxnLst/>
              <a:rect l="l" t="t" r="r" b="b"/>
              <a:pathLst>
                <a:path w="433704" h="299085">
                  <a:moveTo>
                    <a:pt x="0" y="0"/>
                  </a:moveTo>
                  <a:lnTo>
                    <a:pt x="433706" y="0"/>
                  </a:lnTo>
                  <a:lnTo>
                    <a:pt x="433706" y="298475"/>
                  </a:lnTo>
                  <a:lnTo>
                    <a:pt x="0" y="2984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TARGET</a:t>
            </a:r>
            <a:r>
              <a:rPr dirty="0" spc="-95"/>
              <a:t> </a:t>
            </a:r>
            <a:r>
              <a:rPr dirty="0"/>
              <a:t>BP</a:t>
            </a:r>
            <a:r>
              <a:rPr dirty="0" spc="-135"/>
              <a:t> </a:t>
            </a:r>
            <a:r>
              <a:rPr dirty="0" spc="-50"/>
              <a:t>I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400" b="0">
                <a:latin typeface="Arial"/>
                <a:cs typeface="Arial"/>
              </a:rPr>
              <a:t>Ambulatory</a:t>
            </a:r>
            <a:r>
              <a:rPr dirty="0" sz="2400" spc="-5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and</a:t>
            </a:r>
            <a:r>
              <a:rPr dirty="0" sz="2400" spc="-5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Office</a:t>
            </a:r>
            <a:r>
              <a:rPr dirty="0" sz="2400" spc="-4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Systolic</a:t>
            </a:r>
            <a:r>
              <a:rPr dirty="0" sz="2400" spc="-5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BP</a:t>
            </a:r>
            <a:r>
              <a:rPr dirty="0" sz="2400" spc="-9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at</a:t>
            </a:r>
            <a:r>
              <a:rPr dirty="0" sz="2400" spc="-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3</a:t>
            </a:r>
            <a:r>
              <a:rPr dirty="0" sz="2400" spc="-45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Months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0948810" y="3234435"/>
            <a:ext cx="10877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Sham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N=153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0948810" y="2676652"/>
            <a:ext cx="9925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RDN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N=148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66498" y="2131741"/>
            <a:ext cx="1608455" cy="2033905"/>
            <a:chOff x="1366498" y="2131741"/>
            <a:chExt cx="1608455" cy="2033905"/>
          </a:xfrm>
        </p:grpSpPr>
        <p:sp>
          <p:nvSpPr>
            <p:cNvPr id="3" name="object 3" descr=""/>
            <p:cNvSpPr/>
            <p:nvPr/>
          </p:nvSpPr>
          <p:spPr>
            <a:xfrm>
              <a:off x="1371260" y="2136504"/>
              <a:ext cx="1598930" cy="2024380"/>
            </a:xfrm>
            <a:custGeom>
              <a:avLst/>
              <a:gdLst/>
              <a:ahLst/>
              <a:cxnLst/>
              <a:rect l="l" t="t" r="r" b="b"/>
              <a:pathLst>
                <a:path w="1598930" h="2024379">
                  <a:moveTo>
                    <a:pt x="1598429" y="0"/>
                  </a:moveTo>
                  <a:lnTo>
                    <a:pt x="0" y="0"/>
                  </a:lnTo>
                  <a:lnTo>
                    <a:pt x="0" y="2024114"/>
                  </a:lnTo>
                  <a:lnTo>
                    <a:pt x="1598429" y="2024114"/>
                  </a:lnTo>
                  <a:lnTo>
                    <a:pt x="1598429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371260" y="2136504"/>
              <a:ext cx="1598930" cy="2024380"/>
            </a:xfrm>
            <a:custGeom>
              <a:avLst/>
              <a:gdLst/>
              <a:ahLst/>
              <a:cxnLst/>
              <a:rect l="l" t="t" r="r" b="b"/>
              <a:pathLst>
                <a:path w="1598930" h="2024379">
                  <a:moveTo>
                    <a:pt x="0" y="0"/>
                  </a:moveTo>
                  <a:lnTo>
                    <a:pt x="1598429" y="0"/>
                  </a:lnTo>
                  <a:lnTo>
                    <a:pt x="1598429" y="2024115"/>
                  </a:lnTo>
                  <a:lnTo>
                    <a:pt x="0" y="20241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222A3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5798909" y="2136504"/>
            <a:ext cx="1598930" cy="2586990"/>
          </a:xfrm>
          <a:custGeom>
            <a:avLst/>
            <a:gdLst/>
            <a:ahLst/>
            <a:cxnLst/>
            <a:rect l="l" t="t" r="r" b="b"/>
            <a:pathLst>
              <a:path w="1598929" h="2586990">
                <a:moveTo>
                  <a:pt x="1598428" y="0"/>
                </a:moveTo>
                <a:lnTo>
                  <a:pt x="0" y="0"/>
                </a:lnTo>
                <a:lnTo>
                  <a:pt x="0" y="2586368"/>
                </a:lnTo>
                <a:lnTo>
                  <a:pt x="1598428" y="2586368"/>
                </a:lnTo>
                <a:lnTo>
                  <a:pt x="1598428" y="0"/>
                </a:lnTo>
                <a:close/>
              </a:path>
            </a:pathLst>
          </a:custGeom>
          <a:solidFill>
            <a:srgbClr val="2F559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401567" y="2136504"/>
            <a:ext cx="1597660" cy="1536700"/>
          </a:xfrm>
          <a:custGeom>
            <a:avLst/>
            <a:gdLst/>
            <a:ahLst/>
            <a:cxnLst/>
            <a:rect l="l" t="t" r="r" b="b"/>
            <a:pathLst>
              <a:path w="1597660" h="1536700">
                <a:moveTo>
                  <a:pt x="1597152" y="0"/>
                </a:moveTo>
                <a:lnTo>
                  <a:pt x="0" y="0"/>
                </a:lnTo>
                <a:lnTo>
                  <a:pt x="0" y="1536335"/>
                </a:lnTo>
                <a:lnTo>
                  <a:pt x="1597152" y="1536335"/>
                </a:lnTo>
                <a:lnTo>
                  <a:pt x="1597152" y="0"/>
                </a:lnTo>
                <a:close/>
              </a:path>
            </a:pathLst>
          </a:custGeom>
          <a:solidFill>
            <a:srgbClr val="849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7830311" y="2136504"/>
            <a:ext cx="1597660" cy="2286635"/>
          </a:xfrm>
          <a:custGeom>
            <a:avLst/>
            <a:gdLst/>
            <a:ahLst/>
            <a:cxnLst/>
            <a:rect l="l" t="t" r="r" b="b"/>
            <a:pathLst>
              <a:path w="1597659" h="2286635">
                <a:moveTo>
                  <a:pt x="1597152" y="0"/>
                </a:moveTo>
                <a:lnTo>
                  <a:pt x="0" y="0"/>
                </a:lnTo>
                <a:lnTo>
                  <a:pt x="0" y="2286143"/>
                </a:lnTo>
                <a:lnTo>
                  <a:pt x="1597152" y="2286143"/>
                </a:lnTo>
                <a:lnTo>
                  <a:pt x="1597152" y="0"/>
                </a:lnTo>
                <a:close/>
              </a:path>
            </a:pathLst>
          </a:custGeom>
          <a:solidFill>
            <a:srgbClr val="849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401567" y="2136504"/>
            <a:ext cx="1597660" cy="1536700"/>
          </a:xfrm>
          <a:custGeom>
            <a:avLst/>
            <a:gdLst/>
            <a:ahLst/>
            <a:cxnLst/>
            <a:rect l="l" t="t" r="r" b="b"/>
            <a:pathLst>
              <a:path w="1597660" h="1536700">
                <a:moveTo>
                  <a:pt x="0" y="1536336"/>
                </a:moveTo>
                <a:lnTo>
                  <a:pt x="1597152" y="1536336"/>
                </a:lnTo>
                <a:lnTo>
                  <a:pt x="1597152" y="0"/>
                </a:lnTo>
                <a:lnTo>
                  <a:pt x="0" y="0"/>
                </a:lnTo>
                <a:lnTo>
                  <a:pt x="0" y="1536336"/>
                </a:lnTo>
                <a:close/>
              </a:path>
            </a:pathLst>
          </a:custGeom>
          <a:ln w="9525">
            <a:solidFill>
              <a:srgbClr val="222A3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1008481" y="2122225"/>
            <a:ext cx="8857615" cy="2305685"/>
            <a:chOff x="1008481" y="2122225"/>
            <a:chExt cx="8857615" cy="2305685"/>
          </a:xfrm>
        </p:grpSpPr>
        <p:sp>
          <p:nvSpPr>
            <p:cNvPr id="10" name="object 10" descr=""/>
            <p:cNvSpPr/>
            <p:nvPr/>
          </p:nvSpPr>
          <p:spPr>
            <a:xfrm>
              <a:off x="7830312" y="2136504"/>
              <a:ext cx="1597660" cy="2286635"/>
            </a:xfrm>
            <a:custGeom>
              <a:avLst/>
              <a:gdLst/>
              <a:ahLst/>
              <a:cxnLst/>
              <a:rect l="l" t="t" r="r" b="b"/>
              <a:pathLst>
                <a:path w="1597659" h="2286635">
                  <a:moveTo>
                    <a:pt x="0" y="2286144"/>
                  </a:moveTo>
                  <a:lnTo>
                    <a:pt x="1597152" y="2286144"/>
                  </a:lnTo>
                  <a:lnTo>
                    <a:pt x="1597152" y="0"/>
                  </a:lnTo>
                  <a:lnTo>
                    <a:pt x="0" y="0"/>
                  </a:lnTo>
                  <a:lnTo>
                    <a:pt x="0" y="2286144"/>
                  </a:lnTo>
                  <a:close/>
                </a:path>
              </a:pathLst>
            </a:custGeom>
            <a:ln w="9525">
              <a:solidFill>
                <a:srgbClr val="222A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08481" y="2128575"/>
              <a:ext cx="8857615" cy="0"/>
            </a:xfrm>
            <a:custGeom>
              <a:avLst/>
              <a:gdLst/>
              <a:ahLst/>
              <a:cxnLst/>
              <a:rect l="l" t="t" r="r" b="b"/>
              <a:pathLst>
                <a:path w="8857615" h="0">
                  <a:moveTo>
                    <a:pt x="0" y="0"/>
                  </a:moveTo>
                  <a:lnTo>
                    <a:pt x="8857394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836338" y="4193540"/>
            <a:ext cx="668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5.4</a:t>
            </a:r>
            <a:r>
              <a:rPr dirty="0" sz="1200" spc="-5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82032"/>
                </a:solidFill>
                <a:latin typeface="Times New Roman"/>
                <a:cs typeface="Times New Roman"/>
              </a:rPr>
              <a:t>±</a:t>
            </a:r>
            <a:r>
              <a:rPr dirty="0" sz="1200" spc="25">
                <a:solidFill>
                  <a:srgbClr val="082032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103D5F"/>
                </a:solidFill>
                <a:latin typeface="Arial"/>
                <a:cs typeface="Arial"/>
              </a:rPr>
              <a:t>0.7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263987" y="4754371"/>
            <a:ext cx="668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6.9</a:t>
            </a:r>
            <a:r>
              <a:rPr dirty="0" sz="1200" spc="-5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82032"/>
                </a:solidFill>
                <a:latin typeface="Times New Roman"/>
                <a:cs typeface="Times New Roman"/>
              </a:rPr>
              <a:t>±</a:t>
            </a:r>
            <a:r>
              <a:rPr dirty="0" sz="1200" spc="25">
                <a:solidFill>
                  <a:srgbClr val="082032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103D5F"/>
                </a:solidFill>
                <a:latin typeface="Arial"/>
                <a:cs typeface="Arial"/>
              </a:rPr>
              <a:t>9.4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66343" y="3705859"/>
            <a:ext cx="668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4.1</a:t>
            </a:r>
            <a:r>
              <a:rPr dirty="0" sz="1200" spc="-5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03D5F"/>
                </a:solidFill>
                <a:latin typeface="Times New Roman"/>
                <a:cs typeface="Times New Roman"/>
              </a:rPr>
              <a:t>±</a:t>
            </a:r>
            <a:r>
              <a:rPr dirty="0" sz="1200" spc="25">
                <a:solidFill>
                  <a:srgbClr val="103D5F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103D5F"/>
                </a:solidFill>
                <a:latin typeface="Arial"/>
                <a:cs typeface="Arial"/>
              </a:rPr>
              <a:t>0.6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293991" y="4455667"/>
            <a:ext cx="668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6.1</a:t>
            </a:r>
            <a:r>
              <a:rPr dirty="0" sz="1200" spc="-5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82032"/>
                </a:solidFill>
                <a:latin typeface="Times New Roman"/>
                <a:cs typeface="Times New Roman"/>
              </a:rPr>
              <a:t>±</a:t>
            </a:r>
            <a:r>
              <a:rPr dirty="0" sz="1200" spc="25">
                <a:solidFill>
                  <a:srgbClr val="082032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103D5F"/>
                </a:solidFill>
                <a:latin typeface="Arial"/>
                <a:cs typeface="Arial"/>
              </a:rPr>
              <a:t>9.7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59054" y="5039359"/>
            <a:ext cx="1276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900" spc="-50">
                <a:solidFill>
                  <a:srgbClr val="103D5F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9054" y="4664455"/>
            <a:ext cx="1276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900" spc="-50">
                <a:solidFill>
                  <a:srgbClr val="103D5F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59054" y="4289552"/>
            <a:ext cx="1276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900" spc="-50">
                <a:solidFill>
                  <a:srgbClr val="103D5F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59054" y="3914647"/>
            <a:ext cx="1276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900" spc="-50">
                <a:solidFill>
                  <a:srgbClr val="103D5F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59054" y="3539744"/>
            <a:ext cx="1276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900" spc="-50">
                <a:solidFill>
                  <a:srgbClr val="103D5F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59054" y="3167888"/>
            <a:ext cx="1276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900" spc="-50">
                <a:solidFill>
                  <a:srgbClr val="103D5F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59054" y="2792984"/>
            <a:ext cx="1276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900" spc="-50">
                <a:solidFill>
                  <a:srgbClr val="103D5F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59054" y="2043176"/>
            <a:ext cx="12763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165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103D5F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103D5F"/>
                </a:solidFill>
                <a:latin typeface="Arial"/>
                <a:cs typeface="Arial"/>
              </a:rPr>
              <a:t>-</a:t>
            </a:r>
            <a:r>
              <a:rPr dirty="0" sz="900" spc="-50">
                <a:solidFill>
                  <a:srgbClr val="103D5F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2154601" y="4361798"/>
            <a:ext cx="2035175" cy="157480"/>
          </a:xfrm>
          <a:custGeom>
            <a:avLst/>
            <a:gdLst/>
            <a:ahLst/>
            <a:cxnLst/>
            <a:rect l="l" t="t" r="r" b="b"/>
            <a:pathLst>
              <a:path w="2035175" h="157479">
                <a:moveTo>
                  <a:pt x="2034967" y="0"/>
                </a:moveTo>
                <a:lnTo>
                  <a:pt x="2033939" y="61085"/>
                </a:lnTo>
                <a:lnTo>
                  <a:pt x="2031136" y="110968"/>
                </a:lnTo>
                <a:lnTo>
                  <a:pt x="2026980" y="144600"/>
                </a:lnTo>
                <a:lnTo>
                  <a:pt x="2021890" y="156933"/>
                </a:lnTo>
                <a:lnTo>
                  <a:pt x="13077" y="156933"/>
                </a:lnTo>
                <a:lnTo>
                  <a:pt x="7986" y="144600"/>
                </a:lnTo>
                <a:lnTo>
                  <a:pt x="3830" y="110968"/>
                </a:lnTo>
                <a:lnTo>
                  <a:pt x="1027" y="61085"/>
                </a:lnTo>
                <a:lnTo>
                  <a:pt x="0" y="0"/>
                </a:lnTo>
              </a:path>
            </a:pathLst>
          </a:custGeom>
          <a:ln w="6350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2786627" y="4619244"/>
            <a:ext cx="9620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03D5F"/>
                </a:solidFill>
                <a:latin typeface="Calibri"/>
                <a:cs typeface="Calibri"/>
              </a:rPr>
              <a:t>Δ</a:t>
            </a:r>
            <a:r>
              <a:rPr dirty="0" sz="1400" spc="-15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1400">
                <a:solidFill>
                  <a:srgbClr val="103D5F"/>
                </a:solidFill>
                <a:latin typeface="Calibri"/>
                <a:cs typeface="Calibri"/>
              </a:rPr>
              <a:t>1.4</a:t>
            </a:r>
            <a:r>
              <a:rPr dirty="0" sz="1400" spc="-10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03D5F"/>
                </a:solidFill>
                <a:latin typeface="Calibri"/>
                <a:cs typeface="Calibri"/>
              </a:rPr>
              <a:t>mmHg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569203" y="4835652"/>
            <a:ext cx="1397000" cy="455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03D5F"/>
                </a:solidFill>
                <a:latin typeface="Calibri"/>
                <a:cs typeface="Calibri"/>
              </a:rPr>
              <a:t>(95%</a:t>
            </a:r>
            <a:r>
              <a:rPr dirty="0" sz="1400" spc="-20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03D5F"/>
                </a:solidFill>
                <a:latin typeface="Calibri"/>
                <a:cs typeface="Calibri"/>
              </a:rPr>
              <a:t>CI</a:t>
            </a:r>
            <a:r>
              <a:rPr dirty="0" sz="1400" spc="-25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1400">
                <a:solidFill>
                  <a:srgbClr val="103D5F"/>
                </a:solidFill>
                <a:latin typeface="Calibri"/>
                <a:cs typeface="Calibri"/>
              </a:rPr>
              <a:t>3.1</a:t>
            </a:r>
            <a:r>
              <a:rPr dirty="0" sz="1400" spc="-15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03D5F"/>
                </a:solidFill>
                <a:latin typeface="Calibri"/>
                <a:cs typeface="Calibri"/>
              </a:rPr>
              <a:t>to</a:t>
            </a:r>
            <a:r>
              <a:rPr dirty="0" sz="1400" spc="-25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03D5F"/>
                </a:solidFill>
                <a:latin typeface="Calibri"/>
                <a:cs typeface="Calibri"/>
              </a:rPr>
              <a:t>0.3)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400" spc="-10" i="1">
                <a:solidFill>
                  <a:srgbClr val="103D5F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103D5F"/>
                </a:solidFill>
                <a:latin typeface="Calibri"/>
                <a:cs typeface="Calibri"/>
              </a:rPr>
              <a:t>=0.12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1097021" y="1531919"/>
            <a:ext cx="4162425" cy="365760"/>
          </a:xfrm>
          <a:custGeom>
            <a:avLst/>
            <a:gdLst/>
            <a:ahLst/>
            <a:cxnLst/>
            <a:rect l="l" t="t" r="r" b="b"/>
            <a:pathLst>
              <a:path w="4162425" h="365760">
                <a:moveTo>
                  <a:pt x="4086535" y="0"/>
                </a:moveTo>
                <a:lnTo>
                  <a:pt x="75475" y="0"/>
                </a:lnTo>
                <a:lnTo>
                  <a:pt x="46096" y="5931"/>
                </a:lnTo>
                <a:lnTo>
                  <a:pt x="22106" y="22106"/>
                </a:lnTo>
                <a:lnTo>
                  <a:pt x="5931" y="46097"/>
                </a:lnTo>
                <a:lnTo>
                  <a:pt x="0" y="75474"/>
                </a:lnTo>
                <a:lnTo>
                  <a:pt x="0" y="365760"/>
                </a:lnTo>
                <a:lnTo>
                  <a:pt x="4162009" y="365760"/>
                </a:lnTo>
                <a:lnTo>
                  <a:pt x="4162009" y="75474"/>
                </a:lnTo>
                <a:lnTo>
                  <a:pt x="4156078" y="46097"/>
                </a:lnTo>
                <a:lnTo>
                  <a:pt x="4139904" y="22106"/>
                </a:lnTo>
                <a:lnTo>
                  <a:pt x="4115913" y="5931"/>
                </a:lnTo>
                <a:lnTo>
                  <a:pt x="4086535" y="0"/>
                </a:lnTo>
                <a:close/>
              </a:path>
            </a:pathLst>
          </a:custGeom>
          <a:solidFill>
            <a:srgbClr val="0028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2132657" y="1607820"/>
            <a:ext cx="20523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35" b="1">
                <a:solidFill>
                  <a:srgbClr val="FEFFFF"/>
                </a:solidFill>
                <a:latin typeface="Century Gothic"/>
                <a:cs typeface="Century Gothic"/>
              </a:rPr>
              <a:t>AM</a:t>
            </a:r>
            <a:r>
              <a:rPr dirty="0" sz="1400" spc="-9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-10" b="1">
                <a:solidFill>
                  <a:srgbClr val="FEFFFF"/>
                </a:solidFill>
                <a:latin typeface="Century Gothic"/>
                <a:cs typeface="Century Gothic"/>
              </a:rPr>
              <a:t>B</a:t>
            </a:r>
            <a:r>
              <a:rPr dirty="0" sz="1400" spc="-9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-10" b="1">
                <a:solidFill>
                  <a:srgbClr val="FEFFFF"/>
                </a:solidFill>
                <a:latin typeface="Century Gothic"/>
                <a:cs typeface="Century Gothic"/>
              </a:rPr>
              <a:t>U</a:t>
            </a:r>
            <a:r>
              <a:rPr dirty="0" sz="1400" spc="-9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L</a:t>
            </a:r>
            <a:r>
              <a:rPr dirty="0" sz="1400" spc="-9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140" b="1">
                <a:solidFill>
                  <a:srgbClr val="FEFFFF"/>
                </a:solidFill>
                <a:latin typeface="Century Gothic"/>
                <a:cs typeface="Century Gothic"/>
              </a:rPr>
              <a:t>AT</a:t>
            </a:r>
            <a:r>
              <a:rPr dirty="0" sz="1400" spc="-9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O</a:t>
            </a:r>
            <a:r>
              <a:rPr dirty="0" sz="1400" spc="-9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-10" b="1">
                <a:solidFill>
                  <a:srgbClr val="FEFFFF"/>
                </a:solidFill>
                <a:latin typeface="Century Gothic"/>
                <a:cs typeface="Century Gothic"/>
              </a:rPr>
              <a:t>R</a:t>
            </a:r>
            <a:r>
              <a:rPr dirty="0" sz="1400" spc="-9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Y</a:t>
            </a:r>
            <a:r>
              <a:rPr dirty="0" sz="1400" spc="100" b="1">
                <a:solidFill>
                  <a:srgbClr val="FEFFFF"/>
                </a:solidFill>
                <a:latin typeface="Century Gothic"/>
                <a:cs typeface="Century Gothic"/>
              </a:rPr>
              <a:t> 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D</a:t>
            </a:r>
            <a:r>
              <a:rPr dirty="0" sz="1400" spc="-10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-10" b="1">
                <a:solidFill>
                  <a:srgbClr val="FEFFFF"/>
                </a:solidFill>
                <a:latin typeface="Century Gothic"/>
                <a:cs typeface="Century Gothic"/>
              </a:rPr>
              <a:t>B</a:t>
            </a:r>
            <a:r>
              <a:rPr dirty="0" sz="1400" spc="-9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-50" b="1">
                <a:solidFill>
                  <a:srgbClr val="FEFFFF"/>
                </a:solidFill>
                <a:latin typeface="Century Gothic"/>
                <a:cs typeface="Century Gothic"/>
              </a:rPr>
              <a:t>P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5515320" y="1531919"/>
            <a:ext cx="4162425" cy="365760"/>
          </a:xfrm>
          <a:custGeom>
            <a:avLst/>
            <a:gdLst/>
            <a:ahLst/>
            <a:cxnLst/>
            <a:rect l="l" t="t" r="r" b="b"/>
            <a:pathLst>
              <a:path w="4162425" h="365760">
                <a:moveTo>
                  <a:pt x="4086534" y="0"/>
                </a:moveTo>
                <a:lnTo>
                  <a:pt x="75476" y="0"/>
                </a:lnTo>
                <a:lnTo>
                  <a:pt x="46097" y="5931"/>
                </a:lnTo>
                <a:lnTo>
                  <a:pt x="22106" y="22106"/>
                </a:lnTo>
                <a:lnTo>
                  <a:pt x="5931" y="46097"/>
                </a:lnTo>
                <a:lnTo>
                  <a:pt x="0" y="75474"/>
                </a:lnTo>
                <a:lnTo>
                  <a:pt x="0" y="365760"/>
                </a:lnTo>
                <a:lnTo>
                  <a:pt x="4162009" y="365760"/>
                </a:lnTo>
                <a:lnTo>
                  <a:pt x="4162009" y="75474"/>
                </a:lnTo>
                <a:lnTo>
                  <a:pt x="4156078" y="46097"/>
                </a:lnTo>
                <a:lnTo>
                  <a:pt x="4139903" y="22106"/>
                </a:lnTo>
                <a:lnTo>
                  <a:pt x="4115913" y="5931"/>
                </a:lnTo>
                <a:lnTo>
                  <a:pt x="4086534" y="0"/>
                </a:lnTo>
                <a:close/>
              </a:path>
            </a:pathLst>
          </a:custGeom>
          <a:solidFill>
            <a:srgbClr val="0028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6904968" y="1607820"/>
            <a:ext cx="13442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35" b="1">
                <a:solidFill>
                  <a:srgbClr val="FEFFFF"/>
                </a:solidFill>
                <a:latin typeface="Century Gothic"/>
                <a:cs typeface="Century Gothic"/>
              </a:rPr>
              <a:t>OF</a:t>
            </a:r>
            <a:r>
              <a:rPr dirty="0" sz="1400" spc="-9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F</a:t>
            </a:r>
            <a:r>
              <a:rPr dirty="0" sz="1400" spc="-9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I</a:t>
            </a:r>
            <a:r>
              <a:rPr dirty="0" sz="1400" spc="-10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C</a:t>
            </a:r>
            <a:r>
              <a:rPr dirty="0" sz="1400" spc="-10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E</a:t>
            </a:r>
            <a:r>
              <a:rPr dirty="0" sz="1400" spc="95" b="1">
                <a:solidFill>
                  <a:srgbClr val="FEFFFF"/>
                </a:solidFill>
                <a:latin typeface="Century Gothic"/>
                <a:cs typeface="Century Gothic"/>
              </a:rPr>
              <a:t> 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D</a:t>
            </a:r>
            <a:r>
              <a:rPr dirty="0" sz="1400" spc="-9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-10" b="1">
                <a:solidFill>
                  <a:srgbClr val="FEFFFF"/>
                </a:solidFill>
                <a:latin typeface="Century Gothic"/>
                <a:cs typeface="Century Gothic"/>
              </a:rPr>
              <a:t>B</a:t>
            </a:r>
            <a:r>
              <a:rPr dirty="0" sz="1400" spc="-9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-50" b="1">
                <a:solidFill>
                  <a:srgbClr val="FEFFFF"/>
                </a:solidFill>
                <a:latin typeface="Century Gothic"/>
                <a:cs typeface="Century Gothic"/>
              </a:rPr>
              <a:t>P</a:t>
            </a:r>
            <a:endParaRPr sz="1400">
              <a:latin typeface="Century Gothic"/>
              <a:cs typeface="Century Gothic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9830135" y="3092579"/>
            <a:ext cx="446405" cy="311785"/>
            <a:chOff x="9830135" y="3092579"/>
            <a:chExt cx="446405" cy="311785"/>
          </a:xfrm>
        </p:grpSpPr>
        <p:sp>
          <p:nvSpPr>
            <p:cNvPr id="32" name="object 32" descr=""/>
            <p:cNvSpPr/>
            <p:nvPr/>
          </p:nvSpPr>
          <p:spPr>
            <a:xfrm>
              <a:off x="9836485" y="3098929"/>
              <a:ext cx="433705" cy="299085"/>
            </a:xfrm>
            <a:custGeom>
              <a:avLst/>
              <a:gdLst/>
              <a:ahLst/>
              <a:cxnLst/>
              <a:rect l="l" t="t" r="r" b="b"/>
              <a:pathLst>
                <a:path w="433704" h="299085">
                  <a:moveTo>
                    <a:pt x="433706" y="0"/>
                  </a:moveTo>
                  <a:lnTo>
                    <a:pt x="0" y="0"/>
                  </a:lnTo>
                  <a:lnTo>
                    <a:pt x="0" y="298475"/>
                  </a:lnTo>
                  <a:lnTo>
                    <a:pt x="433706" y="298475"/>
                  </a:lnTo>
                  <a:lnTo>
                    <a:pt x="433706" y="0"/>
                  </a:lnTo>
                  <a:close/>
                </a:path>
              </a:pathLst>
            </a:custGeom>
            <a:solidFill>
              <a:srgbClr val="849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836485" y="3098929"/>
              <a:ext cx="433705" cy="299085"/>
            </a:xfrm>
            <a:custGeom>
              <a:avLst/>
              <a:gdLst/>
              <a:ahLst/>
              <a:cxnLst/>
              <a:rect l="l" t="t" r="r" b="b"/>
              <a:pathLst>
                <a:path w="433704" h="299085">
                  <a:moveTo>
                    <a:pt x="0" y="0"/>
                  </a:moveTo>
                  <a:lnTo>
                    <a:pt x="433706" y="0"/>
                  </a:lnTo>
                  <a:lnTo>
                    <a:pt x="433706" y="298475"/>
                  </a:lnTo>
                  <a:lnTo>
                    <a:pt x="0" y="2984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9830135" y="2562793"/>
            <a:ext cx="446405" cy="311785"/>
            <a:chOff x="9830135" y="2562793"/>
            <a:chExt cx="446405" cy="311785"/>
          </a:xfrm>
        </p:grpSpPr>
        <p:sp>
          <p:nvSpPr>
            <p:cNvPr id="35" name="object 35" descr=""/>
            <p:cNvSpPr/>
            <p:nvPr/>
          </p:nvSpPr>
          <p:spPr>
            <a:xfrm>
              <a:off x="9836485" y="2569143"/>
              <a:ext cx="433705" cy="299085"/>
            </a:xfrm>
            <a:custGeom>
              <a:avLst/>
              <a:gdLst/>
              <a:ahLst/>
              <a:cxnLst/>
              <a:rect l="l" t="t" r="r" b="b"/>
              <a:pathLst>
                <a:path w="433704" h="299085">
                  <a:moveTo>
                    <a:pt x="433706" y="0"/>
                  </a:moveTo>
                  <a:lnTo>
                    <a:pt x="0" y="0"/>
                  </a:lnTo>
                  <a:lnTo>
                    <a:pt x="0" y="298475"/>
                  </a:lnTo>
                  <a:lnTo>
                    <a:pt x="433706" y="298475"/>
                  </a:lnTo>
                  <a:lnTo>
                    <a:pt x="433706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836485" y="2569143"/>
              <a:ext cx="433705" cy="299085"/>
            </a:xfrm>
            <a:custGeom>
              <a:avLst/>
              <a:gdLst/>
              <a:ahLst/>
              <a:cxnLst/>
              <a:rect l="l" t="t" r="r" b="b"/>
              <a:pathLst>
                <a:path w="433704" h="299085">
                  <a:moveTo>
                    <a:pt x="0" y="0"/>
                  </a:moveTo>
                  <a:lnTo>
                    <a:pt x="433706" y="0"/>
                  </a:lnTo>
                  <a:lnTo>
                    <a:pt x="433706" y="298475"/>
                  </a:lnTo>
                  <a:lnTo>
                    <a:pt x="0" y="2984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10369832" y="3100323"/>
            <a:ext cx="10877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Sham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N=153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0369832" y="2569971"/>
            <a:ext cx="9925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RDN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N=148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4" y="5732217"/>
            <a:ext cx="12192000" cy="473075"/>
          </a:xfrm>
          <a:custGeom>
            <a:avLst/>
            <a:gdLst/>
            <a:ahLst/>
            <a:cxnLst/>
            <a:rect l="l" t="t" r="r" b="b"/>
            <a:pathLst>
              <a:path w="12192000" h="473075">
                <a:moveTo>
                  <a:pt x="12192000" y="0"/>
                </a:moveTo>
                <a:lnTo>
                  <a:pt x="0" y="0"/>
                </a:lnTo>
                <a:lnTo>
                  <a:pt x="0" y="472612"/>
                </a:lnTo>
                <a:lnTo>
                  <a:pt x="12192000" y="4726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TARGET</a:t>
            </a:r>
            <a:r>
              <a:rPr dirty="0" spc="-95"/>
              <a:t> </a:t>
            </a:r>
            <a:r>
              <a:rPr dirty="0"/>
              <a:t>BP</a:t>
            </a:r>
            <a:r>
              <a:rPr dirty="0" spc="-135"/>
              <a:t> </a:t>
            </a:r>
            <a:r>
              <a:rPr dirty="0" spc="-50"/>
              <a:t>I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400" b="0">
                <a:latin typeface="Arial"/>
                <a:cs typeface="Arial"/>
              </a:rPr>
              <a:t>Ambulatory</a:t>
            </a:r>
            <a:r>
              <a:rPr dirty="0" sz="2400" spc="-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and</a:t>
            </a:r>
            <a:r>
              <a:rPr dirty="0" sz="2400" spc="-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Office</a:t>
            </a:r>
            <a:r>
              <a:rPr dirty="0" sz="2400" spc="-5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Diastolic</a:t>
            </a:r>
            <a:r>
              <a:rPr dirty="0" sz="2400" spc="-5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BP</a:t>
            </a:r>
            <a:r>
              <a:rPr dirty="0" sz="2400" spc="-9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at</a:t>
            </a:r>
            <a:r>
              <a:rPr dirty="0" sz="2400" spc="-6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3</a:t>
            </a:r>
            <a:r>
              <a:rPr dirty="0" sz="2400" spc="-50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Months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826864" y="5128260"/>
            <a:ext cx="1577975" cy="671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03D5F"/>
                </a:solidFill>
                <a:latin typeface="Calibri"/>
                <a:cs typeface="Calibri"/>
              </a:rPr>
              <a:t>Δ</a:t>
            </a:r>
            <a:r>
              <a:rPr dirty="0" sz="1400" spc="-20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1400">
                <a:solidFill>
                  <a:srgbClr val="103D5F"/>
                </a:solidFill>
                <a:latin typeface="Calibri"/>
                <a:cs typeface="Calibri"/>
              </a:rPr>
              <a:t>0.78</a:t>
            </a:r>
            <a:r>
              <a:rPr dirty="0" sz="1400" spc="-5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03D5F"/>
                </a:solidFill>
                <a:latin typeface="Calibri"/>
                <a:cs typeface="Calibri"/>
              </a:rPr>
              <a:t>mmHg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400">
                <a:solidFill>
                  <a:srgbClr val="103D5F"/>
                </a:solidFill>
                <a:latin typeface="Calibri"/>
                <a:cs typeface="Calibri"/>
              </a:rPr>
              <a:t>(95%</a:t>
            </a:r>
            <a:r>
              <a:rPr dirty="0" sz="1400" spc="-25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03D5F"/>
                </a:solidFill>
                <a:latin typeface="Calibri"/>
                <a:cs typeface="Calibri"/>
              </a:rPr>
              <a:t>CI</a:t>
            </a:r>
            <a:r>
              <a:rPr dirty="0" sz="1400" spc="-25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1400">
                <a:solidFill>
                  <a:srgbClr val="103D5F"/>
                </a:solidFill>
                <a:latin typeface="Calibri"/>
                <a:cs typeface="Calibri"/>
              </a:rPr>
              <a:t>2.95</a:t>
            </a:r>
            <a:r>
              <a:rPr dirty="0" sz="1400" spc="-15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03D5F"/>
                </a:solidFill>
                <a:latin typeface="Calibri"/>
                <a:cs typeface="Calibri"/>
              </a:rPr>
              <a:t>to</a:t>
            </a:r>
            <a:r>
              <a:rPr dirty="0" sz="1400" spc="-20">
                <a:solidFill>
                  <a:srgbClr val="103D5F"/>
                </a:solidFill>
                <a:latin typeface="Calibri"/>
                <a:cs typeface="Calibri"/>
              </a:rPr>
              <a:t> 1.38)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400" spc="-10" i="1">
                <a:solidFill>
                  <a:srgbClr val="103D5F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103D5F"/>
                </a:solidFill>
                <a:latin typeface="Calibri"/>
                <a:cs typeface="Calibri"/>
              </a:rPr>
              <a:t>=0.31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6659416" y="4962480"/>
            <a:ext cx="1989455" cy="123825"/>
          </a:xfrm>
          <a:custGeom>
            <a:avLst/>
            <a:gdLst/>
            <a:ahLst/>
            <a:cxnLst/>
            <a:rect l="l" t="t" r="r" b="b"/>
            <a:pathLst>
              <a:path w="1989454" h="123825">
                <a:moveTo>
                  <a:pt x="1989456" y="0"/>
                </a:moveTo>
                <a:lnTo>
                  <a:pt x="1988647" y="48055"/>
                </a:lnTo>
                <a:lnTo>
                  <a:pt x="1986443" y="87297"/>
                </a:lnTo>
                <a:lnTo>
                  <a:pt x="1983173" y="113755"/>
                </a:lnTo>
                <a:lnTo>
                  <a:pt x="1979169" y="123457"/>
                </a:lnTo>
                <a:lnTo>
                  <a:pt x="10287" y="123457"/>
                </a:lnTo>
                <a:lnTo>
                  <a:pt x="6282" y="113755"/>
                </a:lnTo>
                <a:lnTo>
                  <a:pt x="3013" y="87297"/>
                </a:lnTo>
                <a:lnTo>
                  <a:pt x="808" y="48055"/>
                </a:lnTo>
                <a:lnTo>
                  <a:pt x="0" y="0"/>
                </a:lnTo>
              </a:path>
            </a:pathLst>
          </a:custGeom>
          <a:ln w="6350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" y="5784766"/>
            <a:ext cx="12192000" cy="473075"/>
          </a:xfrm>
          <a:custGeom>
            <a:avLst/>
            <a:gdLst/>
            <a:ahLst/>
            <a:cxnLst/>
            <a:rect l="l" t="t" r="r" b="b"/>
            <a:pathLst>
              <a:path w="12192000" h="473075">
                <a:moveTo>
                  <a:pt x="12192000" y="0"/>
                </a:moveTo>
                <a:lnTo>
                  <a:pt x="0" y="0"/>
                </a:lnTo>
                <a:lnTo>
                  <a:pt x="0" y="472611"/>
                </a:lnTo>
                <a:lnTo>
                  <a:pt x="12192000" y="4726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8739" y="5867400"/>
            <a:ext cx="3540760" cy="379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Counts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by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patient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visit;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not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individual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medications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or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dose </a:t>
            </a:r>
            <a:r>
              <a:rPr dirty="0" sz="1100">
                <a:latin typeface="Calibri"/>
                <a:cs typeface="Calibri"/>
              </a:rPr>
              <a:t>Excludes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subject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visit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compliance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results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that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not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available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549386" y="1232915"/>
            <a:ext cx="37084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Adherence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to</a:t>
            </a:r>
            <a:r>
              <a:rPr dirty="0" sz="1400" spc="-9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Antihypertensive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Medications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252486" y="1770440"/>
            <a:ext cx="3579495" cy="3751579"/>
            <a:chOff x="1252486" y="1770440"/>
            <a:chExt cx="3579495" cy="3751579"/>
          </a:xfrm>
        </p:grpSpPr>
        <p:sp>
          <p:nvSpPr>
            <p:cNvPr id="6" name="object 6" descr=""/>
            <p:cNvSpPr/>
            <p:nvPr/>
          </p:nvSpPr>
          <p:spPr>
            <a:xfrm>
              <a:off x="1554480" y="5407151"/>
              <a:ext cx="2974975" cy="110489"/>
            </a:xfrm>
            <a:custGeom>
              <a:avLst/>
              <a:gdLst/>
              <a:ahLst/>
              <a:cxnLst/>
              <a:rect l="l" t="t" r="r" b="b"/>
              <a:pathLst>
                <a:path w="2974975" h="110489">
                  <a:moveTo>
                    <a:pt x="1188720" y="0"/>
                  </a:moveTo>
                  <a:lnTo>
                    <a:pt x="0" y="0"/>
                  </a:lnTo>
                  <a:lnTo>
                    <a:pt x="0" y="110032"/>
                  </a:lnTo>
                  <a:lnTo>
                    <a:pt x="1188720" y="110032"/>
                  </a:lnTo>
                  <a:lnTo>
                    <a:pt x="1188720" y="0"/>
                  </a:lnTo>
                  <a:close/>
                </a:path>
                <a:path w="2974975" h="110489">
                  <a:moveTo>
                    <a:pt x="2974848" y="30480"/>
                  </a:moveTo>
                  <a:lnTo>
                    <a:pt x="1786128" y="30480"/>
                  </a:lnTo>
                  <a:lnTo>
                    <a:pt x="1786128" y="110032"/>
                  </a:lnTo>
                  <a:lnTo>
                    <a:pt x="2974848" y="110032"/>
                  </a:lnTo>
                  <a:lnTo>
                    <a:pt x="2974848" y="3048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54721" y="1770443"/>
              <a:ext cx="2974975" cy="3667125"/>
            </a:xfrm>
            <a:custGeom>
              <a:avLst/>
              <a:gdLst/>
              <a:ahLst/>
              <a:cxnLst/>
              <a:rect l="l" t="t" r="r" b="b"/>
              <a:pathLst>
                <a:path w="2974975" h="3667125">
                  <a:moveTo>
                    <a:pt x="1189901" y="6502"/>
                  </a:moveTo>
                  <a:lnTo>
                    <a:pt x="0" y="6502"/>
                  </a:lnTo>
                  <a:lnTo>
                    <a:pt x="0" y="3636734"/>
                  </a:lnTo>
                  <a:lnTo>
                    <a:pt x="1189901" y="3636734"/>
                  </a:lnTo>
                  <a:lnTo>
                    <a:pt x="1189901" y="6502"/>
                  </a:lnTo>
                  <a:close/>
                </a:path>
                <a:path w="2974975" h="3667125">
                  <a:moveTo>
                    <a:pt x="2974759" y="0"/>
                  </a:moveTo>
                  <a:lnTo>
                    <a:pt x="1784858" y="0"/>
                  </a:lnTo>
                  <a:lnTo>
                    <a:pt x="1784858" y="3667023"/>
                  </a:lnTo>
                  <a:lnTo>
                    <a:pt x="2974759" y="3667023"/>
                  </a:lnTo>
                  <a:lnTo>
                    <a:pt x="2974759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257248" y="5517176"/>
              <a:ext cx="3569970" cy="0"/>
            </a:xfrm>
            <a:custGeom>
              <a:avLst/>
              <a:gdLst/>
              <a:ahLst/>
              <a:cxnLst/>
              <a:rect l="l" t="t" r="r" b="b"/>
              <a:pathLst>
                <a:path w="3569970" h="0">
                  <a:moveTo>
                    <a:pt x="0" y="0"/>
                  </a:moveTo>
                  <a:lnTo>
                    <a:pt x="3569715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117895" y="5371591"/>
            <a:ext cx="76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877353" y="5386832"/>
            <a:ext cx="76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064904" y="3480307"/>
            <a:ext cx="1822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"/>
                <a:cs typeface="Arial"/>
              </a:rPr>
              <a:t>92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849762" y="3492500"/>
            <a:ext cx="1822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Arial"/>
                <a:cs typeface="Arial"/>
              </a:rPr>
              <a:t>93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551708" y="1584432"/>
            <a:ext cx="1191895" cy="189865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3810">
              <a:lnSpc>
                <a:spcPts val="1420"/>
              </a:lnSpc>
            </a:pP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340608" y="1584432"/>
            <a:ext cx="1188720" cy="189865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370"/>
              </a:lnSpc>
            </a:pP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82686" y="5423408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 b="1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19122" y="4243832"/>
            <a:ext cx="153035" cy="949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-25" b="1"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-25" b="1"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19122" y="3850640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19122" y="3457447"/>
            <a:ext cx="153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latin typeface="Arial"/>
                <a:cs typeface="Arial"/>
              </a:rPr>
              <a:t>50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19122" y="1881632"/>
            <a:ext cx="153035" cy="1345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latin typeface="Arial"/>
                <a:cs typeface="Arial"/>
              </a:rPr>
              <a:t>90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-25" b="1">
                <a:latin typeface="Arial"/>
                <a:cs typeface="Arial"/>
              </a:rPr>
              <a:t>80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-25" b="1">
                <a:latin typeface="Arial"/>
                <a:cs typeface="Arial"/>
              </a:rPr>
              <a:t>70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-25" b="1">
                <a:latin typeface="Arial"/>
                <a:cs typeface="Arial"/>
              </a:rPr>
              <a:t>60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55559" y="1488440"/>
            <a:ext cx="216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latin typeface="Arial"/>
                <a:cs typeface="Arial"/>
              </a:rPr>
              <a:t>100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798109" y="5567892"/>
            <a:ext cx="70739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 spc="-10" b="1">
                <a:latin typeface="Arial"/>
                <a:cs typeface="Arial"/>
              </a:rPr>
              <a:t>Peregrine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714317" y="5540755"/>
            <a:ext cx="4406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Arial"/>
                <a:cs typeface="Arial"/>
              </a:rPr>
              <a:t>Sham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15693" y="3167665"/>
            <a:ext cx="167640" cy="822960"/>
          </a:xfrm>
          <a:prstGeom prst="rect">
            <a:avLst/>
          </a:prstGeom>
        </p:spPr>
        <p:txBody>
          <a:bodyPr wrap="square" lIns="0" tIns="6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b="1">
                <a:latin typeface="Arial"/>
                <a:cs typeface="Arial"/>
              </a:rPr>
              <a:t>%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of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Patients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4806343" y="3463122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57435" y="0"/>
                </a:moveTo>
                <a:lnTo>
                  <a:pt x="0" y="0"/>
                </a:lnTo>
                <a:lnTo>
                  <a:pt x="0" y="57437"/>
                </a:lnTo>
                <a:lnTo>
                  <a:pt x="57435" y="57437"/>
                </a:lnTo>
                <a:lnTo>
                  <a:pt x="5743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4875033" y="3396488"/>
            <a:ext cx="495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latin typeface="Arial"/>
                <a:cs typeface="Arial"/>
              </a:rPr>
              <a:t>Increase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4806343" y="3721017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57435" y="0"/>
                </a:moveTo>
                <a:lnTo>
                  <a:pt x="0" y="0"/>
                </a:lnTo>
                <a:lnTo>
                  <a:pt x="0" y="57435"/>
                </a:lnTo>
                <a:lnTo>
                  <a:pt x="57435" y="57435"/>
                </a:lnTo>
                <a:lnTo>
                  <a:pt x="57435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4875033" y="3655567"/>
            <a:ext cx="6419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latin typeface="Arial"/>
                <a:cs typeface="Arial"/>
              </a:rPr>
              <a:t>No</a:t>
            </a:r>
            <a:r>
              <a:rPr dirty="0" sz="900" spc="30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Change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4806343" y="3978912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5" h="57785">
                <a:moveTo>
                  <a:pt x="57435" y="0"/>
                </a:moveTo>
                <a:lnTo>
                  <a:pt x="0" y="0"/>
                </a:lnTo>
                <a:lnTo>
                  <a:pt x="0" y="57435"/>
                </a:lnTo>
                <a:lnTo>
                  <a:pt x="57435" y="57435"/>
                </a:lnTo>
                <a:lnTo>
                  <a:pt x="57435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4875033" y="3911600"/>
            <a:ext cx="5340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latin typeface="Arial"/>
                <a:cs typeface="Arial"/>
              </a:rPr>
              <a:t>Decrease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71474" y="143763"/>
            <a:ext cx="22447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TARGET</a:t>
            </a:r>
            <a:r>
              <a:rPr dirty="0" spc="-95"/>
              <a:t> </a:t>
            </a:r>
            <a:r>
              <a:rPr dirty="0"/>
              <a:t>BP</a:t>
            </a:r>
            <a:r>
              <a:rPr dirty="0" spc="-135"/>
              <a:t> </a:t>
            </a:r>
            <a:r>
              <a:rPr dirty="0" spc="-50"/>
              <a:t>I</a:t>
            </a:r>
          </a:p>
        </p:txBody>
      </p:sp>
      <p:sp>
        <p:nvSpPr>
          <p:cNvPr id="31" name="object 31" descr=""/>
          <p:cNvSpPr txBox="1"/>
          <p:nvPr/>
        </p:nvSpPr>
        <p:spPr>
          <a:xfrm>
            <a:off x="271474" y="575563"/>
            <a:ext cx="6182360" cy="891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4D"/>
                </a:solidFill>
                <a:latin typeface="Arial"/>
                <a:cs typeface="Arial"/>
              </a:rPr>
              <a:t>Prescription</a:t>
            </a:r>
            <a:r>
              <a:rPr dirty="0" sz="2400" spc="-140">
                <a:solidFill>
                  <a:srgbClr val="00004D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4D"/>
                </a:solidFill>
                <a:latin typeface="Arial"/>
                <a:cs typeface="Arial"/>
              </a:rPr>
              <a:t>Changes</a:t>
            </a:r>
            <a:r>
              <a:rPr dirty="0" sz="2400" spc="-85">
                <a:solidFill>
                  <a:srgbClr val="00004D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004D"/>
                </a:solidFill>
                <a:latin typeface="Arial"/>
                <a:cs typeface="Arial"/>
              </a:rPr>
              <a:t>and</a:t>
            </a:r>
            <a:r>
              <a:rPr dirty="0" sz="2400" spc="-155">
                <a:solidFill>
                  <a:srgbClr val="00004D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4D"/>
                </a:solidFill>
                <a:latin typeface="Arial"/>
                <a:cs typeface="Arial"/>
              </a:rPr>
              <a:t>Adherence</a:t>
            </a:r>
            <a:r>
              <a:rPr dirty="0" sz="2400" spc="-90">
                <a:solidFill>
                  <a:srgbClr val="00004D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004D"/>
                </a:solidFill>
                <a:latin typeface="Arial"/>
                <a:cs typeface="Arial"/>
              </a:rPr>
              <a:t>Results</a:t>
            </a:r>
            <a:endParaRPr sz="2400">
              <a:latin typeface="Arial"/>
              <a:cs typeface="Arial"/>
            </a:endParaRPr>
          </a:p>
          <a:p>
            <a:pPr marL="2056764" marR="1519555" indent="-1268095">
              <a:lnSpc>
                <a:spcPts val="1390"/>
              </a:lnSpc>
              <a:spcBef>
                <a:spcPts val="1190"/>
              </a:spcBef>
            </a:pPr>
            <a:r>
              <a:rPr dirty="0" sz="1200" b="1">
                <a:latin typeface="Arial"/>
                <a:cs typeface="Arial"/>
              </a:rPr>
              <a:t>Changes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Antihypertensive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Medication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Prescription </a:t>
            </a:r>
            <a:r>
              <a:rPr dirty="0" sz="1200" b="1">
                <a:latin typeface="Arial"/>
                <a:cs typeface="Arial"/>
              </a:rPr>
              <a:t>Through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3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Months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1551708" y="1507148"/>
            <a:ext cx="10523855" cy="4307205"/>
            <a:chOff x="1551708" y="1507148"/>
            <a:chExt cx="10523855" cy="4307205"/>
          </a:xfrm>
        </p:grpSpPr>
        <p:pic>
          <p:nvPicPr>
            <p:cNvPr id="33" name="object 3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7573" y="1507148"/>
              <a:ext cx="2972168" cy="430435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6169" y="1507148"/>
              <a:ext cx="3679155" cy="4198218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551708" y="5552573"/>
              <a:ext cx="1141095" cy="261620"/>
            </a:xfrm>
            <a:custGeom>
              <a:avLst/>
              <a:gdLst/>
              <a:ahLst/>
              <a:cxnLst/>
              <a:rect l="l" t="t" r="r" b="b"/>
              <a:pathLst>
                <a:path w="1141095" h="261620">
                  <a:moveTo>
                    <a:pt x="1141083" y="0"/>
                  </a:moveTo>
                  <a:lnTo>
                    <a:pt x="0" y="0"/>
                  </a:lnTo>
                  <a:lnTo>
                    <a:pt x="0" y="261610"/>
                  </a:lnTo>
                  <a:lnTo>
                    <a:pt x="1141083" y="261610"/>
                  </a:lnTo>
                  <a:lnTo>
                    <a:pt x="1141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1957149" y="5586984"/>
            <a:ext cx="3308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 b="1">
                <a:latin typeface="Arial"/>
                <a:cs typeface="Arial"/>
              </a:rPr>
              <a:t>RDN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6177878" y="5537865"/>
            <a:ext cx="878205" cy="231140"/>
          </a:xfrm>
          <a:custGeom>
            <a:avLst/>
            <a:gdLst/>
            <a:ahLst/>
            <a:cxnLst/>
            <a:rect l="l" t="t" r="r" b="b"/>
            <a:pathLst>
              <a:path w="878204" h="231139">
                <a:moveTo>
                  <a:pt x="878056" y="0"/>
                </a:moveTo>
                <a:lnTo>
                  <a:pt x="0" y="0"/>
                </a:lnTo>
                <a:lnTo>
                  <a:pt x="0" y="230832"/>
                </a:lnTo>
                <a:lnTo>
                  <a:pt x="878056" y="230832"/>
                </a:lnTo>
                <a:lnTo>
                  <a:pt x="878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6480381" y="5569711"/>
            <a:ext cx="2730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latin typeface="Arial"/>
                <a:cs typeface="Arial"/>
              </a:rPr>
              <a:t>RDN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8613898" y="5536543"/>
            <a:ext cx="878205" cy="231140"/>
          </a:xfrm>
          <a:custGeom>
            <a:avLst/>
            <a:gdLst/>
            <a:ahLst/>
            <a:cxnLst/>
            <a:rect l="l" t="t" r="r" b="b"/>
            <a:pathLst>
              <a:path w="878204" h="231139">
                <a:moveTo>
                  <a:pt x="878056" y="0"/>
                </a:moveTo>
                <a:lnTo>
                  <a:pt x="0" y="0"/>
                </a:lnTo>
                <a:lnTo>
                  <a:pt x="0" y="230832"/>
                </a:lnTo>
                <a:lnTo>
                  <a:pt x="878056" y="230832"/>
                </a:lnTo>
                <a:lnTo>
                  <a:pt x="878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8916402" y="5569711"/>
            <a:ext cx="2730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latin typeface="Arial"/>
                <a:cs typeface="Arial"/>
              </a:rPr>
              <a:t>RDN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6762529" y="5726664"/>
            <a:ext cx="4052570" cy="307975"/>
          </a:xfrm>
          <a:custGeom>
            <a:avLst/>
            <a:gdLst/>
            <a:ahLst/>
            <a:cxnLst/>
            <a:rect l="l" t="t" r="r" b="b"/>
            <a:pathLst>
              <a:path w="4052570" h="307975">
                <a:moveTo>
                  <a:pt x="4052530" y="0"/>
                </a:moveTo>
                <a:lnTo>
                  <a:pt x="0" y="0"/>
                </a:lnTo>
                <a:lnTo>
                  <a:pt x="0" y="307777"/>
                </a:lnTo>
                <a:lnTo>
                  <a:pt x="4052530" y="307777"/>
                </a:lnTo>
                <a:lnTo>
                  <a:pt x="4052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6841269" y="5759196"/>
            <a:ext cx="7550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Baseline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9294840" y="5759196"/>
            <a:ext cx="8026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3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Months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165" y="177088"/>
            <a:ext cx="2352675" cy="1130300"/>
          </a:xfrm>
          <a:prstGeom prst="rect"/>
        </p:spPr>
        <p:txBody>
          <a:bodyPr wrap="square" lIns="0" tIns="520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pc="-25"/>
              <a:t>TARGET</a:t>
            </a:r>
            <a:r>
              <a:rPr dirty="0" spc="-95"/>
              <a:t> </a:t>
            </a:r>
            <a:r>
              <a:rPr dirty="0"/>
              <a:t>BP</a:t>
            </a:r>
            <a:r>
              <a:rPr dirty="0" spc="-135"/>
              <a:t> </a:t>
            </a:r>
            <a:r>
              <a:rPr dirty="0" spc="-50"/>
              <a:t>I</a:t>
            </a:r>
          </a:p>
          <a:p>
            <a:pPr marL="12700" marR="5080">
              <a:lnSpc>
                <a:spcPct val="100000"/>
              </a:lnSpc>
              <a:spcBef>
                <a:spcPts val="225"/>
              </a:spcBef>
            </a:pPr>
            <a:r>
              <a:rPr dirty="0" sz="2000" spc="-10" b="0">
                <a:latin typeface="Arial"/>
                <a:cs typeface="Arial"/>
              </a:rPr>
              <a:t>3-</a:t>
            </a:r>
            <a:r>
              <a:rPr dirty="0" sz="2000" b="0">
                <a:latin typeface="Arial"/>
                <a:cs typeface="Arial"/>
              </a:rPr>
              <a:t>Month</a:t>
            </a:r>
            <a:r>
              <a:rPr dirty="0" sz="2000" spc="-25" b="0">
                <a:latin typeface="Arial"/>
                <a:cs typeface="Arial"/>
              </a:rPr>
              <a:t> </a:t>
            </a:r>
            <a:r>
              <a:rPr dirty="0" sz="2000" spc="-10" b="0">
                <a:latin typeface="Arial"/>
                <a:cs typeface="Arial"/>
              </a:rPr>
              <a:t>24-</a:t>
            </a:r>
            <a:r>
              <a:rPr dirty="0" sz="2000" b="0">
                <a:latin typeface="Arial"/>
                <a:cs typeface="Arial"/>
              </a:rPr>
              <a:t>hr</a:t>
            </a:r>
            <a:r>
              <a:rPr dirty="0" sz="2000" spc="-140" b="0">
                <a:latin typeface="Arial"/>
                <a:cs typeface="Arial"/>
              </a:rPr>
              <a:t> </a:t>
            </a:r>
            <a:r>
              <a:rPr dirty="0" sz="2000" spc="-20" b="0">
                <a:latin typeface="Arial"/>
                <a:cs typeface="Arial"/>
              </a:rPr>
              <a:t>ASBP </a:t>
            </a:r>
            <a:r>
              <a:rPr dirty="0" sz="2000" spc="-10" b="0">
                <a:latin typeface="Arial"/>
                <a:cs typeface="Arial"/>
              </a:rPr>
              <a:t>Subgroup</a:t>
            </a:r>
            <a:r>
              <a:rPr dirty="0" sz="2000" spc="-130" b="0">
                <a:latin typeface="Arial"/>
                <a:cs typeface="Arial"/>
              </a:rPr>
              <a:t> </a:t>
            </a:r>
            <a:r>
              <a:rPr dirty="0" sz="2000" spc="-10" b="0">
                <a:latin typeface="Arial"/>
                <a:cs typeface="Arial"/>
              </a:rPr>
              <a:t>Analyses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" y="5732217"/>
            <a:ext cx="12192000" cy="473075"/>
          </a:xfrm>
          <a:custGeom>
            <a:avLst/>
            <a:gdLst/>
            <a:ahLst/>
            <a:cxnLst/>
            <a:rect l="l" t="t" r="r" b="b"/>
            <a:pathLst>
              <a:path w="12192000" h="473075">
                <a:moveTo>
                  <a:pt x="12192000" y="0"/>
                </a:moveTo>
                <a:lnTo>
                  <a:pt x="0" y="0"/>
                </a:lnTo>
                <a:lnTo>
                  <a:pt x="0" y="472612"/>
                </a:lnTo>
                <a:lnTo>
                  <a:pt x="12192000" y="4726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26986" y="1000013"/>
          <a:ext cx="10814685" cy="1247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5580"/>
                <a:gridCol w="1194434"/>
                <a:gridCol w="1395094"/>
                <a:gridCol w="1179829"/>
                <a:gridCol w="1358265"/>
                <a:gridCol w="1620520"/>
                <a:gridCol w="1255395"/>
              </a:tblGrid>
              <a:tr h="2495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4472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F5597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259079" indent="128905">
                        <a:lnSpc>
                          <a:spcPct val="118600"/>
                        </a:lnSpc>
                        <a:spcBef>
                          <a:spcPts val="345"/>
                        </a:spcBef>
                      </a:pPr>
                      <a:r>
                        <a:rPr dirty="0" sz="1400" spc="-25" b="1">
                          <a:latin typeface="Arial"/>
                          <a:cs typeface="Arial"/>
                        </a:rPr>
                        <a:t>RDN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(N=149)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marL="464820" marR="277495" indent="80010">
                        <a:lnSpc>
                          <a:spcPct val="118600"/>
                        </a:lnSpc>
                        <a:spcBef>
                          <a:spcPts val="345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Sham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(N=150)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0795">
                        <a:lnSpc>
                          <a:spcPct val="100000"/>
                        </a:lnSpc>
                      </a:pPr>
                      <a:r>
                        <a:rPr dirty="0" sz="1400" b="1" i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400" spc="-1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value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marL="328930" marR="376555" indent="128905">
                        <a:lnSpc>
                          <a:spcPct val="118600"/>
                        </a:lnSpc>
                        <a:spcBef>
                          <a:spcPts val="345"/>
                        </a:spcBef>
                      </a:pPr>
                      <a:r>
                        <a:rPr dirty="0" sz="1400" spc="-25" b="1">
                          <a:latin typeface="Arial"/>
                          <a:cs typeface="Arial"/>
                        </a:rPr>
                        <a:t>RDN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(N=145)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marL="573405" marR="393700" indent="80010">
                        <a:lnSpc>
                          <a:spcPct val="118600"/>
                        </a:lnSpc>
                        <a:spcBef>
                          <a:spcPts val="345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Sham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(N=146)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42875">
                        <a:lnSpc>
                          <a:spcPct val="100000"/>
                        </a:lnSpc>
                      </a:pPr>
                      <a:r>
                        <a:rPr dirty="0" sz="1400" b="1" i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400" spc="-1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value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DB9CA"/>
                    </a:solidFill>
                  </a:tcPr>
                </a:tc>
              </a:tr>
              <a:tr h="362585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Major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Adverse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Events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(4.7%)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8034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0.007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4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(5.3%)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56070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(4.0%)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22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0.22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26986" y="2359738"/>
          <a:ext cx="10814685" cy="2949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8760"/>
                <a:gridCol w="1393189"/>
                <a:gridCol w="1085214"/>
                <a:gridCol w="1052194"/>
                <a:gridCol w="1598295"/>
                <a:gridCol w="1790064"/>
                <a:gridCol w="1039495"/>
              </a:tblGrid>
              <a:tr h="303530">
                <a:tc>
                  <a:txBody>
                    <a:bodyPr/>
                    <a:lstStyle/>
                    <a:p>
                      <a:pPr marL="297815">
                        <a:lnSpc>
                          <a:spcPts val="154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Cause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Death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61620">
                        <a:lnSpc>
                          <a:spcPts val="1595"/>
                        </a:lnSpc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595"/>
                        </a:lnSpc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92735">
                        <a:lnSpc>
                          <a:spcPts val="1595"/>
                        </a:lnSpc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—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3980">
                        <a:lnSpc>
                          <a:spcPts val="154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(0.7%)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1280">
                        <a:lnSpc>
                          <a:spcPts val="1595"/>
                        </a:lnSpc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ts val="1545"/>
                        </a:lnSpc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0.50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443230"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Myocardial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Infarction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1915"/>
                </a:tc>
                <a:tc>
                  <a:txBody>
                    <a:bodyPr/>
                    <a:lstStyle/>
                    <a:p>
                      <a:pPr algn="ctr" marR="26162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763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7630"/>
                </a:tc>
                <a:tc>
                  <a:txBody>
                    <a:bodyPr/>
                    <a:lstStyle/>
                    <a:p>
                      <a:pPr algn="r" marR="29273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—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7630"/>
                </a:tc>
                <a:tc>
                  <a:txBody>
                    <a:bodyPr/>
                    <a:lstStyle/>
                    <a:p>
                      <a:pPr algn="ctr" marL="9398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(0.7%)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1915"/>
                </a:tc>
                <a:tc>
                  <a:txBody>
                    <a:bodyPr/>
                    <a:lstStyle/>
                    <a:p>
                      <a:pPr algn="ctr" marR="8128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(0.7%)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1915"/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1.00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1915"/>
                </a:tc>
              </a:tr>
              <a:tr h="493395"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Major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Vascular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Complication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3190"/>
                </a:tc>
                <a:tc>
                  <a:txBody>
                    <a:bodyPr/>
                    <a:lstStyle/>
                    <a:p>
                      <a:pPr algn="ctr" marR="26162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(0.7%)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319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8905"/>
                </a:tc>
                <a:tc>
                  <a:txBody>
                    <a:bodyPr/>
                    <a:lstStyle/>
                    <a:p>
                      <a:pPr algn="r" marR="20955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0.50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3190"/>
                </a:tc>
                <a:tc>
                  <a:txBody>
                    <a:bodyPr/>
                    <a:lstStyle/>
                    <a:p>
                      <a:pPr algn="ctr" marL="9398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(0.7%)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3190"/>
                </a:tc>
                <a:tc>
                  <a:txBody>
                    <a:bodyPr/>
                    <a:lstStyle/>
                    <a:p>
                      <a:pPr algn="ctr" marR="8128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8905"/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0.50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3190"/>
                </a:tc>
              </a:tr>
              <a:tr h="482600"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Hypertensive</a:t>
                      </a:r>
                      <a:r>
                        <a:rPr dirty="0" sz="14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Emergency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2080"/>
                </a:tc>
                <a:tc>
                  <a:txBody>
                    <a:bodyPr/>
                    <a:lstStyle/>
                    <a:p>
                      <a:pPr algn="ctr" marR="26162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(0.7%)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208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8430"/>
                </a:tc>
                <a:tc>
                  <a:txBody>
                    <a:bodyPr/>
                    <a:lstStyle/>
                    <a:p>
                      <a:pPr algn="r" marR="20955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0.50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2080"/>
                </a:tc>
                <a:tc>
                  <a:txBody>
                    <a:bodyPr/>
                    <a:lstStyle/>
                    <a:p>
                      <a:pPr algn="ctr" marL="9398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(1.4%)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2080"/>
                </a:tc>
                <a:tc>
                  <a:txBody>
                    <a:bodyPr/>
                    <a:lstStyle/>
                    <a:p>
                      <a:pPr algn="ctr" marR="8128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(1.4%)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2080"/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1.00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2080"/>
                </a:tc>
              </a:tr>
              <a:tr h="467359"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Hypotension*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239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6162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(4.0%)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239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811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0955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0.02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239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398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(4.8%)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239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8128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(2.0%)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239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0.22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1239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400" spc="-20" b="1">
                          <a:latin typeface="Arial"/>
                          <a:cs typeface="Arial"/>
                        </a:rPr>
                        <a:t>eGFR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(mL/min/1.73m</a:t>
                      </a:r>
                      <a:r>
                        <a:rPr dirty="0" baseline="55555" sz="1350" spc="-1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44450">
                        <a:lnSpc>
                          <a:spcPts val="163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1.2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9.9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(138)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130810">
                        <a:lnSpc>
                          <a:spcPts val="163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0.86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9.0</a:t>
                      </a:r>
                      <a:r>
                        <a:rPr dirty="0" sz="14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(146)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0.73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DEDED"/>
                    </a:solidFill>
                  </a:tcPr>
                </a:tc>
              </a:tr>
              <a:tr h="267335">
                <a:tc>
                  <a:txBody>
                    <a:bodyPr/>
                    <a:lstStyle/>
                    <a:p>
                      <a:pPr marL="91440">
                        <a:lnSpc>
                          <a:spcPts val="158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Change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SD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(N)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203864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203864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203864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203864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203864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203864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203864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805726" y="5350764"/>
            <a:ext cx="1993264" cy="455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Vessel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Safety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400">
                <a:latin typeface="Arial"/>
                <a:cs typeface="Arial"/>
              </a:rPr>
              <a:t>Patency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(&lt;60%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stenosis)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343007" y="5362955"/>
            <a:ext cx="1080135" cy="443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645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99.6%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45"/>
              </a:lnSpc>
            </a:pPr>
            <a:r>
              <a:rPr dirty="0" sz="1400">
                <a:latin typeface="Arial"/>
                <a:cs typeface="Arial"/>
              </a:rPr>
              <a:t>(280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vessels)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383853" y="5469635"/>
            <a:ext cx="203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—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807118" y="5466588"/>
            <a:ext cx="203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Arial"/>
                <a:cs typeface="Arial"/>
              </a:rPr>
              <a:t>—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81190" y="5916167"/>
            <a:ext cx="35096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20">
                <a:solidFill>
                  <a:srgbClr val="002856"/>
                </a:solidFill>
                <a:latin typeface="Calibri"/>
                <a:cs typeface="Calibri"/>
              </a:rPr>
              <a:t>*Hypotension</a:t>
            </a:r>
            <a:r>
              <a:rPr dirty="0" sz="1100" spc="10">
                <a:solidFill>
                  <a:srgbClr val="002856"/>
                </a:solidFill>
                <a:latin typeface="Calibri"/>
                <a:cs typeface="Calibri"/>
              </a:rPr>
              <a:t> requiring</a:t>
            </a:r>
            <a:r>
              <a:rPr dirty="0" sz="1100" spc="15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002856"/>
                </a:solidFill>
                <a:latin typeface="Calibri"/>
                <a:cs typeface="Calibri"/>
              </a:rPr>
              <a:t>intervention</a:t>
            </a:r>
            <a:r>
              <a:rPr dirty="0" sz="1100" spc="15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002856"/>
                </a:solidFill>
                <a:latin typeface="Calibri"/>
                <a:cs typeface="Calibri"/>
              </a:rPr>
              <a:t>or</a:t>
            </a:r>
            <a:r>
              <a:rPr dirty="0" sz="1100" spc="5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100" spc="20">
                <a:solidFill>
                  <a:srgbClr val="002856"/>
                </a:solidFill>
                <a:latin typeface="Calibri"/>
                <a:cs typeface="Calibri"/>
              </a:rPr>
              <a:t>medication</a:t>
            </a:r>
            <a:r>
              <a:rPr dirty="0" sz="1100" spc="15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002856"/>
                </a:solidFill>
                <a:latin typeface="Calibri"/>
                <a:cs typeface="Calibri"/>
              </a:rPr>
              <a:t>change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1645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TARGET</a:t>
            </a:r>
            <a:r>
              <a:rPr dirty="0" spc="-95"/>
              <a:t> </a:t>
            </a:r>
            <a:r>
              <a:rPr dirty="0"/>
              <a:t>BP</a:t>
            </a:r>
            <a:r>
              <a:rPr dirty="0" spc="-135"/>
              <a:t> </a:t>
            </a:r>
            <a:r>
              <a:rPr dirty="0" spc="-50"/>
              <a:t>I</a:t>
            </a:r>
          </a:p>
          <a:p>
            <a:pPr marL="461645">
              <a:lnSpc>
                <a:spcPct val="100000"/>
              </a:lnSpc>
              <a:spcBef>
                <a:spcPts val="40"/>
              </a:spcBef>
            </a:pPr>
            <a:r>
              <a:rPr dirty="0" sz="2400" b="0">
                <a:latin typeface="Arial"/>
                <a:cs typeface="Arial"/>
              </a:rPr>
              <a:t>Safety</a:t>
            </a:r>
            <a:r>
              <a:rPr dirty="0" sz="2400" spc="-50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Outcomes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722705"/>
            <a:ext cx="12192000" cy="473075"/>
          </a:xfrm>
          <a:custGeom>
            <a:avLst/>
            <a:gdLst/>
            <a:ahLst/>
            <a:cxnLst/>
            <a:rect l="l" t="t" r="r" b="b"/>
            <a:pathLst>
              <a:path w="12192000" h="473075">
                <a:moveTo>
                  <a:pt x="12192000" y="0"/>
                </a:moveTo>
                <a:lnTo>
                  <a:pt x="0" y="0"/>
                </a:lnTo>
                <a:lnTo>
                  <a:pt x="0" y="472611"/>
                </a:lnTo>
                <a:lnTo>
                  <a:pt x="12192000" y="4726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496" y="241299"/>
            <a:ext cx="22447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TARGET</a:t>
            </a:r>
            <a:r>
              <a:rPr dirty="0" spc="-95"/>
              <a:t> </a:t>
            </a:r>
            <a:r>
              <a:rPr dirty="0"/>
              <a:t>BP</a:t>
            </a:r>
            <a:r>
              <a:rPr dirty="0" spc="-135"/>
              <a:t> </a:t>
            </a:r>
            <a:r>
              <a:rPr dirty="0" spc="-50"/>
              <a:t>I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20496" y="673100"/>
            <a:ext cx="10680065" cy="5179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00004D"/>
                </a:solidFill>
                <a:latin typeface="Arial"/>
                <a:cs typeface="Arial"/>
              </a:rPr>
              <a:t>Limitations</a:t>
            </a:r>
            <a:endParaRPr sz="2400">
              <a:latin typeface="Arial"/>
              <a:cs typeface="Arial"/>
            </a:endParaRPr>
          </a:p>
          <a:p>
            <a:pPr marL="444500" indent="-170180">
              <a:lnSpc>
                <a:spcPct val="100000"/>
              </a:lnSpc>
              <a:spcBef>
                <a:spcPts val="1695"/>
              </a:spcBef>
              <a:buClr>
                <a:srgbClr val="2F5597"/>
              </a:buClr>
              <a:buFont typeface="Arial"/>
              <a:buChar char="•"/>
              <a:tabLst>
                <a:tab pos="444500" algn="l"/>
              </a:tabLst>
            </a:pP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High</a:t>
            </a:r>
            <a:r>
              <a:rPr dirty="0" sz="20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D0D0D"/>
                </a:solidFill>
                <a:latin typeface="Calibri"/>
                <a:cs typeface="Calibri"/>
              </a:rPr>
              <a:t>rates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dirty="0" sz="2000" spc="-3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medication</a:t>
            </a:r>
            <a:r>
              <a:rPr dirty="0" sz="20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D0D0D"/>
                </a:solidFill>
                <a:latin typeface="Calibri"/>
                <a:cs typeface="Calibri"/>
              </a:rPr>
              <a:t>nonadherence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both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at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baseline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and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D0D0D"/>
                </a:solidFill>
                <a:latin typeface="Calibri"/>
                <a:cs typeface="Calibri"/>
              </a:rPr>
              <a:t>follow-up</a:t>
            </a:r>
            <a:endParaRPr sz="2000">
              <a:latin typeface="Calibri"/>
              <a:cs typeface="Calibri"/>
            </a:endParaRPr>
          </a:p>
          <a:p>
            <a:pPr marL="788670" marR="170180" indent="-171450">
              <a:lnSpc>
                <a:spcPct val="112000"/>
              </a:lnSpc>
              <a:spcBef>
                <a:spcPts val="1130"/>
              </a:spcBef>
            </a:pPr>
            <a:r>
              <a:rPr dirty="0" sz="2000" spc="-20">
                <a:solidFill>
                  <a:srgbClr val="2F5597"/>
                </a:solidFill>
                <a:latin typeface="Cambria Math"/>
                <a:cs typeface="Cambria Math"/>
              </a:rPr>
              <a:t>⎼</a:t>
            </a:r>
            <a:r>
              <a:rPr dirty="0" sz="2000" spc="-100">
                <a:solidFill>
                  <a:srgbClr val="2F5597"/>
                </a:solidFill>
                <a:latin typeface="Cambria Math"/>
                <a:cs typeface="Cambria Math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No</a:t>
            </a:r>
            <a:r>
              <a:rPr dirty="0" sz="2000" spc="-9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significant</a:t>
            </a:r>
            <a:r>
              <a:rPr dirty="0" sz="2000" spc="-5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D0D0D"/>
                </a:solidFill>
                <a:latin typeface="Calibri"/>
                <a:cs typeface="Calibri"/>
              </a:rPr>
              <a:t>differences</a:t>
            </a:r>
            <a:r>
              <a:rPr dirty="0" sz="2000" spc="-5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between</a:t>
            </a:r>
            <a:r>
              <a:rPr dirty="0" sz="2000" spc="-5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groups</a:t>
            </a:r>
            <a:r>
              <a:rPr dirty="0" sz="20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D0D0D"/>
                </a:solidFill>
                <a:latin typeface="Calibri"/>
                <a:cs typeface="Calibri"/>
              </a:rPr>
              <a:t>relative</a:t>
            </a:r>
            <a:r>
              <a:rPr dirty="0" sz="2000" spc="-5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to</a:t>
            </a:r>
            <a:r>
              <a:rPr dirty="0" sz="2000" spc="-6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medication</a:t>
            </a:r>
            <a:r>
              <a:rPr dirty="0" sz="2000" spc="-5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D0D0D"/>
                </a:solidFill>
                <a:latin typeface="Calibri"/>
                <a:cs typeface="Calibri"/>
              </a:rPr>
              <a:t>increase/decrease</a:t>
            </a:r>
            <a:r>
              <a:rPr dirty="0" sz="20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or</a:t>
            </a:r>
            <a:r>
              <a:rPr dirty="0" sz="2000" spc="-5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D0D0D"/>
                </a:solidFill>
                <a:latin typeface="Calibri"/>
                <a:cs typeface="Calibri"/>
              </a:rPr>
              <a:t>general adherence</a:t>
            </a:r>
            <a:endParaRPr sz="2000">
              <a:latin typeface="Calibri"/>
              <a:cs typeface="Calibri"/>
            </a:endParaRPr>
          </a:p>
          <a:p>
            <a:pPr marL="788670" marR="5080" indent="-171450">
              <a:lnSpc>
                <a:spcPct val="108000"/>
              </a:lnSpc>
              <a:spcBef>
                <a:spcPts val="1220"/>
              </a:spcBef>
            </a:pPr>
            <a:r>
              <a:rPr dirty="0" sz="2000" spc="-20">
                <a:solidFill>
                  <a:srgbClr val="2F5597"/>
                </a:solidFill>
                <a:latin typeface="Cambria Math"/>
                <a:cs typeface="Cambria Math"/>
              </a:rPr>
              <a:t>⎼</a:t>
            </a:r>
            <a:r>
              <a:rPr dirty="0" sz="2000" spc="-100">
                <a:solidFill>
                  <a:srgbClr val="2F5597"/>
                </a:solidFill>
                <a:latin typeface="Cambria Math"/>
                <a:cs typeface="Cambria Math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Inability</a:t>
            </a:r>
            <a:r>
              <a:rPr dirty="0" sz="2000" spc="-7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current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methods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to</a:t>
            </a:r>
            <a:r>
              <a:rPr dirty="0" sz="20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assess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changes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in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D0D0D"/>
                </a:solidFill>
                <a:latin typeface="Calibri"/>
                <a:cs typeface="Calibri"/>
              </a:rPr>
              <a:t>medications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within</a:t>
            </a:r>
            <a:r>
              <a:rPr dirty="0" sz="20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same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class</a:t>
            </a:r>
            <a:r>
              <a:rPr dirty="0" sz="2000" spc="-3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or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timing</a:t>
            </a:r>
            <a:r>
              <a:rPr dirty="0" sz="20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0D0D0D"/>
                </a:solidFill>
                <a:latin typeface="Calibri"/>
                <a:cs typeface="Calibri"/>
              </a:rPr>
              <a:t>last </a:t>
            </a:r>
            <a:r>
              <a:rPr dirty="0" sz="2000" spc="-10">
                <a:solidFill>
                  <a:srgbClr val="0D0D0D"/>
                </a:solidFill>
                <a:latin typeface="Calibri"/>
                <a:cs typeface="Calibri"/>
              </a:rPr>
              <a:t>administration</a:t>
            </a:r>
            <a:endParaRPr sz="2000">
              <a:latin typeface="Calibri"/>
              <a:cs typeface="Calibri"/>
            </a:endParaRPr>
          </a:p>
          <a:p>
            <a:pPr marL="444500" indent="-170180">
              <a:lnSpc>
                <a:spcPct val="100000"/>
              </a:lnSpc>
              <a:spcBef>
                <a:spcPts val="1490"/>
              </a:spcBef>
              <a:buClr>
                <a:srgbClr val="2F5597"/>
              </a:buClr>
              <a:buFont typeface="Arial"/>
              <a:buChar char="•"/>
              <a:tabLst>
                <a:tab pos="444500" algn="l"/>
              </a:tabLst>
            </a:pPr>
            <a:r>
              <a:rPr dirty="0" sz="2000" spc="-10">
                <a:solidFill>
                  <a:srgbClr val="0D0D0D"/>
                </a:solidFill>
                <a:latin typeface="Calibri"/>
                <a:cs typeface="Calibri"/>
              </a:rPr>
              <a:t>Potential</a:t>
            </a:r>
            <a:r>
              <a:rPr dirty="0" sz="20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influence</a:t>
            </a:r>
            <a:r>
              <a:rPr dirty="0" sz="20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dirty="0" sz="2000" spc="-5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home</a:t>
            </a:r>
            <a:r>
              <a:rPr dirty="0" sz="20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BP</a:t>
            </a:r>
            <a:r>
              <a:rPr dirty="0" sz="20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assessment</a:t>
            </a:r>
            <a:r>
              <a:rPr dirty="0" sz="20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D0D0D"/>
                </a:solidFill>
                <a:latin typeface="Calibri"/>
                <a:cs typeface="Calibri"/>
              </a:rPr>
              <a:t>uncertain</a:t>
            </a:r>
            <a:endParaRPr sz="2000">
              <a:latin typeface="Calibri"/>
              <a:cs typeface="Calibri"/>
            </a:endParaRPr>
          </a:p>
          <a:p>
            <a:pPr marL="444500" marR="414655" indent="-170180">
              <a:lnSpc>
                <a:spcPct val="112000"/>
              </a:lnSpc>
              <a:spcBef>
                <a:spcPts val="1130"/>
              </a:spcBef>
              <a:buClr>
                <a:srgbClr val="2F5597"/>
              </a:buClr>
              <a:buFont typeface="Arial"/>
              <a:buChar char="•"/>
              <a:tabLst>
                <a:tab pos="445770" algn="l"/>
              </a:tabLst>
            </a:pP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Findings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limited</a:t>
            </a:r>
            <a:r>
              <a:rPr dirty="0" sz="20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to</a:t>
            </a:r>
            <a:r>
              <a:rPr dirty="0" sz="20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3</a:t>
            </a:r>
            <a:r>
              <a:rPr dirty="0" sz="20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months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0D0D0D"/>
                </a:solidFill>
                <a:latin typeface="Calibri"/>
                <a:cs typeface="Calibri"/>
              </a:rPr>
              <a:t>follow-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up,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and</a:t>
            </a:r>
            <a:r>
              <a:rPr dirty="0" sz="20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whether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D0D0D"/>
                </a:solidFill>
                <a:latin typeface="Calibri"/>
                <a:cs typeface="Calibri"/>
              </a:rPr>
              <a:t>progressive</a:t>
            </a:r>
            <a:r>
              <a:rPr dirty="0" sz="2000" spc="-3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declines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in</a:t>
            </a:r>
            <a:r>
              <a:rPr dirty="0" sz="20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BP</a:t>
            </a:r>
            <a:r>
              <a:rPr dirty="0" sz="2000" spc="-3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occur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over</a:t>
            </a:r>
            <a:r>
              <a:rPr dirty="0" sz="20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D0D0D"/>
                </a:solidFill>
                <a:latin typeface="Calibri"/>
                <a:cs typeface="Calibri"/>
              </a:rPr>
              <a:t>later </a:t>
            </a:r>
            <a:r>
              <a:rPr dirty="0" sz="2000" spc="-10">
                <a:solidFill>
                  <a:srgbClr val="0D0D0D"/>
                </a:solidFill>
                <a:latin typeface="Calibri"/>
                <a:cs typeface="Calibri"/>
              </a:rPr>
              <a:t>	</a:t>
            </a:r>
            <a:r>
              <a:rPr dirty="0" sz="2000" spc="-25">
                <a:solidFill>
                  <a:srgbClr val="0D0D0D"/>
                </a:solidFill>
                <a:latin typeface="Calibri"/>
                <a:cs typeface="Calibri"/>
              </a:rPr>
              <a:t>follow-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up</a:t>
            </a:r>
            <a:r>
              <a:rPr dirty="0" sz="2000" spc="3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D0D0D"/>
                </a:solidFill>
                <a:latin typeface="Calibri"/>
                <a:cs typeface="Calibri"/>
              </a:rPr>
              <a:t>indeterminate</a:t>
            </a:r>
            <a:endParaRPr sz="2000">
              <a:latin typeface="Calibri"/>
              <a:cs typeface="Calibri"/>
            </a:endParaRPr>
          </a:p>
          <a:p>
            <a:pPr marL="444500" indent="-170180">
              <a:lnSpc>
                <a:spcPct val="100000"/>
              </a:lnSpc>
              <a:spcBef>
                <a:spcPts val="1415"/>
              </a:spcBef>
              <a:buClr>
                <a:srgbClr val="2F5597"/>
              </a:buClr>
              <a:buFont typeface="Arial"/>
              <a:buChar char="•"/>
              <a:tabLst>
                <a:tab pos="444500" algn="l"/>
              </a:tabLst>
            </a:pP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No</a:t>
            </a:r>
            <a:r>
              <a:rPr dirty="0" sz="2000" spc="-5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D0D0D"/>
                </a:solidFill>
                <a:latin typeface="Calibri"/>
                <a:cs typeface="Calibri"/>
              </a:rPr>
              <a:t>procedural</a:t>
            </a:r>
            <a:r>
              <a:rPr dirty="0" sz="20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assessment</a:t>
            </a:r>
            <a:r>
              <a:rPr dirty="0" sz="20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D0D0D"/>
                </a:solidFill>
                <a:latin typeface="Calibri"/>
                <a:cs typeface="Calibri"/>
              </a:rPr>
              <a:t>regarding</a:t>
            </a:r>
            <a:r>
              <a:rPr dirty="0" sz="2000" spc="-5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D0D0D"/>
                </a:solidFill>
                <a:latin typeface="Calibri"/>
                <a:cs typeface="Calibri"/>
              </a:rPr>
              <a:t>completeness</a:t>
            </a:r>
            <a:r>
              <a:rPr dirty="0" sz="20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dirty="0" sz="20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0D0D0D"/>
                </a:solidFill>
                <a:latin typeface="Calibri"/>
                <a:cs typeface="Calibri"/>
              </a:rPr>
              <a:t>denervation</a:t>
            </a:r>
            <a:endParaRPr sz="2000">
              <a:latin typeface="Calibri"/>
              <a:cs typeface="Calibri"/>
            </a:endParaRPr>
          </a:p>
          <a:p>
            <a:pPr marL="444500" marR="577850" indent="-170180">
              <a:lnSpc>
                <a:spcPct val="112000"/>
              </a:lnSpc>
              <a:spcBef>
                <a:spcPts val="1105"/>
              </a:spcBef>
              <a:buClr>
                <a:srgbClr val="2F5597"/>
              </a:buClr>
              <a:buFont typeface="Arial"/>
              <a:buChar char="•"/>
              <a:tabLst>
                <a:tab pos="445770" algn="l"/>
              </a:tabLst>
            </a:pP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Results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observed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this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therapy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this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specific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population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may</a:t>
            </a:r>
            <a:r>
              <a:rPr dirty="0" sz="2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not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dirty="0" sz="2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generalizable</a:t>
            </a:r>
            <a:r>
              <a:rPr dirty="0" sz="2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dirty="0" sz="2000" spc="-25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alternative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interventional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therapies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hypertension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more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varied</a:t>
            </a:r>
            <a:r>
              <a:rPr dirty="0" sz="2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4040"/>
                </a:solidFill>
                <a:latin typeface="Calibri"/>
                <a:cs typeface="Calibri"/>
              </a:rPr>
              <a:t>clinical</a:t>
            </a:r>
            <a:r>
              <a:rPr dirty="0" sz="2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Calibri"/>
                <a:cs typeface="Calibri"/>
              </a:rPr>
              <a:t>populations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722705"/>
            <a:ext cx="12192000" cy="473075"/>
          </a:xfrm>
          <a:custGeom>
            <a:avLst/>
            <a:gdLst/>
            <a:ahLst/>
            <a:cxnLst/>
            <a:rect l="l" t="t" r="r" b="b"/>
            <a:pathLst>
              <a:path w="12192000" h="473075">
                <a:moveTo>
                  <a:pt x="12192000" y="0"/>
                </a:moveTo>
                <a:lnTo>
                  <a:pt x="0" y="0"/>
                </a:lnTo>
                <a:lnTo>
                  <a:pt x="0" y="472611"/>
                </a:lnTo>
                <a:lnTo>
                  <a:pt x="12192000" y="4726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7048" y="67563"/>
            <a:ext cx="22447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TARGET</a:t>
            </a:r>
            <a:r>
              <a:rPr dirty="0" spc="-95"/>
              <a:t> </a:t>
            </a:r>
            <a:r>
              <a:rPr dirty="0"/>
              <a:t>BP</a:t>
            </a:r>
            <a:r>
              <a:rPr dirty="0" spc="-135"/>
              <a:t> </a:t>
            </a:r>
            <a:r>
              <a:rPr dirty="0" spc="-50"/>
              <a:t>I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07048" y="330600"/>
            <a:ext cx="10905490" cy="5186680"/>
          </a:xfrm>
          <a:prstGeom prst="rect">
            <a:avLst/>
          </a:prstGeom>
        </p:spPr>
        <p:txBody>
          <a:bodyPr wrap="square" lIns="0" tIns="180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2400" spc="-10">
                <a:solidFill>
                  <a:srgbClr val="00004D"/>
                </a:solidFill>
                <a:latin typeface="Arial"/>
                <a:cs typeface="Arial"/>
              </a:rPr>
              <a:t>Conclusions</a:t>
            </a:r>
            <a:endParaRPr sz="2400">
              <a:latin typeface="Arial"/>
              <a:cs typeface="Arial"/>
            </a:endParaRPr>
          </a:p>
          <a:p>
            <a:pPr marL="231775" marR="5080" indent="-171450">
              <a:lnSpc>
                <a:spcPct val="110000"/>
              </a:lnSpc>
              <a:spcBef>
                <a:spcPts val="825"/>
              </a:spcBef>
              <a:buClr>
                <a:srgbClr val="2F5597"/>
              </a:buClr>
              <a:buFont typeface="Arial"/>
              <a:buChar char="•"/>
              <a:tabLst>
                <a:tab pos="231775" algn="l"/>
              </a:tabLst>
            </a:pP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In</a:t>
            </a:r>
            <a:r>
              <a:rPr dirty="0" sz="19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this</a:t>
            </a:r>
            <a:r>
              <a:rPr dirty="0" sz="1900" spc="-5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sham-controlled,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randomized</a:t>
            </a:r>
            <a:r>
              <a:rPr dirty="0" sz="19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trial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inclusive</a:t>
            </a:r>
            <a:r>
              <a:rPr dirty="0" sz="19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dirty="0" sz="1900" spc="-5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patients</a:t>
            </a:r>
            <a:r>
              <a:rPr dirty="0" sz="19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with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both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uncontrolled</a:t>
            </a:r>
            <a:r>
              <a:rPr dirty="0" sz="19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and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treatment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resistant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HTN,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alcohol-mediated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RDN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met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its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primary</a:t>
            </a:r>
            <a:r>
              <a:rPr dirty="0" sz="19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endpoint,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with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dirty="0" sz="19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modest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but</a:t>
            </a:r>
            <a:r>
              <a:rPr dirty="0" sz="19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significant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decrease</a:t>
            </a:r>
            <a:r>
              <a:rPr dirty="0" sz="1900" spc="-3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in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24-</a:t>
            </a:r>
            <a:r>
              <a:rPr dirty="0" sz="1900" spc="-25">
                <a:solidFill>
                  <a:srgbClr val="0D0D0D"/>
                </a:solidFill>
                <a:latin typeface="Calibri"/>
                <a:cs typeface="Calibri"/>
              </a:rPr>
              <a:t>hr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ambulatory</a:t>
            </a:r>
            <a:r>
              <a:rPr dirty="0" sz="19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SBP</a:t>
            </a:r>
            <a:r>
              <a:rPr dirty="0" sz="19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at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3-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month</a:t>
            </a:r>
            <a:r>
              <a:rPr dirty="0" sz="19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25">
                <a:solidFill>
                  <a:srgbClr val="0D0D0D"/>
                </a:solidFill>
                <a:latin typeface="Calibri"/>
                <a:cs typeface="Calibri"/>
              </a:rPr>
              <a:t>follow-up</a:t>
            </a:r>
            <a:endParaRPr sz="1900">
              <a:latin typeface="Calibri"/>
              <a:cs typeface="Calibri"/>
            </a:endParaRPr>
          </a:p>
          <a:p>
            <a:pPr marL="403225">
              <a:lnSpc>
                <a:spcPct val="100000"/>
              </a:lnSpc>
              <a:spcBef>
                <a:spcPts val="2020"/>
              </a:spcBef>
            </a:pPr>
            <a:r>
              <a:rPr dirty="0" sz="1800">
                <a:solidFill>
                  <a:srgbClr val="2F5597"/>
                </a:solidFill>
                <a:latin typeface="Cambria Math"/>
                <a:cs typeface="Cambria Math"/>
              </a:rPr>
              <a:t>⎼</a:t>
            </a:r>
            <a:r>
              <a:rPr dirty="0" sz="1800" spc="-10">
                <a:solidFill>
                  <a:srgbClr val="2F5597"/>
                </a:solidFill>
                <a:latin typeface="Cambria Math"/>
                <a:cs typeface="Cambria Math"/>
              </a:rPr>
              <a:t> </a:t>
            </a:r>
            <a:r>
              <a:rPr dirty="0" sz="1800">
                <a:solidFill>
                  <a:srgbClr val="0D0D0D"/>
                </a:solidFill>
                <a:latin typeface="Calibri"/>
                <a:cs typeface="Calibri"/>
              </a:rPr>
              <a:t>Results</a:t>
            </a:r>
            <a:r>
              <a:rPr dirty="0" sz="18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Calibri"/>
                <a:cs typeface="Calibri"/>
              </a:rPr>
              <a:t>consistent</a:t>
            </a:r>
            <a:r>
              <a:rPr dirty="0" sz="18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D0D0D"/>
                </a:solidFill>
                <a:latin typeface="Calibri"/>
                <a:cs typeface="Calibri"/>
              </a:rPr>
              <a:t>across</a:t>
            </a:r>
            <a:r>
              <a:rPr dirty="0" sz="1800" spc="-5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D0D0D"/>
                </a:solidFill>
                <a:latin typeface="Calibri"/>
                <a:cs typeface="Calibri"/>
              </a:rPr>
              <a:t>both</a:t>
            </a:r>
            <a:r>
              <a:rPr dirty="0" sz="18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D0D0D"/>
                </a:solidFill>
                <a:latin typeface="Calibri"/>
                <a:cs typeface="Calibri"/>
              </a:rPr>
              <a:t>day/night</a:t>
            </a:r>
            <a:r>
              <a:rPr dirty="0" sz="1800" spc="-5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D0D0D"/>
                </a:solidFill>
                <a:latin typeface="Calibri"/>
                <a:cs typeface="Calibri"/>
              </a:rPr>
              <a:t>ABPM</a:t>
            </a:r>
            <a:r>
              <a:rPr dirty="0" sz="18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D0D0D"/>
                </a:solidFill>
                <a:latin typeface="Calibri"/>
                <a:cs typeface="Calibri"/>
              </a:rPr>
              <a:t>and</a:t>
            </a:r>
            <a:r>
              <a:rPr dirty="0" sz="18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D0D0D"/>
                </a:solidFill>
                <a:latin typeface="Calibri"/>
                <a:cs typeface="Calibri"/>
              </a:rPr>
              <a:t>prespecified</a:t>
            </a:r>
            <a:r>
              <a:rPr dirty="0" sz="18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Calibri"/>
                <a:cs typeface="Calibri"/>
              </a:rPr>
              <a:t>subgroups</a:t>
            </a:r>
            <a:endParaRPr sz="1800">
              <a:latin typeface="Calibri"/>
              <a:cs typeface="Calibri"/>
            </a:endParaRPr>
          </a:p>
          <a:p>
            <a:pPr marL="231140" indent="-170815">
              <a:lnSpc>
                <a:spcPct val="100000"/>
              </a:lnSpc>
              <a:spcBef>
                <a:spcPts val="2035"/>
              </a:spcBef>
              <a:buClr>
                <a:srgbClr val="2F5597"/>
              </a:buClr>
              <a:buFont typeface="Arial"/>
              <a:buChar char="•"/>
              <a:tabLst>
                <a:tab pos="231140" algn="l"/>
              </a:tabLst>
            </a:pP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No</a:t>
            </a:r>
            <a:r>
              <a:rPr dirty="0" sz="1900" spc="-6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significant</a:t>
            </a:r>
            <a:r>
              <a:rPr dirty="0" sz="1900" spc="-5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between</a:t>
            </a:r>
            <a:r>
              <a:rPr dirty="0" sz="1900" spc="-5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group</a:t>
            </a:r>
            <a:r>
              <a:rPr dirty="0" sz="1900" spc="-5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differences</a:t>
            </a:r>
            <a:r>
              <a:rPr dirty="0" sz="1900" spc="-6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were</a:t>
            </a:r>
            <a:r>
              <a:rPr dirty="0" sz="1900" spc="-5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observed</a:t>
            </a:r>
            <a:r>
              <a:rPr dirty="0" sz="1900" spc="-5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relative</a:t>
            </a:r>
            <a:r>
              <a:rPr dirty="0" sz="1900" spc="-5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to</a:t>
            </a:r>
            <a:r>
              <a:rPr dirty="0" sz="1900" spc="-5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office</a:t>
            </a:r>
            <a:r>
              <a:rPr dirty="0" sz="1900" spc="-5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blood</a:t>
            </a:r>
            <a:r>
              <a:rPr dirty="0" sz="1900" spc="-5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pressure</a:t>
            </a:r>
            <a:r>
              <a:rPr dirty="0" sz="1900" spc="-5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assessments</a:t>
            </a:r>
            <a:endParaRPr sz="1900">
              <a:latin typeface="Calibri"/>
              <a:cs typeface="Calibri"/>
            </a:endParaRPr>
          </a:p>
          <a:p>
            <a:pPr marL="231140" indent="-170815">
              <a:lnSpc>
                <a:spcPct val="100000"/>
              </a:lnSpc>
              <a:spcBef>
                <a:spcPts val="2020"/>
              </a:spcBef>
              <a:buClr>
                <a:srgbClr val="2F5597"/>
              </a:buClr>
              <a:buFont typeface="Arial"/>
              <a:buChar char="•"/>
              <a:tabLst>
                <a:tab pos="231140" algn="l"/>
              </a:tabLst>
            </a:pP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RDN</a:t>
            </a:r>
            <a:r>
              <a:rPr dirty="0" sz="19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results</a:t>
            </a:r>
            <a:r>
              <a:rPr dirty="0" sz="19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observed</a:t>
            </a:r>
            <a:r>
              <a:rPr dirty="0" sz="19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in</a:t>
            </a:r>
            <a:r>
              <a:rPr dirty="0" sz="19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context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dirty="0" sz="1900" spc="-5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large</a:t>
            </a:r>
            <a:r>
              <a:rPr dirty="0" sz="19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BP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reductions</a:t>
            </a:r>
            <a:r>
              <a:rPr dirty="0" sz="19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in</a:t>
            </a:r>
            <a:r>
              <a:rPr dirty="0" sz="19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sham</a:t>
            </a:r>
            <a:r>
              <a:rPr dirty="0" sz="19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control</a:t>
            </a:r>
            <a:r>
              <a:rPr dirty="0" sz="19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cohort</a:t>
            </a:r>
            <a:endParaRPr sz="1900">
              <a:latin typeface="Calibri"/>
              <a:cs typeface="Calibri"/>
            </a:endParaRPr>
          </a:p>
          <a:p>
            <a:pPr marL="403225">
              <a:lnSpc>
                <a:spcPct val="100000"/>
              </a:lnSpc>
              <a:spcBef>
                <a:spcPts val="2020"/>
              </a:spcBef>
            </a:pPr>
            <a:r>
              <a:rPr dirty="0" sz="1800">
                <a:solidFill>
                  <a:srgbClr val="2F5597"/>
                </a:solidFill>
                <a:latin typeface="Cambria Math"/>
                <a:cs typeface="Cambria Math"/>
              </a:rPr>
              <a:t>⎼</a:t>
            </a:r>
            <a:r>
              <a:rPr dirty="0" sz="1800" spc="10">
                <a:solidFill>
                  <a:srgbClr val="2F5597"/>
                </a:solidFill>
                <a:latin typeface="Cambria Math"/>
                <a:cs typeface="Cambria Math"/>
              </a:rPr>
              <a:t> </a:t>
            </a:r>
            <a:r>
              <a:rPr dirty="0" sz="1800">
                <a:solidFill>
                  <a:srgbClr val="0D0D0D"/>
                </a:solidFill>
                <a:latin typeface="Calibri"/>
                <a:cs typeface="Calibri"/>
              </a:rPr>
              <a:t>Strikingly</a:t>
            </a:r>
            <a:r>
              <a:rPr dirty="0" sz="1800" spc="-3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D0D0D"/>
                </a:solidFill>
                <a:latin typeface="Calibri"/>
                <a:cs typeface="Calibri"/>
              </a:rPr>
              <a:t>high</a:t>
            </a:r>
            <a:r>
              <a:rPr dirty="0" sz="1800" spc="-2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Calibri"/>
                <a:cs typeface="Calibri"/>
              </a:rPr>
              <a:t>rates</a:t>
            </a:r>
            <a:r>
              <a:rPr dirty="0" sz="1800" spc="-3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D0D0D"/>
                </a:solidFill>
                <a:latin typeface="Calibri"/>
                <a:cs typeface="Calibri"/>
              </a:rPr>
              <a:t>of</a:t>
            </a:r>
            <a:r>
              <a:rPr dirty="0" sz="1800" spc="-2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D0D0D"/>
                </a:solidFill>
                <a:latin typeface="Calibri"/>
                <a:cs typeface="Calibri"/>
              </a:rPr>
              <a:t>partial</a:t>
            </a:r>
            <a:r>
              <a:rPr dirty="0" sz="1800" spc="-2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D0D0D"/>
                </a:solidFill>
                <a:latin typeface="Calibri"/>
                <a:cs typeface="Calibri"/>
              </a:rPr>
              <a:t>and</a:t>
            </a:r>
            <a:r>
              <a:rPr dirty="0" sz="1800" spc="-2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Calibri"/>
                <a:cs typeface="Calibri"/>
              </a:rPr>
              <a:t>complete</a:t>
            </a:r>
            <a:r>
              <a:rPr dirty="0" sz="1800" spc="-2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Calibri"/>
                <a:cs typeface="Calibri"/>
              </a:rPr>
              <a:t>nonadherence</a:t>
            </a:r>
            <a:endParaRPr sz="1800">
              <a:latin typeface="Calibri"/>
              <a:cs typeface="Calibri"/>
            </a:endParaRPr>
          </a:p>
          <a:p>
            <a:pPr marL="231140" indent="-170815">
              <a:lnSpc>
                <a:spcPct val="100000"/>
              </a:lnSpc>
              <a:spcBef>
                <a:spcPts val="2035"/>
              </a:spcBef>
              <a:buClr>
                <a:srgbClr val="2F5597"/>
              </a:buClr>
              <a:buFont typeface="Arial"/>
              <a:buChar char="•"/>
              <a:tabLst>
                <a:tab pos="231140" algn="l"/>
              </a:tabLst>
            </a:pP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Alcohol-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mediated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RDN</a:t>
            </a:r>
            <a:r>
              <a:rPr dirty="0" sz="19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associated</a:t>
            </a:r>
            <a:r>
              <a:rPr dirty="0" sz="19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with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favorable</a:t>
            </a:r>
            <a:r>
              <a:rPr dirty="0" sz="19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procedural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performance</a:t>
            </a:r>
            <a:r>
              <a:rPr dirty="0" sz="19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and</a:t>
            </a:r>
            <a:r>
              <a:rPr dirty="0" sz="19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intermediate-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term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safety</a:t>
            </a:r>
            <a:endParaRPr sz="1900">
              <a:latin typeface="Calibri"/>
              <a:cs typeface="Calibri"/>
            </a:endParaRPr>
          </a:p>
          <a:p>
            <a:pPr marL="231775" marR="504825" indent="-171450">
              <a:lnSpc>
                <a:spcPct val="109500"/>
              </a:lnSpc>
              <a:spcBef>
                <a:spcPts val="1800"/>
              </a:spcBef>
              <a:buClr>
                <a:srgbClr val="2F5597"/>
              </a:buClr>
              <a:buFont typeface="Arial"/>
              <a:buChar char="•"/>
              <a:tabLst>
                <a:tab pos="231775" algn="l"/>
              </a:tabLst>
            </a:pP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Ongoing,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dedicated</a:t>
            </a:r>
            <a:r>
              <a:rPr dirty="0" sz="19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late-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term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0D0D0D"/>
                </a:solidFill>
                <a:latin typeface="Calibri"/>
                <a:cs typeface="Calibri"/>
              </a:rPr>
              <a:t>follow-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up</a:t>
            </a:r>
            <a:r>
              <a:rPr dirty="0" sz="19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will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be</a:t>
            </a:r>
            <a:r>
              <a:rPr dirty="0" sz="19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important</a:t>
            </a:r>
            <a:r>
              <a:rPr dirty="0" sz="19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to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inform</a:t>
            </a:r>
            <a:r>
              <a:rPr dirty="0" sz="19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the</a:t>
            </a:r>
            <a:r>
              <a:rPr dirty="0" sz="1900" spc="-4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effectiveness</a:t>
            </a:r>
            <a:r>
              <a:rPr dirty="0" sz="19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as</a:t>
            </a:r>
            <a:r>
              <a:rPr dirty="0" sz="1900" spc="-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dirty="0" sz="19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treatment</a:t>
            </a:r>
            <a:r>
              <a:rPr dirty="0" sz="1900" spc="-3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25">
                <a:solidFill>
                  <a:srgbClr val="0D0D0D"/>
                </a:solidFill>
                <a:latin typeface="Calibri"/>
                <a:cs typeface="Calibri"/>
              </a:rPr>
              <a:t>for </a:t>
            </a:r>
            <a:r>
              <a:rPr dirty="0" sz="1900">
                <a:solidFill>
                  <a:srgbClr val="0D0D0D"/>
                </a:solidFill>
                <a:latin typeface="Calibri"/>
                <a:cs typeface="Calibri"/>
              </a:rPr>
              <a:t>uncontrolled</a:t>
            </a:r>
            <a:r>
              <a:rPr dirty="0" sz="1900" spc="-10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900" spc="-25">
                <a:solidFill>
                  <a:srgbClr val="0D0D0D"/>
                </a:solidFill>
                <a:latin typeface="Calibri"/>
                <a:cs typeface="Calibri"/>
              </a:rPr>
              <a:t>HTN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1999" cy="40639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9907384" y="5702686"/>
            <a:ext cx="2284730" cy="1031240"/>
            <a:chOff x="9907384" y="5702686"/>
            <a:chExt cx="2284730" cy="103124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5805" y="5843502"/>
              <a:ext cx="1339850" cy="72656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39925" y="5843502"/>
              <a:ext cx="2152074" cy="80474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9907384" y="5702686"/>
              <a:ext cx="2153285" cy="1031240"/>
            </a:xfrm>
            <a:custGeom>
              <a:avLst/>
              <a:gdLst/>
              <a:ahLst/>
              <a:cxnLst/>
              <a:rect l="l" t="t" r="r" b="b"/>
              <a:pathLst>
                <a:path w="2153284" h="1031240">
                  <a:moveTo>
                    <a:pt x="2152996" y="0"/>
                  </a:moveTo>
                  <a:lnTo>
                    <a:pt x="0" y="0"/>
                  </a:lnTo>
                  <a:lnTo>
                    <a:pt x="0" y="1030777"/>
                  </a:lnTo>
                  <a:lnTo>
                    <a:pt x="2152996" y="1030777"/>
                  </a:lnTo>
                  <a:lnTo>
                    <a:pt x="2152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80524" y="6334252"/>
            <a:ext cx="1555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solidFill>
                  <a:srgbClr val="4D4D4F"/>
                </a:solidFill>
                <a:latin typeface="Calibri"/>
                <a:cs typeface="Calibri"/>
              </a:rPr>
              <a:t>19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55980" y="1709928"/>
            <a:ext cx="922274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20">
                <a:solidFill>
                  <a:srgbClr val="C10E20"/>
                </a:solidFill>
                <a:latin typeface="Calibri"/>
                <a:cs typeface="Calibri"/>
              </a:rPr>
              <a:t>CIRCULATION.</a:t>
            </a:r>
            <a:r>
              <a:rPr dirty="0" sz="1700" spc="-4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C10E20"/>
                </a:solidFill>
                <a:latin typeface="Calibri"/>
                <a:cs typeface="Calibri"/>
              </a:rPr>
              <a:t>2024;</a:t>
            </a:r>
            <a:r>
              <a:rPr dirty="0" sz="1700" spc="-4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C10E20"/>
                </a:solidFill>
                <a:latin typeface="Calibri"/>
                <a:cs typeface="Calibri"/>
              </a:rPr>
              <a:t>[PUBLISHED</a:t>
            </a:r>
            <a:r>
              <a:rPr dirty="0" sz="1700" spc="-3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C10E20"/>
                </a:solidFill>
                <a:latin typeface="Calibri"/>
                <a:cs typeface="Calibri"/>
              </a:rPr>
              <a:t>ONLINE</a:t>
            </a:r>
            <a:r>
              <a:rPr dirty="0" sz="1700" spc="-4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C10E20"/>
                </a:solidFill>
                <a:latin typeface="Calibri"/>
                <a:cs typeface="Calibri"/>
              </a:rPr>
              <a:t>AHEAD</a:t>
            </a:r>
            <a:r>
              <a:rPr dirty="0" sz="1700" spc="-3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C10E20"/>
                </a:solidFill>
                <a:latin typeface="Calibri"/>
                <a:cs typeface="Calibri"/>
              </a:rPr>
              <a:t>OF</a:t>
            </a:r>
            <a:r>
              <a:rPr dirty="0" sz="1700" spc="-4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C10E20"/>
                </a:solidFill>
                <a:latin typeface="Calibri"/>
                <a:cs typeface="Calibri"/>
              </a:rPr>
              <a:t>PRINT].</a:t>
            </a:r>
            <a:r>
              <a:rPr dirty="0" sz="1700" spc="-2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C10E20"/>
                </a:solidFill>
                <a:latin typeface="Calibri"/>
                <a:cs typeface="Calibri"/>
              </a:rPr>
              <a:t>DOI:</a:t>
            </a:r>
            <a:r>
              <a:rPr dirty="0" sz="1700" spc="-4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C10E20"/>
                </a:solidFill>
                <a:latin typeface="Calibri"/>
                <a:cs typeface="Calibri"/>
              </a:rPr>
              <a:t>10.1161/CIRCULATIONAHA.124.069291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76134" y="2192019"/>
            <a:ext cx="10734675" cy="1061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94995">
              <a:lnSpc>
                <a:spcPts val="2880"/>
              </a:lnSpc>
              <a:spcBef>
                <a:spcPts val="100"/>
              </a:spcBef>
            </a:pPr>
            <a:r>
              <a:rPr dirty="0">
                <a:solidFill>
                  <a:srgbClr val="C10E20"/>
                </a:solidFill>
                <a:latin typeface="Calibri"/>
                <a:cs typeface="Calibri"/>
              </a:rPr>
              <a:t>EFFECT</a:t>
            </a:r>
            <a:r>
              <a:rPr dirty="0" spc="-4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C10E20"/>
                </a:solidFill>
                <a:latin typeface="Calibri"/>
                <a:cs typeface="Calibri"/>
              </a:rPr>
              <a:t>OF</a:t>
            </a:r>
            <a:r>
              <a:rPr dirty="0" spc="-4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pc="-25">
                <a:solidFill>
                  <a:srgbClr val="C10E20"/>
                </a:solidFill>
                <a:latin typeface="Calibri"/>
                <a:cs typeface="Calibri"/>
              </a:rPr>
              <a:t>ALCOHOL-</a:t>
            </a:r>
            <a:r>
              <a:rPr dirty="0" spc="-20">
                <a:solidFill>
                  <a:srgbClr val="C10E20"/>
                </a:solidFill>
                <a:latin typeface="Calibri"/>
                <a:cs typeface="Calibri"/>
              </a:rPr>
              <a:t>MEDIATED</a:t>
            </a:r>
            <a:r>
              <a:rPr dirty="0" spc="-5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C10E20"/>
                </a:solidFill>
                <a:latin typeface="Calibri"/>
                <a:cs typeface="Calibri"/>
              </a:rPr>
              <a:t>RENAL</a:t>
            </a:r>
            <a:r>
              <a:rPr dirty="0" spc="-4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pc="-40">
                <a:solidFill>
                  <a:srgbClr val="C10E20"/>
                </a:solidFill>
                <a:latin typeface="Calibri"/>
                <a:cs typeface="Calibri"/>
              </a:rPr>
              <a:t>DENERVATION </a:t>
            </a:r>
            <a:r>
              <a:rPr dirty="0">
                <a:solidFill>
                  <a:srgbClr val="C10E20"/>
                </a:solidFill>
                <a:latin typeface="Calibri"/>
                <a:cs typeface="Calibri"/>
              </a:rPr>
              <a:t>ON</a:t>
            </a:r>
            <a:r>
              <a:rPr dirty="0" spc="-4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C10E20"/>
                </a:solidFill>
                <a:latin typeface="Calibri"/>
                <a:cs typeface="Calibri"/>
              </a:rPr>
              <a:t>BLOOD</a:t>
            </a:r>
          </a:p>
          <a:p>
            <a:pPr marL="12700" marR="5080" indent="402590">
              <a:lnSpc>
                <a:spcPct val="71400"/>
              </a:lnSpc>
              <a:spcBef>
                <a:spcPts val="480"/>
              </a:spcBef>
            </a:pPr>
            <a:r>
              <a:rPr dirty="0">
                <a:solidFill>
                  <a:srgbClr val="C10E20"/>
                </a:solidFill>
                <a:latin typeface="Calibri"/>
                <a:cs typeface="Calibri"/>
              </a:rPr>
              <a:t>PRESSURE</a:t>
            </a:r>
            <a:r>
              <a:rPr dirty="0" spc="-4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C10E20"/>
                </a:solidFill>
                <a:latin typeface="Calibri"/>
                <a:cs typeface="Calibri"/>
              </a:rPr>
              <a:t>IN</a:t>
            </a:r>
            <a:r>
              <a:rPr dirty="0" spc="-3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C10E20"/>
                </a:solidFill>
                <a:latin typeface="Calibri"/>
                <a:cs typeface="Calibri"/>
              </a:rPr>
              <a:t>THE</a:t>
            </a:r>
            <a:r>
              <a:rPr dirty="0" spc="-4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C10E20"/>
                </a:solidFill>
                <a:latin typeface="Calibri"/>
                <a:cs typeface="Calibri"/>
              </a:rPr>
              <a:t>PRESENCE</a:t>
            </a:r>
            <a:r>
              <a:rPr dirty="0" spc="-4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C10E20"/>
                </a:solidFill>
                <a:latin typeface="Calibri"/>
                <a:cs typeface="Calibri"/>
              </a:rPr>
              <a:t>OF</a:t>
            </a:r>
            <a:r>
              <a:rPr dirty="0" spc="-3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C10E20"/>
                </a:solidFill>
                <a:latin typeface="Calibri"/>
                <a:cs typeface="Calibri"/>
              </a:rPr>
              <a:t>ANTIHYPERTENSIVE</a:t>
            </a:r>
            <a:r>
              <a:rPr dirty="0" spc="-4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C10E20"/>
                </a:solidFill>
                <a:latin typeface="Calibri"/>
                <a:cs typeface="Calibri"/>
              </a:rPr>
              <a:t>MEDICATIONS: </a:t>
            </a:r>
            <a:r>
              <a:rPr dirty="0">
                <a:solidFill>
                  <a:srgbClr val="C10E20"/>
                </a:solidFill>
                <a:latin typeface="Calibri"/>
                <a:cs typeface="Calibri"/>
              </a:rPr>
              <a:t>PRIMARY</a:t>
            </a:r>
            <a:r>
              <a:rPr dirty="0" spc="-7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pc="-30">
                <a:solidFill>
                  <a:srgbClr val="C10E20"/>
                </a:solidFill>
                <a:latin typeface="Calibri"/>
                <a:cs typeface="Calibri"/>
              </a:rPr>
              <a:t>RESULTS</a:t>
            </a:r>
            <a:r>
              <a:rPr dirty="0" spc="-7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C10E20"/>
                </a:solidFill>
                <a:latin typeface="Calibri"/>
                <a:cs typeface="Calibri"/>
              </a:rPr>
              <a:t>FROM</a:t>
            </a:r>
            <a:r>
              <a:rPr dirty="0" spc="-6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C10E20"/>
                </a:solidFill>
                <a:latin typeface="Calibri"/>
                <a:cs typeface="Calibri"/>
              </a:rPr>
              <a:t>THE</a:t>
            </a:r>
            <a:r>
              <a:rPr dirty="0" spc="-7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pc="-30">
                <a:solidFill>
                  <a:srgbClr val="C10E20"/>
                </a:solidFill>
                <a:latin typeface="Calibri"/>
                <a:cs typeface="Calibri"/>
              </a:rPr>
              <a:t>TARGET</a:t>
            </a:r>
            <a:r>
              <a:rPr dirty="0" spc="-7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C10E20"/>
                </a:solidFill>
                <a:latin typeface="Calibri"/>
                <a:cs typeface="Calibri"/>
              </a:rPr>
              <a:t>BP</a:t>
            </a:r>
            <a:r>
              <a:rPr dirty="0" spc="-7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C10E20"/>
                </a:solidFill>
                <a:latin typeface="Calibri"/>
                <a:cs typeface="Calibri"/>
              </a:rPr>
              <a:t>I</a:t>
            </a:r>
            <a:r>
              <a:rPr dirty="0" spc="-6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C10E20"/>
                </a:solidFill>
                <a:latin typeface="Calibri"/>
                <a:cs typeface="Calibri"/>
              </a:rPr>
              <a:t>RANDOMIZED</a:t>
            </a:r>
            <a:r>
              <a:rPr dirty="0" spc="-7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C10E20"/>
                </a:solidFill>
                <a:latin typeface="Calibri"/>
                <a:cs typeface="Calibri"/>
              </a:rPr>
              <a:t>CLINICAL</a:t>
            </a:r>
            <a:r>
              <a:rPr dirty="0" spc="-7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C10E20"/>
                </a:solidFill>
                <a:latin typeface="Calibri"/>
                <a:cs typeface="Calibri"/>
              </a:rPr>
              <a:t>TRIAL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975105" y="3436620"/>
            <a:ext cx="109340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C10E20"/>
                </a:solidFill>
                <a:latin typeface="Calibri"/>
                <a:cs typeface="Calibri"/>
              </a:rPr>
              <a:t>DAVID</a:t>
            </a:r>
            <a:r>
              <a:rPr dirty="0" sz="2000" spc="-9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E.</a:t>
            </a:r>
            <a:r>
              <a:rPr dirty="0" sz="2000" spc="-5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10E20"/>
                </a:solidFill>
                <a:latin typeface="Calibri"/>
                <a:cs typeface="Calibri"/>
              </a:rPr>
              <a:t>KANDZARI,</a:t>
            </a:r>
            <a:r>
              <a:rPr dirty="0" sz="2000" spc="-5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2000" spc="-4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MICHAEL</a:t>
            </a:r>
            <a:r>
              <a:rPr dirty="0" sz="2000" spc="-5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A.</a:t>
            </a:r>
            <a:r>
              <a:rPr dirty="0" sz="2000" spc="-5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WEBER,</a:t>
            </a:r>
            <a:r>
              <a:rPr dirty="0" sz="2000" spc="-4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2000" spc="-4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C10E20"/>
                </a:solidFill>
                <a:latin typeface="Calibri"/>
                <a:cs typeface="Calibri"/>
              </a:rPr>
              <a:t>ATUL</a:t>
            </a:r>
            <a:r>
              <a:rPr dirty="0" sz="2000" spc="-5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 spc="-45">
                <a:solidFill>
                  <a:srgbClr val="C10E20"/>
                </a:solidFill>
                <a:latin typeface="Calibri"/>
                <a:cs typeface="Calibri"/>
              </a:rPr>
              <a:t>PATHAK,</a:t>
            </a:r>
            <a:r>
              <a:rPr dirty="0" sz="2000" spc="-5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MD,</a:t>
            </a:r>
            <a:r>
              <a:rPr dirty="0" sz="2000" spc="-4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PHD;</a:t>
            </a:r>
            <a:r>
              <a:rPr dirty="0" sz="2000" spc="-4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JAMES</a:t>
            </a:r>
            <a:r>
              <a:rPr dirty="0" sz="2000" spc="-4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 spc="-140">
                <a:solidFill>
                  <a:srgbClr val="C10E20"/>
                </a:solidFill>
                <a:latin typeface="Calibri"/>
                <a:cs typeface="Calibri"/>
              </a:rPr>
              <a:t>P.</a:t>
            </a:r>
            <a:r>
              <a:rPr dirty="0" sz="2000" spc="-1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ZIDAR,</a:t>
            </a:r>
            <a:r>
              <a:rPr dirty="0" sz="2000" spc="-5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2000" spc="-4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10E20"/>
                </a:solidFill>
                <a:latin typeface="Calibri"/>
                <a:cs typeface="Calibri"/>
              </a:rPr>
              <a:t>MANISH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13966" y="3640835"/>
            <a:ext cx="985710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SAXENA,</a:t>
            </a:r>
            <a:r>
              <a:rPr dirty="0" sz="2000" spc="-10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MBBS;</a:t>
            </a:r>
            <a:r>
              <a:rPr dirty="0" sz="2000" spc="-4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SHUKRI</a:t>
            </a:r>
            <a:r>
              <a:rPr dirty="0" sz="2000" spc="-5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 spc="-110">
                <a:solidFill>
                  <a:srgbClr val="C10E20"/>
                </a:solidFill>
                <a:latin typeface="Calibri"/>
                <a:cs typeface="Calibri"/>
              </a:rPr>
              <a:t>W.</a:t>
            </a:r>
            <a:r>
              <a:rPr dirty="0" sz="2000" spc="-1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C10E20"/>
                </a:solidFill>
                <a:latin typeface="Calibri"/>
                <a:cs typeface="Calibri"/>
              </a:rPr>
              <a:t>DAVID,</a:t>
            </a:r>
            <a:r>
              <a:rPr dirty="0" sz="2000" spc="-5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2000" spc="-4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ROLAND</a:t>
            </a:r>
            <a:r>
              <a:rPr dirty="0" sz="2000" spc="-5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E.</a:t>
            </a:r>
            <a:r>
              <a:rPr dirty="0" sz="2000" spc="-5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SCHMIEDER,</a:t>
            </a:r>
            <a:r>
              <a:rPr dirty="0" sz="2000" spc="-5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2000" spc="-5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ADAM</a:t>
            </a:r>
            <a:r>
              <a:rPr dirty="0" sz="2000" spc="-4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J.</a:t>
            </a:r>
            <a:r>
              <a:rPr dirty="0" sz="2000" spc="-5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JANAS,</a:t>
            </a:r>
            <a:r>
              <a:rPr dirty="0" sz="2000" spc="-5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MD,</a:t>
            </a:r>
            <a:r>
              <a:rPr dirty="0" sz="2000" spc="-5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C10E20"/>
                </a:solidFill>
                <a:latin typeface="Calibri"/>
                <a:cs typeface="Calibri"/>
              </a:rPr>
              <a:t>PHD;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58900" y="3854196"/>
            <a:ext cx="111671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C10E20"/>
                </a:solidFill>
                <a:latin typeface="Calibri"/>
                <a:cs typeface="Calibri"/>
              </a:rPr>
              <a:t>CHRISTOPHER</a:t>
            </a:r>
            <a:r>
              <a:rPr dirty="0" sz="2000" spc="-7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LANGER,</a:t>
            </a:r>
            <a:r>
              <a:rPr dirty="0" sz="2000" spc="-6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2000" spc="-6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ALEXANDRE</a:t>
            </a:r>
            <a:r>
              <a:rPr dirty="0" sz="2000" spc="-6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10E20"/>
                </a:solidFill>
                <a:latin typeface="Calibri"/>
                <a:cs typeface="Calibri"/>
              </a:rPr>
              <a:t>PERSU,</a:t>
            </a:r>
            <a:r>
              <a:rPr dirty="0" sz="2000" spc="-6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MD,</a:t>
            </a:r>
            <a:r>
              <a:rPr dirty="0" sz="2000" spc="-6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PHD;</a:t>
            </a:r>
            <a:r>
              <a:rPr dirty="0" sz="2000" spc="-6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10E20"/>
                </a:solidFill>
                <a:latin typeface="Calibri"/>
                <a:cs typeface="Calibri"/>
              </a:rPr>
              <a:t>FARRELL</a:t>
            </a:r>
            <a:r>
              <a:rPr dirty="0" sz="2000" spc="-7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O,</a:t>
            </a:r>
            <a:r>
              <a:rPr dirty="0" sz="2000" spc="-6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MENDELSOHN,</a:t>
            </a:r>
            <a:r>
              <a:rPr dirty="0" sz="2000" spc="-6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2000" spc="-6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10E20"/>
                </a:solidFill>
                <a:latin typeface="Calibri"/>
                <a:cs typeface="Calibri"/>
              </a:rPr>
              <a:t>KOEN</a:t>
            </a:r>
            <a:r>
              <a:rPr dirty="0" sz="2000" spc="-7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10E20"/>
                </a:solidFill>
                <a:latin typeface="Calibri"/>
                <a:cs typeface="Calibri"/>
              </a:rPr>
              <a:t>AMELOOT,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66597" y="3942588"/>
            <a:ext cx="10951210" cy="134874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5"/>
              </a:spcBef>
            </a:pP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MD,</a:t>
            </a:r>
            <a:r>
              <a:rPr dirty="0" sz="2000" spc="-5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PHD;</a:t>
            </a:r>
            <a:r>
              <a:rPr dirty="0" sz="2000" spc="-4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MALCOLM</a:t>
            </a:r>
            <a:r>
              <a:rPr dirty="0" sz="2000" spc="-5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FOSTER</a:t>
            </a:r>
            <a:r>
              <a:rPr dirty="0" sz="2000" spc="-5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III,</a:t>
            </a:r>
            <a:r>
              <a:rPr dirty="0" sz="2000" spc="-5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2000" spc="-4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TIM</a:t>
            </a:r>
            <a:r>
              <a:rPr dirty="0" sz="2000" spc="-5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A.</a:t>
            </a:r>
            <a:r>
              <a:rPr dirty="0" sz="2000" spc="-5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FISCHELL,</a:t>
            </a:r>
            <a:r>
              <a:rPr dirty="0" sz="2000" spc="-5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MD;</a:t>
            </a:r>
            <a:r>
              <a:rPr dirty="0" sz="2000" spc="-5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HELEN</a:t>
            </a:r>
            <a:r>
              <a:rPr dirty="0" sz="2000" spc="-5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C10E20"/>
                </a:solidFill>
                <a:latin typeface="Calibri"/>
                <a:cs typeface="Calibri"/>
              </a:rPr>
              <a:t>PARISE,</a:t>
            </a:r>
            <a:r>
              <a:rPr dirty="0" sz="2000" spc="-5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SCD;</a:t>
            </a:r>
            <a:r>
              <a:rPr dirty="0" sz="2000" spc="-4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FELIX</a:t>
            </a:r>
            <a:r>
              <a:rPr dirty="0" sz="2000" spc="-55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10E20"/>
                </a:solidFill>
                <a:latin typeface="Calibri"/>
                <a:cs typeface="Calibri"/>
              </a:rPr>
              <a:t>MAHFOUD,</a:t>
            </a:r>
            <a:r>
              <a:rPr dirty="0" sz="2000" spc="-5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10E20"/>
                </a:solidFill>
                <a:latin typeface="Calibri"/>
                <a:cs typeface="Calibri"/>
              </a:rPr>
              <a:t>MD,</a:t>
            </a:r>
            <a:r>
              <a:rPr dirty="0" sz="2000" spc="-5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C10E20"/>
                </a:solidFill>
                <a:latin typeface="Calibri"/>
                <a:cs typeface="Calibri"/>
              </a:rPr>
              <a:t>MA</a:t>
            </a:r>
            <a:endParaRPr sz="2000">
              <a:latin typeface="Calibri"/>
              <a:cs typeface="Calibri"/>
            </a:endParaRPr>
          </a:p>
          <a:p>
            <a:pPr algn="ctr" marL="57150">
              <a:lnSpc>
                <a:spcPct val="100000"/>
              </a:lnSpc>
              <a:spcBef>
                <a:spcPts val="1010"/>
              </a:spcBef>
            </a:pPr>
            <a:r>
              <a:rPr dirty="0" sz="2000" spc="-10" b="1" i="1">
                <a:solidFill>
                  <a:srgbClr val="C10E20"/>
                </a:solidFill>
                <a:latin typeface="Calibri"/>
                <a:cs typeface="Calibri"/>
              </a:rPr>
              <a:t>CIRCULATION</a:t>
            </a:r>
            <a:endParaRPr sz="20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1200"/>
              </a:spcBef>
            </a:pPr>
            <a:r>
              <a:rPr dirty="0" sz="2000" spc="-20">
                <a:solidFill>
                  <a:srgbClr val="C10E20"/>
                </a:solidFill>
                <a:latin typeface="Calibri"/>
                <a:cs typeface="Calibri"/>
              </a:rPr>
              <a:t>HTTPS://</a:t>
            </a:r>
            <a:r>
              <a:rPr dirty="0" sz="2000" spc="-20">
                <a:solidFill>
                  <a:srgbClr val="C10E20"/>
                </a:solidFill>
                <a:latin typeface="Calibri"/>
                <a:cs typeface="Calibri"/>
                <a:hlinkClick r:id="rId5"/>
              </a:rPr>
              <a:t>WWW.AHAJOURNALS.ORG/DOI:</a:t>
            </a:r>
            <a:r>
              <a:rPr dirty="0" sz="2000" spc="140">
                <a:solidFill>
                  <a:srgbClr val="C10E2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C10E20"/>
                </a:solidFill>
                <a:latin typeface="Calibri"/>
                <a:cs typeface="Calibri"/>
              </a:rPr>
              <a:t>10.1161/CIRCULATIONAHA.124.069291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3063" y="273318"/>
            <a:ext cx="6670196" cy="12196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722705"/>
            <a:ext cx="12192000" cy="473075"/>
          </a:xfrm>
          <a:custGeom>
            <a:avLst/>
            <a:gdLst/>
            <a:ahLst/>
            <a:cxnLst/>
            <a:rect l="l" t="t" r="r" b="b"/>
            <a:pathLst>
              <a:path w="12192000" h="473075">
                <a:moveTo>
                  <a:pt x="12192000" y="0"/>
                </a:moveTo>
                <a:lnTo>
                  <a:pt x="0" y="0"/>
                </a:lnTo>
                <a:lnTo>
                  <a:pt x="0" y="472611"/>
                </a:lnTo>
                <a:lnTo>
                  <a:pt x="12192000" y="4726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373" y="262635"/>
            <a:ext cx="1688464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b="0">
                <a:latin typeface="Arial"/>
                <a:cs typeface="Arial"/>
              </a:rPr>
              <a:t>Disclosure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702079" y="959611"/>
            <a:ext cx="8703945" cy="112268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>
                <a:latin typeface="Calibri"/>
                <a:cs typeface="Calibri"/>
              </a:rPr>
              <a:t>Within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past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12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months,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spouse/partner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have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financial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interest/arrangement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affiliation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organization(s)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listed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below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75"/>
              </a:spcBef>
              <a:tabLst>
                <a:tab pos="5027295" algn="l"/>
              </a:tabLst>
            </a:pP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Affiliation/Financial</a:t>
            </a:r>
            <a:r>
              <a:rPr dirty="0" u="sng" sz="1800" spc="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Relationship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Company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702079" y="2266188"/>
            <a:ext cx="28352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Grant/Research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Support</a:t>
            </a:r>
            <a:r>
              <a:rPr dirty="0" sz="1400" spc="2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(Institutional)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61379" y="2266188"/>
            <a:ext cx="2912745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dirty="0" sz="1400">
                <a:latin typeface="Calibri"/>
                <a:cs typeface="Calibri"/>
              </a:rPr>
              <a:t>Ablative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Solutions,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Biotronik,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Medtronic </a:t>
            </a:r>
            <a:r>
              <a:rPr dirty="0" sz="1400">
                <a:latin typeface="Calibri"/>
                <a:cs typeface="Calibri"/>
              </a:rPr>
              <a:t>Orbus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Neich,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Teleflex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702079" y="2915411"/>
            <a:ext cx="19507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Consulting</a:t>
            </a:r>
            <a:r>
              <a:rPr dirty="0" sz="1400" spc="-7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Fees/Honoraria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261379" y="2915411"/>
            <a:ext cx="30492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Medtronic,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HyperQure,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Ablative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Solutions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02079" y="3332988"/>
            <a:ext cx="23348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Major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Stock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Shareholder/Equity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261379" y="3332988"/>
            <a:ext cx="27622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BioStar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Ventures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(none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related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ASI)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702079" y="3765804"/>
            <a:ext cx="11328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Royalty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Income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261379" y="3765804"/>
            <a:ext cx="4159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Calibri"/>
                <a:cs typeface="Calibri"/>
              </a:rPr>
              <a:t>None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702079" y="4195572"/>
            <a:ext cx="14820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Ownership/Founder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261379" y="4195572"/>
            <a:ext cx="4159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Calibri"/>
                <a:cs typeface="Calibri"/>
              </a:rPr>
              <a:t>None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702079" y="4616196"/>
            <a:ext cx="199008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Intellectual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Property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Rights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261379" y="4616196"/>
            <a:ext cx="4159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Calibri"/>
                <a:cs typeface="Calibri"/>
              </a:rPr>
              <a:t>None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702079" y="5049011"/>
            <a:ext cx="16865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Other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Financial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Benefit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261379" y="5049011"/>
            <a:ext cx="4159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Calibri"/>
                <a:cs typeface="Calibri"/>
              </a:rPr>
              <a:t>None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722705"/>
            <a:ext cx="12192000" cy="473075"/>
          </a:xfrm>
          <a:custGeom>
            <a:avLst/>
            <a:gdLst/>
            <a:ahLst/>
            <a:cxnLst/>
            <a:rect l="l" t="t" r="r" b="b"/>
            <a:pathLst>
              <a:path w="12192000" h="473075">
                <a:moveTo>
                  <a:pt x="12192000" y="0"/>
                </a:moveTo>
                <a:lnTo>
                  <a:pt x="0" y="0"/>
                </a:lnTo>
                <a:lnTo>
                  <a:pt x="0" y="472611"/>
                </a:lnTo>
                <a:lnTo>
                  <a:pt x="12192000" y="4726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15780" y="5743955"/>
            <a:ext cx="7803515" cy="388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925"/>
              </a:lnSpc>
              <a:spcBef>
                <a:spcPts val="100"/>
              </a:spcBef>
            </a:pPr>
            <a:r>
              <a:rPr dirty="0" baseline="22222" sz="750">
                <a:latin typeface="Arial"/>
                <a:cs typeface="Arial"/>
              </a:rPr>
              <a:t>1</a:t>
            </a:r>
            <a:r>
              <a:rPr dirty="0" baseline="22222" sz="750" spc="22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Blood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Pressure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Lowering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Treatment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Trialists'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Collaboration.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Lancet</a:t>
            </a:r>
            <a:r>
              <a:rPr dirty="0" sz="800" spc="-10" i="1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2021</a:t>
            </a:r>
            <a:endParaRPr sz="800">
              <a:latin typeface="Arial"/>
              <a:cs typeface="Arial"/>
            </a:endParaRPr>
          </a:p>
          <a:p>
            <a:pPr marL="38100">
              <a:lnSpc>
                <a:spcPts val="925"/>
              </a:lnSpc>
            </a:pPr>
            <a:r>
              <a:rPr dirty="0" baseline="22222" sz="750">
                <a:latin typeface="Arial"/>
                <a:cs typeface="Arial"/>
              </a:rPr>
              <a:t>2</a:t>
            </a:r>
            <a:r>
              <a:rPr dirty="0" baseline="22222" sz="750" spc="1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Muntner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et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al.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JAMA</a:t>
            </a:r>
            <a:r>
              <a:rPr dirty="0" sz="800" spc="-15" i="1">
                <a:latin typeface="Arial"/>
                <a:cs typeface="Arial"/>
              </a:rPr>
              <a:t> </a:t>
            </a:r>
            <a:r>
              <a:rPr dirty="0" sz="800" spc="-20">
                <a:latin typeface="Arial"/>
                <a:cs typeface="Arial"/>
              </a:rPr>
              <a:t>2020</a:t>
            </a:r>
            <a:endParaRPr sz="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5"/>
              </a:spcBef>
            </a:pPr>
            <a:r>
              <a:rPr dirty="0" baseline="22222" sz="750">
                <a:latin typeface="Arial"/>
                <a:cs typeface="Arial"/>
              </a:rPr>
              <a:t>3</a:t>
            </a:r>
            <a:r>
              <a:rPr dirty="0" baseline="22222" sz="750" spc="16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NHANES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2017–2020.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Centers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for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Disease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Control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and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Prevention.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https://millionhearts.hhs.gov/data-reports/hypertension-prevalence.html.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Accessed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February</a:t>
            </a:r>
            <a:r>
              <a:rPr dirty="0" sz="800" spc="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10,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2024.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8924" y="290067"/>
            <a:ext cx="22447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TARGET</a:t>
            </a:r>
            <a:r>
              <a:rPr dirty="0" spc="-95"/>
              <a:t> </a:t>
            </a:r>
            <a:r>
              <a:rPr dirty="0"/>
              <a:t>BP</a:t>
            </a:r>
            <a:r>
              <a:rPr dirty="0" spc="-135"/>
              <a:t> </a:t>
            </a:r>
            <a:r>
              <a:rPr dirty="0" spc="-50"/>
              <a:t>I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36224" y="682244"/>
            <a:ext cx="11320780" cy="4754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00004D"/>
                </a:solidFill>
                <a:latin typeface="Arial"/>
                <a:cs typeface="Arial"/>
              </a:rPr>
              <a:t>Background</a:t>
            </a:r>
            <a:endParaRPr sz="2400">
              <a:latin typeface="Arial"/>
              <a:cs typeface="Arial"/>
            </a:endParaRPr>
          </a:p>
          <a:p>
            <a:pPr marL="379095" marR="71755" indent="-170180">
              <a:lnSpc>
                <a:spcPts val="2210"/>
              </a:lnSpc>
              <a:spcBef>
                <a:spcPts val="1685"/>
              </a:spcBef>
              <a:buFont typeface="Arial"/>
              <a:buChar char="•"/>
              <a:tabLst>
                <a:tab pos="380365" algn="l"/>
              </a:tabLst>
            </a:pPr>
            <a:r>
              <a:rPr dirty="0" sz="2000" spc="-20">
                <a:latin typeface="Calibri"/>
                <a:cs typeface="Calibri"/>
              </a:rPr>
              <a:t>Globally,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over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1/3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adults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have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hypertension,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yet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many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remain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uncontrolled,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leading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increased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risk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of </a:t>
            </a:r>
            <a:r>
              <a:rPr dirty="0" sz="2000" spc="-25">
                <a:latin typeface="Calibri"/>
                <a:cs typeface="Calibri"/>
              </a:rPr>
              <a:t>	</a:t>
            </a:r>
            <a:r>
              <a:rPr dirty="0" sz="2000" spc="-10">
                <a:latin typeface="Calibri"/>
                <a:cs typeface="Calibri"/>
              </a:rPr>
              <a:t>cardiovascular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events</a:t>
            </a:r>
            <a:endParaRPr sz="2000">
              <a:latin typeface="Calibri"/>
              <a:cs typeface="Calibri"/>
            </a:endParaRPr>
          </a:p>
          <a:p>
            <a:pPr marL="947419">
              <a:lnSpc>
                <a:spcPct val="100000"/>
              </a:lnSpc>
              <a:spcBef>
                <a:spcPts val="1450"/>
              </a:spcBef>
            </a:pP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 spc="-35">
                <a:latin typeface="Calibri"/>
                <a:cs typeface="Calibri"/>
              </a:rPr>
              <a:t>5-</a:t>
            </a:r>
            <a:r>
              <a:rPr dirty="0" sz="1900" spc="-25">
                <a:latin typeface="Calibri"/>
                <a:cs typeface="Calibri"/>
              </a:rPr>
              <a:t>mmHg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30">
                <a:latin typeface="Calibri"/>
                <a:cs typeface="Calibri"/>
              </a:rPr>
              <a:t>absolute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30">
                <a:latin typeface="Calibri"/>
                <a:cs typeface="Calibri"/>
              </a:rPr>
              <a:t>reduction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office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30">
                <a:latin typeface="Calibri"/>
                <a:cs typeface="Calibri"/>
              </a:rPr>
              <a:t>systolic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blood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30">
                <a:latin typeface="Calibri"/>
                <a:cs typeface="Calibri"/>
              </a:rPr>
              <a:t>pressure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leads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to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10%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30">
                <a:latin typeface="Calibri"/>
                <a:cs typeface="Calibri"/>
              </a:rPr>
              <a:t>reduction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major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CV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events</a:t>
            </a:r>
            <a:r>
              <a:rPr dirty="0" baseline="27777" sz="1800" spc="-15">
                <a:latin typeface="Calibri"/>
                <a:cs typeface="Calibri"/>
              </a:rPr>
              <a:t>1</a:t>
            </a:r>
            <a:endParaRPr baseline="27777" sz="1800">
              <a:latin typeface="Calibri"/>
              <a:cs typeface="Calibri"/>
            </a:endParaRPr>
          </a:p>
          <a:p>
            <a:pPr marL="379095" marR="260350" indent="-170180">
              <a:lnSpc>
                <a:spcPct val="89500"/>
              </a:lnSpc>
              <a:spcBef>
                <a:spcPts val="1880"/>
              </a:spcBef>
              <a:buFont typeface="Arial"/>
              <a:buChar char="•"/>
              <a:tabLst>
                <a:tab pos="380365" algn="l"/>
              </a:tabLst>
            </a:pPr>
            <a:r>
              <a:rPr dirty="0" sz="2000">
                <a:latin typeface="Calibri"/>
                <a:cs typeface="Calibri"/>
              </a:rPr>
              <a:t>New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blood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pressure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guidelines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motivated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increasing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awareness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benefit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intensive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blood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pressure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control,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unacceptable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levels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hypertension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control</a:t>
            </a:r>
            <a:r>
              <a:rPr dirty="0" baseline="25641" sz="1950">
                <a:latin typeface="Calibri"/>
                <a:cs typeface="Calibri"/>
              </a:rPr>
              <a:t>2,3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increasing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recognition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non- </a:t>
            </a:r>
            <a:r>
              <a:rPr dirty="0" sz="2000" spc="-2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adherence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antihypertensive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medications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identify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need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alternative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treatment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options</a:t>
            </a:r>
            <a:endParaRPr sz="2000">
              <a:latin typeface="Calibri"/>
              <a:cs typeface="Calibri"/>
            </a:endParaRPr>
          </a:p>
          <a:p>
            <a:pPr marL="379095" indent="-170180">
              <a:lnSpc>
                <a:spcPct val="100000"/>
              </a:lnSpc>
              <a:spcBef>
                <a:spcPts val="1490"/>
              </a:spcBef>
              <a:buFont typeface="Arial"/>
              <a:buChar char="•"/>
              <a:tabLst>
                <a:tab pos="379095" algn="l"/>
              </a:tabLst>
            </a:pPr>
            <a:r>
              <a:rPr dirty="0" sz="2000">
                <a:latin typeface="Calibri"/>
                <a:cs typeface="Calibri"/>
              </a:rPr>
              <a:t>Renal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denervation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(RDN)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procedure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targets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sympathetic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nervous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system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lower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blood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pressure</a:t>
            </a:r>
            <a:endParaRPr sz="2000">
              <a:latin typeface="Calibri"/>
              <a:cs typeface="Calibri"/>
            </a:endParaRPr>
          </a:p>
          <a:p>
            <a:pPr marL="379095" marR="68580" indent="-170180">
              <a:lnSpc>
                <a:spcPts val="2210"/>
              </a:lnSpc>
              <a:spcBef>
                <a:spcPts val="1840"/>
              </a:spcBef>
              <a:buFont typeface="Arial"/>
              <a:buChar char="•"/>
              <a:tabLst>
                <a:tab pos="380365" algn="l"/>
              </a:tabLst>
            </a:pPr>
            <a:r>
              <a:rPr dirty="0" sz="2000" spc="-25">
                <a:latin typeface="Calibri"/>
                <a:cs typeface="Calibri"/>
              </a:rPr>
              <a:t>Catheter-</a:t>
            </a:r>
            <a:r>
              <a:rPr dirty="0" sz="2000">
                <a:latin typeface="Calibri"/>
                <a:cs typeface="Calibri"/>
              </a:rPr>
              <a:t>based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perivascular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delivery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dehydrated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alcohol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represents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novel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method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neural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ablation,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achieving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confluent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arc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ablation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single,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targeted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treatment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within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renal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artery</a:t>
            </a:r>
            <a:endParaRPr sz="2000">
              <a:latin typeface="Calibri"/>
              <a:cs typeface="Calibri"/>
            </a:endParaRPr>
          </a:p>
          <a:p>
            <a:pPr marL="379095" marR="17780" indent="-170180">
              <a:lnSpc>
                <a:spcPts val="2210"/>
              </a:lnSpc>
              <a:spcBef>
                <a:spcPts val="1675"/>
              </a:spcBef>
              <a:buFont typeface="Arial"/>
              <a:buChar char="•"/>
              <a:tabLst>
                <a:tab pos="380365" algn="l"/>
              </a:tabLst>
            </a:pPr>
            <a:r>
              <a:rPr dirty="0" sz="2000" spc="-90">
                <a:latin typeface="Calibri"/>
                <a:cs typeface="Calibri"/>
              </a:rPr>
              <a:t>To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further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explore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outcomes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alcohol-</a:t>
            </a:r>
            <a:r>
              <a:rPr dirty="0" sz="2000">
                <a:latin typeface="Calibri"/>
                <a:cs typeface="Calibri"/>
              </a:rPr>
              <a:t>mediated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RDN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presence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antihypertensive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medications,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international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sham-controlled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RCT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performed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722705"/>
            <a:ext cx="12192000" cy="473075"/>
          </a:xfrm>
          <a:custGeom>
            <a:avLst/>
            <a:gdLst/>
            <a:ahLst/>
            <a:cxnLst/>
            <a:rect l="l" t="t" r="r" b="b"/>
            <a:pathLst>
              <a:path w="12192000" h="473075">
                <a:moveTo>
                  <a:pt x="12192000" y="0"/>
                </a:moveTo>
                <a:lnTo>
                  <a:pt x="0" y="0"/>
                </a:lnTo>
                <a:lnTo>
                  <a:pt x="0" y="472611"/>
                </a:lnTo>
                <a:lnTo>
                  <a:pt x="12192000" y="4726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83527" y="5879591"/>
            <a:ext cx="22866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Fischell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al.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J</a:t>
            </a:r>
            <a:r>
              <a:rPr dirty="0" sz="1100" spc="-15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Am</a:t>
            </a:r>
            <a:r>
              <a:rPr dirty="0" sz="1100" spc="-10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Coll</a:t>
            </a:r>
            <a:r>
              <a:rPr dirty="0" sz="1100" spc="-20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Cardiol</a:t>
            </a:r>
            <a:r>
              <a:rPr dirty="0" sz="1100" spc="-20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Intv</a:t>
            </a:r>
            <a:r>
              <a:rPr dirty="0" sz="1100" spc="-20" i="1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2016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231070" y="838432"/>
            <a:ext cx="9923145" cy="3540125"/>
            <a:chOff x="1231070" y="838432"/>
            <a:chExt cx="9923145" cy="354012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1070" y="1046519"/>
              <a:ext cx="3247293" cy="239202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780875" y="2497338"/>
              <a:ext cx="4776470" cy="1205865"/>
            </a:xfrm>
            <a:custGeom>
              <a:avLst/>
              <a:gdLst/>
              <a:ahLst/>
              <a:cxnLst/>
              <a:rect l="l" t="t" r="r" b="b"/>
              <a:pathLst>
                <a:path w="4776470" h="1205864">
                  <a:moveTo>
                    <a:pt x="4776207" y="120538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795985" y="855684"/>
              <a:ext cx="4776470" cy="1273810"/>
            </a:xfrm>
            <a:custGeom>
              <a:avLst/>
              <a:gdLst/>
              <a:ahLst/>
              <a:cxnLst/>
              <a:rect l="l" t="t" r="r" b="b"/>
              <a:pathLst>
                <a:path w="4776470" h="1273810">
                  <a:moveTo>
                    <a:pt x="0" y="1273286"/>
                  </a:moveTo>
                  <a:lnTo>
                    <a:pt x="4776207" y="0"/>
                  </a:lnTo>
                </a:path>
              </a:pathLst>
            </a:custGeom>
            <a:ln w="12700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470297" y="2128969"/>
              <a:ext cx="311150" cy="368935"/>
            </a:xfrm>
            <a:custGeom>
              <a:avLst/>
              <a:gdLst/>
              <a:ahLst/>
              <a:cxnLst/>
              <a:rect l="l" t="t" r="r" b="b"/>
              <a:pathLst>
                <a:path w="311150" h="368935">
                  <a:moveTo>
                    <a:pt x="0" y="0"/>
                  </a:moveTo>
                  <a:lnTo>
                    <a:pt x="310578" y="0"/>
                  </a:lnTo>
                  <a:lnTo>
                    <a:pt x="310578" y="368369"/>
                  </a:lnTo>
                  <a:lnTo>
                    <a:pt x="0" y="36836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2192" y="838432"/>
              <a:ext cx="3581659" cy="286342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520712" y="3731530"/>
              <a:ext cx="3633470" cy="647065"/>
            </a:xfrm>
            <a:custGeom>
              <a:avLst/>
              <a:gdLst/>
              <a:ahLst/>
              <a:cxnLst/>
              <a:rect l="l" t="t" r="r" b="b"/>
              <a:pathLst>
                <a:path w="3633470" h="647064">
                  <a:moveTo>
                    <a:pt x="3525304" y="0"/>
                  </a:moveTo>
                  <a:lnTo>
                    <a:pt x="107833" y="0"/>
                  </a:lnTo>
                  <a:lnTo>
                    <a:pt x="65859" y="8474"/>
                  </a:lnTo>
                  <a:lnTo>
                    <a:pt x="31583" y="31583"/>
                  </a:lnTo>
                  <a:lnTo>
                    <a:pt x="8473" y="65860"/>
                  </a:lnTo>
                  <a:lnTo>
                    <a:pt x="0" y="107834"/>
                  </a:lnTo>
                  <a:lnTo>
                    <a:pt x="0" y="539151"/>
                  </a:lnTo>
                  <a:lnTo>
                    <a:pt x="8473" y="581125"/>
                  </a:lnTo>
                  <a:lnTo>
                    <a:pt x="31583" y="615402"/>
                  </a:lnTo>
                  <a:lnTo>
                    <a:pt x="65859" y="638512"/>
                  </a:lnTo>
                  <a:lnTo>
                    <a:pt x="107833" y="646986"/>
                  </a:lnTo>
                  <a:lnTo>
                    <a:pt x="3525304" y="646986"/>
                  </a:lnTo>
                  <a:lnTo>
                    <a:pt x="3567278" y="638512"/>
                  </a:lnTo>
                  <a:lnTo>
                    <a:pt x="3601554" y="615402"/>
                  </a:lnTo>
                  <a:lnTo>
                    <a:pt x="3624664" y="581125"/>
                  </a:lnTo>
                  <a:lnTo>
                    <a:pt x="3633138" y="539151"/>
                  </a:lnTo>
                  <a:lnTo>
                    <a:pt x="3633138" y="107834"/>
                  </a:lnTo>
                  <a:lnTo>
                    <a:pt x="3624664" y="65860"/>
                  </a:lnTo>
                  <a:lnTo>
                    <a:pt x="3601554" y="31583"/>
                  </a:lnTo>
                  <a:lnTo>
                    <a:pt x="3567278" y="8474"/>
                  </a:lnTo>
                  <a:lnTo>
                    <a:pt x="352530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0224" y="4480559"/>
            <a:ext cx="10131552" cy="1277112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635608" y="4584700"/>
            <a:ext cx="8401685" cy="9918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3400">
              <a:lnSpc>
                <a:spcPts val="191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FEFFFF"/>
                </a:solidFill>
                <a:latin typeface="Century Gothic"/>
                <a:cs typeface="Century Gothic"/>
              </a:rPr>
              <a:t>Site-</a:t>
            </a:r>
            <a:r>
              <a:rPr dirty="0" sz="1600" b="1">
                <a:solidFill>
                  <a:srgbClr val="FEFFFF"/>
                </a:solidFill>
                <a:latin typeface="Century Gothic"/>
                <a:cs typeface="Century Gothic"/>
              </a:rPr>
              <a:t>specific</a:t>
            </a:r>
            <a:r>
              <a:rPr dirty="0" sz="1600" spc="-5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EFFFF"/>
                </a:solidFill>
                <a:latin typeface="Century Gothic"/>
                <a:cs typeface="Century Gothic"/>
              </a:rPr>
              <a:t>delivery</a:t>
            </a:r>
            <a:r>
              <a:rPr dirty="0" sz="1600" spc="-5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EFFFF"/>
                </a:solidFill>
                <a:latin typeface="Century Gothic"/>
                <a:cs typeface="Century Gothic"/>
              </a:rPr>
              <a:t>of</a:t>
            </a:r>
            <a:r>
              <a:rPr dirty="0" sz="1600" spc="-5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EFFFF"/>
                </a:solidFill>
                <a:latin typeface="Century Gothic"/>
                <a:cs typeface="Century Gothic"/>
              </a:rPr>
              <a:t>alcohol:</a:t>
            </a:r>
            <a:r>
              <a:rPr dirty="0" sz="1600" spc="-4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EFFFF"/>
                </a:solidFill>
                <a:latin typeface="Century Gothic"/>
                <a:cs typeface="Century Gothic"/>
              </a:rPr>
              <a:t>Local</a:t>
            </a:r>
            <a:r>
              <a:rPr dirty="0" sz="1600" spc="-5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EFFFF"/>
                </a:solidFill>
                <a:latin typeface="Century Gothic"/>
                <a:cs typeface="Century Gothic"/>
              </a:rPr>
              <a:t>nerve</a:t>
            </a:r>
            <a:r>
              <a:rPr dirty="0" sz="1600" spc="-5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EFFFF"/>
                </a:solidFill>
                <a:latin typeface="Century Gothic"/>
                <a:cs typeface="Century Gothic"/>
              </a:rPr>
              <a:t>inactivation,</a:t>
            </a:r>
            <a:r>
              <a:rPr dirty="0" sz="1600" spc="-5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EFFFF"/>
                </a:solidFill>
                <a:latin typeface="Century Gothic"/>
                <a:cs typeface="Century Gothic"/>
              </a:rPr>
              <a:t>no</a:t>
            </a:r>
            <a:r>
              <a:rPr dirty="0" sz="1600" spc="-5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EFFFF"/>
                </a:solidFill>
                <a:latin typeface="Century Gothic"/>
                <a:cs typeface="Century Gothic"/>
              </a:rPr>
              <a:t>collateral</a:t>
            </a:r>
            <a:r>
              <a:rPr dirty="0" sz="1600" spc="-4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spc="-10" b="1">
                <a:solidFill>
                  <a:srgbClr val="FEFFFF"/>
                </a:solidFill>
                <a:latin typeface="Century Gothic"/>
                <a:cs typeface="Century Gothic"/>
              </a:rPr>
              <a:t>damage</a:t>
            </a:r>
            <a:endParaRPr sz="1600">
              <a:latin typeface="Century Gothic"/>
              <a:cs typeface="Century Gothic"/>
            </a:endParaRPr>
          </a:p>
          <a:p>
            <a:pPr marL="240029" indent="-227329">
              <a:lnSpc>
                <a:spcPts val="1895"/>
              </a:lnSpc>
              <a:buAutoNum type="arabicPeriod"/>
              <a:tabLst>
                <a:tab pos="240029" algn="l"/>
              </a:tabLst>
            </a:pPr>
            <a:r>
              <a:rPr dirty="0" sz="1600" spc="-10">
                <a:solidFill>
                  <a:srgbClr val="FEFFFF"/>
                </a:solidFill>
                <a:latin typeface="Century Gothic"/>
                <a:cs typeface="Century Gothic"/>
              </a:rPr>
              <a:t>Micro-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volume</a:t>
            </a:r>
            <a:r>
              <a:rPr dirty="0" sz="1600" spc="-5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(0.6</a:t>
            </a:r>
            <a:r>
              <a:rPr dirty="0" sz="1600" spc="-4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mL)</a:t>
            </a:r>
            <a:r>
              <a:rPr dirty="0" sz="1600" spc="-45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infused</a:t>
            </a:r>
            <a:r>
              <a:rPr dirty="0" sz="1600" spc="-4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directly</a:t>
            </a:r>
            <a:r>
              <a:rPr dirty="0" sz="1600" spc="-45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to</a:t>
            </a:r>
            <a:r>
              <a:rPr dirty="0" sz="1600" spc="-4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the</a:t>
            </a:r>
            <a:r>
              <a:rPr dirty="0" sz="1600" spc="-45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perivascular</a:t>
            </a:r>
            <a:r>
              <a:rPr dirty="0" sz="1600" spc="-35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FEFFFF"/>
                </a:solidFill>
                <a:latin typeface="Century Gothic"/>
                <a:cs typeface="Century Gothic"/>
              </a:rPr>
              <a:t>region</a:t>
            </a:r>
            <a:endParaRPr sz="1600">
              <a:latin typeface="Century Gothic"/>
              <a:cs typeface="Century Gothic"/>
            </a:endParaRPr>
          </a:p>
          <a:p>
            <a:pPr marL="240029" indent="-227329">
              <a:lnSpc>
                <a:spcPts val="1895"/>
              </a:lnSpc>
              <a:buAutoNum type="arabicPeriod"/>
              <a:tabLst>
                <a:tab pos="240029" algn="l"/>
              </a:tabLst>
            </a:pP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Extracellular</a:t>
            </a:r>
            <a:r>
              <a:rPr dirty="0" sz="1600" spc="-45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fluid</a:t>
            </a:r>
            <a:r>
              <a:rPr dirty="0" sz="1600" spc="-5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helps</a:t>
            </a:r>
            <a:r>
              <a:rPr dirty="0" sz="1600" spc="-45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spread</a:t>
            </a:r>
            <a:r>
              <a:rPr dirty="0" sz="1600" spc="-5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alcohol</a:t>
            </a:r>
            <a:r>
              <a:rPr dirty="0" sz="1600" spc="-45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circumferentially</a:t>
            </a:r>
            <a:r>
              <a:rPr dirty="0" sz="1600" spc="-5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in</a:t>
            </a:r>
            <a:r>
              <a:rPr dirty="0" sz="1600" spc="-5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the</a:t>
            </a:r>
            <a:r>
              <a:rPr dirty="0" sz="1600" spc="-55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perivascular</a:t>
            </a:r>
            <a:r>
              <a:rPr dirty="0" sz="1600" spc="-4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FEFFFF"/>
                </a:solidFill>
                <a:latin typeface="Century Gothic"/>
                <a:cs typeface="Century Gothic"/>
              </a:rPr>
              <a:t>region</a:t>
            </a:r>
            <a:endParaRPr sz="1600">
              <a:latin typeface="Century Gothic"/>
              <a:cs typeface="Century Gothic"/>
            </a:endParaRPr>
          </a:p>
          <a:p>
            <a:pPr marL="240029" indent="-227329">
              <a:lnSpc>
                <a:spcPts val="1910"/>
              </a:lnSpc>
              <a:buAutoNum type="arabicPeriod"/>
              <a:tabLst>
                <a:tab pos="240029" algn="l"/>
              </a:tabLst>
            </a:pP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Alcohol</a:t>
            </a:r>
            <a:r>
              <a:rPr dirty="0" sz="1600" spc="-45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activity</a:t>
            </a:r>
            <a:r>
              <a:rPr dirty="0" sz="1600" spc="-45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range</a:t>
            </a:r>
            <a:r>
              <a:rPr dirty="0" sz="1600" spc="-5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FEFFFF"/>
                </a:solidFill>
                <a:latin typeface="Century Gothic"/>
                <a:cs typeface="Century Gothic"/>
              </a:rPr>
              <a:t>self-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limited</a:t>
            </a:r>
            <a:r>
              <a:rPr dirty="0" sz="1600" spc="-45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through</a:t>
            </a:r>
            <a:r>
              <a:rPr dirty="0" sz="1600" spc="-45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dilution</a:t>
            </a:r>
            <a:r>
              <a:rPr dirty="0" sz="1600" spc="-5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by</a:t>
            </a:r>
            <a:r>
              <a:rPr dirty="0" sz="1600" spc="-45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>
                <a:solidFill>
                  <a:srgbClr val="FEFFFF"/>
                </a:solidFill>
                <a:latin typeface="Century Gothic"/>
                <a:cs typeface="Century Gothic"/>
              </a:rPr>
              <a:t>extracellular</a:t>
            </a:r>
            <a:r>
              <a:rPr dirty="0" sz="1600" spc="-4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FEFFFF"/>
                </a:solidFill>
                <a:latin typeface="Century Gothic"/>
                <a:cs typeface="Century Gothic"/>
              </a:rPr>
              <a:t>fluid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048231" y="3798316"/>
            <a:ext cx="257873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502284" marR="5080" indent="-490220">
              <a:lnSpc>
                <a:spcPts val="1900"/>
              </a:lnSpc>
              <a:spcBef>
                <a:spcPts val="180"/>
              </a:spcBef>
            </a:pPr>
            <a:r>
              <a:rPr dirty="0" sz="1600" b="1">
                <a:solidFill>
                  <a:srgbClr val="FEFFFF"/>
                </a:solidFill>
                <a:latin typeface="Century Gothic"/>
                <a:cs typeface="Century Gothic"/>
              </a:rPr>
              <a:t>Expanded</a:t>
            </a:r>
            <a:r>
              <a:rPr dirty="0" sz="1600" spc="-3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EFFFF"/>
                </a:solidFill>
                <a:latin typeface="Century Gothic"/>
                <a:cs typeface="Century Gothic"/>
              </a:rPr>
              <a:t>View</a:t>
            </a:r>
            <a:r>
              <a:rPr dirty="0" sz="1600" spc="-3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EFFFF"/>
                </a:solidFill>
                <a:latin typeface="Century Gothic"/>
                <a:cs typeface="Century Gothic"/>
              </a:rPr>
              <a:t>of</a:t>
            </a:r>
            <a:r>
              <a:rPr dirty="0" sz="1600" spc="-2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spc="-10" b="1">
                <a:solidFill>
                  <a:srgbClr val="FEFFFF"/>
                </a:solidFill>
                <a:latin typeface="Century Gothic"/>
                <a:cs typeface="Century Gothic"/>
              </a:rPr>
              <a:t>Device </a:t>
            </a:r>
            <a:r>
              <a:rPr dirty="0" sz="1600" b="1">
                <a:solidFill>
                  <a:srgbClr val="FEFFFF"/>
                </a:solidFill>
                <a:latin typeface="Century Gothic"/>
                <a:cs typeface="Century Gothic"/>
              </a:rPr>
              <a:t>Infusing</a:t>
            </a:r>
            <a:r>
              <a:rPr dirty="0" sz="1600" spc="-6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spc="-10" b="1">
                <a:solidFill>
                  <a:srgbClr val="FEFFFF"/>
                </a:solidFill>
                <a:latin typeface="Century Gothic"/>
                <a:cs typeface="Century Gothic"/>
              </a:rPr>
              <a:t>Alcohol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038147" y="3731530"/>
            <a:ext cx="3633470" cy="647065"/>
          </a:xfrm>
          <a:custGeom>
            <a:avLst/>
            <a:gdLst/>
            <a:ahLst/>
            <a:cxnLst/>
            <a:rect l="l" t="t" r="r" b="b"/>
            <a:pathLst>
              <a:path w="3633470" h="647064">
                <a:moveTo>
                  <a:pt x="3525304" y="0"/>
                </a:moveTo>
                <a:lnTo>
                  <a:pt x="107834" y="0"/>
                </a:lnTo>
                <a:lnTo>
                  <a:pt x="65860" y="8474"/>
                </a:lnTo>
                <a:lnTo>
                  <a:pt x="31583" y="31583"/>
                </a:lnTo>
                <a:lnTo>
                  <a:pt x="8474" y="65860"/>
                </a:lnTo>
                <a:lnTo>
                  <a:pt x="0" y="107834"/>
                </a:lnTo>
                <a:lnTo>
                  <a:pt x="0" y="539151"/>
                </a:lnTo>
                <a:lnTo>
                  <a:pt x="8474" y="581125"/>
                </a:lnTo>
                <a:lnTo>
                  <a:pt x="31583" y="615402"/>
                </a:lnTo>
                <a:lnTo>
                  <a:pt x="65860" y="638512"/>
                </a:lnTo>
                <a:lnTo>
                  <a:pt x="107834" y="646986"/>
                </a:lnTo>
                <a:lnTo>
                  <a:pt x="3525304" y="646986"/>
                </a:lnTo>
                <a:lnTo>
                  <a:pt x="3567279" y="638512"/>
                </a:lnTo>
                <a:lnTo>
                  <a:pt x="3601555" y="615402"/>
                </a:lnTo>
                <a:lnTo>
                  <a:pt x="3624665" y="581125"/>
                </a:lnTo>
                <a:lnTo>
                  <a:pt x="3633139" y="539151"/>
                </a:lnTo>
                <a:lnTo>
                  <a:pt x="3633139" y="107834"/>
                </a:lnTo>
                <a:lnTo>
                  <a:pt x="3624665" y="65860"/>
                </a:lnTo>
                <a:lnTo>
                  <a:pt x="3601555" y="31583"/>
                </a:lnTo>
                <a:lnTo>
                  <a:pt x="3567279" y="8474"/>
                </a:lnTo>
                <a:lnTo>
                  <a:pt x="352530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283092" y="3798316"/>
            <a:ext cx="3143250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572770" marR="5080" indent="-560705">
              <a:lnSpc>
                <a:spcPts val="1900"/>
              </a:lnSpc>
              <a:spcBef>
                <a:spcPts val="180"/>
              </a:spcBef>
            </a:pPr>
            <a:r>
              <a:rPr dirty="0" sz="1600" b="1">
                <a:solidFill>
                  <a:srgbClr val="FEFFFF"/>
                </a:solidFill>
                <a:latin typeface="Century Gothic"/>
                <a:cs typeface="Century Gothic"/>
              </a:rPr>
              <a:t>Perivascular</a:t>
            </a:r>
            <a:r>
              <a:rPr dirty="0" sz="1600" spc="-5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EFFFF"/>
                </a:solidFill>
                <a:latin typeface="Century Gothic"/>
                <a:cs typeface="Century Gothic"/>
              </a:rPr>
              <a:t>Delivery</a:t>
            </a:r>
            <a:r>
              <a:rPr dirty="0" sz="1600" spc="-5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EFFFF"/>
                </a:solidFill>
                <a:latin typeface="Century Gothic"/>
                <a:cs typeface="Century Gothic"/>
              </a:rPr>
              <a:t>of</a:t>
            </a:r>
            <a:r>
              <a:rPr dirty="0" sz="1600" spc="-4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spc="-10" b="1">
                <a:solidFill>
                  <a:srgbClr val="FEFFFF"/>
                </a:solidFill>
                <a:latin typeface="Century Gothic"/>
                <a:cs typeface="Century Gothic"/>
              </a:rPr>
              <a:t>Alcohol </a:t>
            </a:r>
            <a:r>
              <a:rPr dirty="0" sz="1600" b="1">
                <a:solidFill>
                  <a:srgbClr val="FEFFFF"/>
                </a:solidFill>
                <a:latin typeface="Century Gothic"/>
                <a:cs typeface="Century Gothic"/>
              </a:rPr>
              <a:t>to</a:t>
            </a:r>
            <a:r>
              <a:rPr dirty="0" sz="1600" spc="-4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FEFFFF"/>
                </a:solidFill>
                <a:latin typeface="Century Gothic"/>
                <a:cs typeface="Century Gothic"/>
              </a:rPr>
              <a:t>Adventitial</a:t>
            </a:r>
            <a:r>
              <a:rPr dirty="0" sz="1600" spc="-3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600" spc="-20" b="1">
                <a:solidFill>
                  <a:srgbClr val="FEFFFF"/>
                </a:solidFill>
                <a:latin typeface="Century Gothic"/>
                <a:cs typeface="Century Gothic"/>
              </a:rPr>
              <a:t>Space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4620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dirty="0" spc="-10" b="0">
                <a:latin typeface="Arial"/>
                <a:cs typeface="Arial"/>
              </a:rPr>
              <a:t>Alcohol-</a:t>
            </a:r>
            <a:r>
              <a:rPr dirty="0" b="0">
                <a:latin typeface="Arial"/>
                <a:cs typeface="Arial"/>
              </a:rPr>
              <a:t>Mediated</a:t>
            </a:r>
            <a:r>
              <a:rPr dirty="0" spc="-7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Renal</a:t>
            </a:r>
            <a:r>
              <a:rPr dirty="0" spc="-7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Denervation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" y="5765174"/>
            <a:ext cx="12192000" cy="473075"/>
          </a:xfrm>
          <a:custGeom>
            <a:avLst/>
            <a:gdLst/>
            <a:ahLst/>
            <a:cxnLst/>
            <a:rect l="l" t="t" r="r" b="b"/>
            <a:pathLst>
              <a:path w="12192000" h="473075">
                <a:moveTo>
                  <a:pt x="12192000" y="0"/>
                </a:moveTo>
                <a:lnTo>
                  <a:pt x="0" y="0"/>
                </a:lnTo>
                <a:lnTo>
                  <a:pt x="0" y="472611"/>
                </a:lnTo>
                <a:lnTo>
                  <a:pt x="12192000" y="47261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649223" y="755904"/>
            <a:ext cx="5438140" cy="4840605"/>
            <a:chOff x="649223" y="755904"/>
            <a:chExt cx="5438140" cy="484060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223" y="755904"/>
              <a:ext cx="5437632" cy="241706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8134" y="785220"/>
              <a:ext cx="5323840" cy="2304415"/>
            </a:xfrm>
            <a:custGeom>
              <a:avLst/>
              <a:gdLst/>
              <a:ahLst/>
              <a:cxnLst/>
              <a:rect l="l" t="t" r="r" b="b"/>
              <a:pathLst>
                <a:path w="5323840" h="2304415">
                  <a:moveTo>
                    <a:pt x="5166542" y="0"/>
                  </a:moveTo>
                  <a:lnTo>
                    <a:pt x="156729" y="0"/>
                  </a:lnTo>
                  <a:lnTo>
                    <a:pt x="107190" y="7990"/>
                  </a:lnTo>
                  <a:lnTo>
                    <a:pt x="64166" y="30239"/>
                  </a:lnTo>
                  <a:lnTo>
                    <a:pt x="30239" y="64167"/>
                  </a:lnTo>
                  <a:lnTo>
                    <a:pt x="7990" y="107190"/>
                  </a:lnTo>
                  <a:lnTo>
                    <a:pt x="0" y="156729"/>
                  </a:lnTo>
                  <a:lnTo>
                    <a:pt x="0" y="2147463"/>
                  </a:lnTo>
                  <a:lnTo>
                    <a:pt x="7990" y="2197001"/>
                  </a:lnTo>
                  <a:lnTo>
                    <a:pt x="30239" y="2240025"/>
                  </a:lnTo>
                  <a:lnTo>
                    <a:pt x="64166" y="2273953"/>
                  </a:lnTo>
                  <a:lnTo>
                    <a:pt x="107190" y="2296202"/>
                  </a:lnTo>
                  <a:lnTo>
                    <a:pt x="156729" y="2304192"/>
                  </a:lnTo>
                  <a:lnTo>
                    <a:pt x="5166542" y="2304192"/>
                  </a:lnTo>
                  <a:lnTo>
                    <a:pt x="5216080" y="2296202"/>
                  </a:lnTo>
                  <a:lnTo>
                    <a:pt x="5259104" y="2273953"/>
                  </a:lnTo>
                  <a:lnTo>
                    <a:pt x="5293032" y="2240025"/>
                  </a:lnTo>
                  <a:lnTo>
                    <a:pt x="5315281" y="2197001"/>
                  </a:lnTo>
                  <a:lnTo>
                    <a:pt x="5323271" y="2147463"/>
                  </a:lnTo>
                  <a:lnTo>
                    <a:pt x="5323271" y="156729"/>
                  </a:lnTo>
                  <a:lnTo>
                    <a:pt x="5315281" y="107190"/>
                  </a:lnTo>
                  <a:lnTo>
                    <a:pt x="5293032" y="64167"/>
                  </a:lnTo>
                  <a:lnTo>
                    <a:pt x="5259104" y="30239"/>
                  </a:lnTo>
                  <a:lnTo>
                    <a:pt x="5216080" y="7990"/>
                  </a:lnTo>
                  <a:lnTo>
                    <a:pt x="5166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78134" y="785220"/>
              <a:ext cx="5323840" cy="2304415"/>
            </a:xfrm>
            <a:custGeom>
              <a:avLst/>
              <a:gdLst/>
              <a:ahLst/>
              <a:cxnLst/>
              <a:rect l="l" t="t" r="r" b="b"/>
              <a:pathLst>
                <a:path w="5323840" h="2304415">
                  <a:moveTo>
                    <a:pt x="0" y="156729"/>
                  </a:moveTo>
                  <a:lnTo>
                    <a:pt x="7990" y="107190"/>
                  </a:lnTo>
                  <a:lnTo>
                    <a:pt x="30239" y="64167"/>
                  </a:lnTo>
                  <a:lnTo>
                    <a:pt x="64166" y="30239"/>
                  </a:lnTo>
                  <a:lnTo>
                    <a:pt x="107190" y="7990"/>
                  </a:lnTo>
                  <a:lnTo>
                    <a:pt x="156729" y="0"/>
                  </a:lnTo>
                  <a:lnTo>
                    <a:pt x="5166543" y="0"/>
                  </a:lnTo>
                  <a:lnTo>
                    <a:pt x="5216081" y="7990"/>
                  </a:lnTo>
                  <a:lnTo>
                    <a:pt x="5259105" y="30239"/>
                  </a:lnTo>
                  <a:lnTo>
                    <a:pt x="5293032" y="64167"/>
                  </a:lnTo>
                  <a:lnTo>
                    <a:pt x="5315281" y="107190"/>
                  </a:lnTo>
                  <a:lnTo>
                    <a:pt x="5323272" y="156729"/>
                  </a:lnTo>
                  <a:lnTo>
                    <a:pt x="5323272" y="2147463"/>
                  </a:lnTo>
                  <a:lnTo>
                    <a:pt x="5315281" y="2197001"/>
                  </a:lnTo>
                  <a:lnTo>
                    <a:pt x="5293032" y="2240025"/>
                  </a:lnTo>
                  <a:lnTo>
                    <a:pt x="5259105" y="2273952"/>
                  </a:lnTo>
                  <a:lnTo>
                    <a:pt x="5216081" y="2296201"/>
                  </a:lnTo>
                  <a:lnTo>
                    <a:pt x="5166543" y="2304192"/>
                  </a:lnTo>
                  <a:lnTo>
                    <a:pt x="156729" y="2304192"/>
                  </a:lnTo>
                  <a:lnTo>
                    <a:pt x="107190" y="2296201"/>
                  </a:lnTo>
                  <a:lnTo>
                    <a:pt x="64166" y="2273952"/>
                  </a:lnTo>
                  <a:lnTo>
                    <a:pt x="30239" y="2240025"/>
                  </a:lnTo>
                  <a:lnTo>
                    <a:pt x="7990" y="2197001"/>
                  </a:lnTo>
                  <a:lnTo>
                    <a:pt x="0" y="2147463"/>
                  </a:lnTo>
                  <a:lnTo>
                    <a:pt x="0" y="156729"/>
                  </a:lnTo>
                  <a:close/>
                </a:path>
              </a:pathLst>
            </a:custGeom>
            <a:ln w="9525">
              <a:solidFill>
                <a:srgbClr val="081F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78134" y="783015"/>
              <a:ext cx="5323840" cy="365760"/>
            </a:xfrm>
            <a:custGeom>
              <a:avLst/>
              <a:gdLst/>
              <a:ahLst/>
              <a:cxnLst/>
              <a:rect l="l" t="t" r="r" b="b"/>
              <a:pathLst>
                <a:path w="5323840" h="365759">
                  <a:moveTo>
                    <a:pt x="5165331" y="0"/>
                  </a:moveTo>
                  <a:lnTo>
                    <a:pt x="157940" y="0"/>
                  </a:lnTo>
                  <a:lnTo>
                    <a:pt x="108018" y="8051"/>
                  </a:lnTo>
                  <a:lnTo>
                    <a:pt x="64662" y="30473"/>
                  </a:lnTo>
                  <a:lnTo>
                    <a:pt x="30473" y="64662"/>
                  </a:lnTo>
                  <a:lnTo>
                    <a:pt x="8051" y="108018"/>
                  </a:lnTo>
                  <a:lnTo>
                    <a:pt x="0" y="157939"/>
                  </a:lnTo>
                  <a:lnTo>
                    <a:pt x="0" y="365759"/>
                  </a:lnTo>
                  <a:lnTo>
                    <a:pt x="5323271" y="365759"/>
                  </a:lnTo>
                  <a:lnTo>
                    <a:pt x="5323271" y="157939"/>
                  </a:lnTo>
                  <a:lnTo>
                    <a:pt x="5315219" y="108018"/>
                  </a:lnTo>
                  <a:lnTo>
                    <a:pt x="5292798" y="64662"/>
                  </a:lnTo>
                  <a:lnTo>
                    <a:pt x="5258608" y="30473"/>
                  </a:lnTo>
                  <a:lnTo>
                    <a:pt x="5215252" y="8051"/>
                  </a:lnTo>
                  <a:lnTo>
                    <a:pt x="516533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78134" y="783015"/>
              <a:ext cx="5323840" cy="365760"/>
            </a:xfrm>
            <a:custGeom>
              <a:avLst/>
              <a:gdLst/>
              <a:ahLst/>
              <a:cxnLst/>
              <a:rect l="l" t="t" r="r" b="b"/>
              <a:pathLst>
                <a:path w="5323840" h="365759">
                  <a:moveTo>
                    <a:pt x="157940" y="0"/>
                  </a:moveTo>
                  <a:lnTo>
                    <a:pt x="5165332" y="0"/>
                  </a:lnTo>
                  <a:lnTo>
                    <a:pt x="5215253" y="8051"/>
                  </a:lnTo>
                  <a:lnTo>
                    <a:pt x="5258609" y="30473"/>
                  </a:lnTo>
                  <a:lnTo>
                    <a:pt x="5292798" y="64662"/>
                  </a:lnTo>
                  <a:lnTo>
                    <a:pt x="5315220" y="108018"/>
                  </a:lnTo>
                  <a:lnTo>
                    <a:pt x="5323272" y="157940"/>
                  </a:lnTo>
                  <a:lnTo>
                    <a:pt x="5323272" y="365760"/>
                  </a:lnTo>
                  <a:lnTo>
                    <a:pt x="0" y="365760"/>
                  </a:lnTo>
                  <a:lnTo>
                    <a:pt x="0" y="157940"/>
                  </a:lnTo>
                  <a:lnTo>
                    <a:pt x="8051" y="108018"/>
                  </a:lnTo>
                  <a:lnTo>
                    <a:pt x="30473" y="64662"/>
                  </a:lnTo>
                  <a:lnTo>
                    <a:pt x="64662" y="30473"/>
                  </a:lnTo>
                  <a:lnTo>
                    <a:pt x="108018" y="8051"/>
                  </a:lnTo>
                  <a:lnTo>
                    <a:pt x="157940" y="0"/>
                  </a:lnTo>
                  <a:close/>
                </a:path>
              </a:pathLst>
            </a:custGeom>
            <a:ln w="12700">
              <a:solidFill>
                <a:srgbClr val="081F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223" y="3176015"/>
              <a:ext cx="5437632" cy="242011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78134" y="3207227"/>
              <a:ext cx="5323840" cy="2304415"/>
            </a:xfrm>
            <a:custGeom>
              <a:avLst/>
              <a:gdLst/>
              <a:ahLst/>
              <a:cxnLst/>
              <a:rect l="l" t="t" r="r" b="b"/>
              <a:pathLst>
                <a:path w="5323840" h="2304415">
                  <a:moveTo>
                    <a:pt x="5166542" y="0"/>
                  </a:moveTo>
                  <a:lnTo>
                    <a:pt x="156729" y="0"/>
                  </a:lnTo>
                  <a:lnTo>
                    <a:pt x="107190" y="7990"/>
                  </a:lnTo>
                  <a:lnTo>
                    <a:pt x="64166" y="30239"/>
                  </a:lnTo>
                  <a:lnTo>
                    <a:pt x="30239" y="64167"/>
                  </a:lnTo>
                  <a:lnTo>
                    <a:pt x="7990" y="107190"/>
                  </a:lnTo>
                  <a:lnTo>
                    <a:pt x="0" y="156729"/>
                  </a:lnTo>
                  <a:lnTo>
                    <a:pt x="0" y="2147463"/>
                  </a:lnTo>
                  <a:lnTo>
                    <a:pt x="7990" y="2197001"/>
                  </a:lnTo>
                  <a:lnTo>
                    <a:pt x="30239" y="2240025"/>
                  </a:lnTo>
                  <a:lnTo>
                    <a:pt x="64166" y="2273953"/>
                  </a:lnTo>
                  <a:lnTo>
                    <a:pt x="107190" y="2296202"/>
                  </a:lnTo>
                  <a:lnTo>
                    <a:pt x="156729" y="2304192"/>
                  </a:lnTo>
                  <a:lnTo>
                    <a:pt x="5166542" y="2304192"/>
                  </a:lnTo>
                  <a:lnTo>
                    <a:pt x="5216080" y="2296202"/>
                  </a:lnTo>
                  <a:lnTo>
                    <a:pt x="5259104" y="2273953"/>
                  </a:lnTo>
                  <a:lnTo>
                    <a:pt x="5293032" y="2240025"/>
                  </a:lnTo>
                  <a:lnTo>
                    <a:pt x="5315281" y="2197001"/>
                  </a:lnTo>
                  <a:lnTo>
                    <a:pt x="5323271" y="2147463"/>
                  </a:lnTo>
                  <a:lnTo>
                    <a:pt x="5323271" y="156729"/>
                  </a:lnTo>
                  <a:lnTo>
                    <a:pt x="5315281" y="107190"/>
                  </a:lnTo>
                  <a:lnTo>
                    <a:pt x="5293032" y="64167"/>
                  </a:lnTo>
                  <a:lnTo>
                    <a:pt x="5259104" y="30239"/>
                  </a:lnTo>
                  <a:lnTo>
                    <a:pt x="5216080" y="7990"/>
                  </a:lnTo>
                  <a:lnTo>
                    <a:pt x="51665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78134" y="3207227"/>
              <a:ext cx="5323840" cy="2304415"/>
            </a:xfrm>
            <a:custGeom>
              <a:avLst/>
              <a:gdLst/>
              <a:ahLst/>
              <a:cxnLst/>
              <a:rect l="l" t="t" r="r" b="b"/>
              <a:pathLst>
                <a:path w="5323840" h="2304415">
                  <a:moveTo>
                    <a:pt x="0" y="156729"/>
                  </a:moveTo>
                  <a:lnTo>
                    <a:pt x="7990" y="107190"/>
                  </a:lnTo>
                  <a:lnTo>
                    <a:pt x="30239" y="64167"/>
                  </a:lnTo>
                  <a:lnTo>
                    <a:pt x="64166" y="30239"/>
                  </a:lnTo>
                  <a:lnTo>
                    <a:pt x="107190" y="7990"/>
                  </a:lnTo>
                  <a:lnTo>
                    <a:pt x="156729" y="0"/>
                  </a:lnTo>
                  <a:lnTo>
                    <a:pt x="5166543" y="0"/>
                  </a:lnTo>
                  <a:lnTo>
                    <a:pt x="5216081" y="7990"/>
                  </a:lnTo>
                  <a:lnTo>
                    <a:pt x="5259105" y="30239"/>
                  </a:lnTo>
                  <a:lnTo>
                    <a:pt x="5293032" y="64167"/>
                  </a:lnTo>
                  <a:lnTo>
                    <a:pt x="5315281" y="107190"/>
                  </a:lnTo>
                  <a:lnTo>
                    <a:pt x="5323272" y="156729"/>
                  </a:lnTo>
                  <a:lnTo>
                    <a:pt x="5323272" y="2147463"/>
                  </a:lnTo>
                  <a:lnTo>
                    <a:pt x="5315281" y="2197001"/>
                  </a:lnTo>
                  <a:lnTo>
                    <a:pt x="5293032" y="2240025"/>
                  </a:lnTo>
                  <a:lnTo>
                    <a:pt x="5259105" y="2273952"/>
                  </a:lnTo>
                  <a:lnTo>
                    <a:pt x="5216081" y="2296201"/>
                  </a:lnTo>
                  <a:lnTo>
                    <a:pt x="5166543" y="2304192"/>
                  </a:lnTo>
                  <a:lnTo>
                    <a:pt x="156729" y="2304192"/>
                  </a:lnTo>
                  <a:lnTo>
                    <a:pt x="107190" y="2296201"/>
                  </a:lnTo>
                  <a:lnTo>
                    <a:pt x="64166" y="2273952"/>
                  </a:lnTo>
                  <a:lnTo>
                    <a:pt x="30239" y="2240025"/>
                  </a:lnTo>
                  <a:lnTo>
                    <a:pt x="7990" y="2197001"/>
                  </a:lnTo>
                  <a:lnTo>
                    <a:pt x="0" y="2147463"/>
                  </a:lnTo>
                  <a:lnTo>
                    <a:pt x="0" y="156729"/>
                  </a:lnTo>
                  <a:close/>
                </a:path>
              </a:pathLst>
            </a:custGeom>
            <a:ln w="9525">
              <a:solidFill>
                <a:srgbClr val="081F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78134" y="3162983"/>
              <a:ext cx="5323840" cy="365760"/>
            </a:xfrm>
            <a:custGeom>
              <a:avLst/>
              <a:gdLst/>
              <a:ahLst/>
              <a:cxnLst/>
              <a:rect l="l" t="t" r="r" b="b"/>
              <a:pathLst>
                <a:path w="5323840" h="365760">
                  <a:moveTo>
                    <a:pt x="5165331" y="0"/>
                  </a:moveTo>
                  <a:lnTo>
                    <a:pt x="157940" y="0"/>
                  </a:lnTo>
                  <a:lnTo>
                    <a:pt x="108018" y="8051"/>
                  </a:lnTo>
                  <a:lnTo>
                    <a:pt x="64662" y="30473"/>
                  </a:lnTo>
                  <a:lnTo>
                    <a:pt x="30473" y="64662"/>
                  </a:lnTo>
                  <a:lnTo>
                    <a:pt x="8051" y="108018"/>
                  </a:lnTo>
                  <a:lnTo>
                    <a:pt x="0" y="157939"/>
                  </a:lnTo>
                  <a:lnTo>
                    <a:pt x="0" y="365759"/>
                  </a:lnTo>
                  <a:lnTo>
                    <a:pt x="5323271" y="365759"/>
                  </a:lnTo>
                  <a:lnTo>
                    <a:pt x="5323271" y="157939"/>
                  </a:lnTo>
                  <a:lnTo>
                    <a:pt x="5315219" y="108018"/>
                  </a:lnTo>
                  <a:lnTo>
                    <a:pt x="5292798" y="64662"/>
                  </a:lnTo>
                  <a:lnTo>
                    <a:pt x="5258608" y="30473"/>
                  </a:lnTo>
                  <a:lnTo>
                    <a:pt x="5215252" y="8051"/>
                  </a:lnTo>
                  <a:lnTo>
                    <a:pt x="516533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78134" y="3162983"/>
              <a:ext cx="5323840" cy="365760"/>
            </a:xfrm>
            <a:custGeom>
              <a:avLst/>
              <a:gdLst/>
              <a:ahLst/>
              <a:cxnLst/>
              <a:rect l="l" t="t" r="r" b="b"/>
              <a:pathLst>
                <a:path w="5323840" h="365760">
                  <a:moveTo>
                    <a:pt x="157940" y="0"/>
                  </a:moveTo>
                  <a:lnTo>
                    <a:pt x="5165332" y="0"/>
                  </a:lnTo>
                  <a:lnTo>
                    <a:pt x="5215253" y="8051"/>
                  </a:lnTo>
                  <a:lnTo>
                    <a:pt x="5258609" y="30473"/>
                  </a:lnTo>
                  <a:lnTo>
                    <a:pt x="5292798" y="64662"/>
                  </a:lnTo>
                  <a:lnTo>
                    <a:pt x="5315220" y="108018"/>
                  </a:lnTo>
                  <a:lnTo>
                    <a:pt x="5323272" y="157940"/>
                  </a:lnTo>
                  <a:lnTo>
                    <a:pt x="5323272" y="365760"/>
                  </a:lnTo>
                  <a:lnTo>
                    <a:pt x="0" y="365760"/>
                  </a:lnTo>
                  <a:lnTo>
                    <a:pt x="0" y="157940"/>
                  </a:lnTo>
                  <a:lnTo>
                    <a:pt x="8051" y="108018"/>
                  </a:lnTo>
                  <a:lnTo>
                    <a:pt x="30473" y="64662"/>
                  </a:lnTo>
                  <a:lnTo>
                    <a:pt x="64662" y="30473"/>
                  </a:lnTo>
                  <a:lnTo>
                    <a:pt x="108018" y="8051"/>
                  </a:lnTo>
                  <a:lnTo>
                    <a:pt x="157940" y="0"/>
                  </a:lnTo>
                  <a:close/>
                </a:path>
              </a:pathLst>
            </a:custGeom>
            <a:ln w="12700">
              <a:solidFill>
                <a:srgbClr val="081F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006269" y="870203"/>
            <a:ext cx="2667000" cy="562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Peregrine</a:t>
            </a:r>
            <a:r>
              <a:rPr dirty="0" sz="1400" spc="-3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First</a:t>
            </a:r>
            <a:r>
              <a:rPr dirty="0" sz="1400" spc="-3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In</a:t>
            </a:r>
            <a:r>
              <a:rPr dirty="0" sz="1400" spc="-4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Human</a:t>
            </a:r>
            <a:r>
              <a:rPr dirty="0" baseline="24691" sz="1350" b="1">
                <a:solidFill>
                  <a:srgbClr val="FEFFFF"/>
                </a:solidFill>
                <a:latin typeface="Century Gothic"/>
                <a:cs typeface="Century Gothic"/>
              </a:rPr>
              <a:t>1</a:t>
            </a:r>
            <a:r>
              <a:rPr dirty="0" baseline="24691" sz="1350" spc="179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-20" b="1">
                <a:solidFill>
                  <a:srgbClr val="FEFFFF"/>
                </a:solidFill>
                <a:latin typeface="Century Gothic"/>
                <a:cs typeface="Century Gothic"/>
              </a:rPr>
              <a:t>N=17</a:t>
            </a:r>
            <a:endParaRPr sz="1400">
              <a:latin typeface="Century Gothic"/>
              <a:cs typeface="Century Gothic"/>
            </a:endParaRPr>
          </a:p>
          <a:p>
            <a:pPr algn="ctr" marL="6350">
              <a:lnSpc>
                <a:spcPct val="100000"/>
              </a:lnSpc>
              <a:spcBef>
                <a:spcPts val="985"/>
              </a:spcBef>
            </a:pPr>
            <a:r>
              <a:rPr dirty="0" u="sng" sz="130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OSBP</a:t>
            </a:r>
            <a:r>
              <a:rPr dirty="0" u="sng" sz="1300" spc="-3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sng" sz="130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Change</a:t>
            </a:r>
            <a:r>
              <a:rPr dirty="0" u="sng" sz="1300" spc="-2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sng" sz="130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From</a:t>
            </a:r>
            <a:r>
              <a:rPr dirty="0" u="sng" sz="1300" spc="-25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sng" sz="1300" spc="-1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Baseline</a:t>
            </a:r>
            <a:endParaRPr sz="1300">
              <a:latin typeface="Century Gothic"/>
              <a:cs typeface="Century Gothic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160008" y="746759"/>
            <a:ext cx="5438140" cy="4849495"/>
            <a:chOff x="6160008" y="746759"/>
            <a:chExt cx="5438140" cy="4849495"/>
          </a:xfrm>
        </p:grpSpPr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0008" y="746759"/>
              <a:ext cx="5437632" cy="4849368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6190594" y="775970"/>
              <a:ext cx="5323840" cy="4735830"/>
            </a:xfrm>
            <a:custGeom>
              <a:avLst/>
              <a:gdLst/>
              <a:ahLst/>
              <a:cxnLst/>
              <a:rect l="l" t="t" r="r" b="b"/>
              <a:pathLst>
                <a:path w="5323840" h="4735830">
                  <a:moveTo>
                    <a:pt x="5169320" y="0"/>
                  </a:moveTo>
                  <a:lnTo>
                    <a:pt x="153951" y="0"/>
                  </a:lnTo>
                  <a:lnTo>
                    <a:pt x="105291" y="7848"/>
                  </a:lnTo>
                  <a:lnTo>
                    <a:pt x="63029" y="29703"/>
                  </a:lnTo>
                  <a:lnTo>
                    <a:pt x="29703" y="63029"/>
                  </a:lnTo>
                  <a:lnTo>
                    <a:pt x="7848" y="105291"/>
                  </a:lnTo>
                  <a:lnTo>
                    <a:pt x="0" y="153951"/>
                  </a:lnTo>
                  <a:lnTo>
                    <a:pt x="0" y="4581497"/>
                  </a:lnTo>
                  <a:lnTo>
                    <a:pt x="7848" y="4630158"/>
                  </a:lnTo>
                  <a:lnTo>
                    <a:pt x="29703" y="4672420"/>
                  </a:lnTo>
                  <a:lnTo>
                    <a:pt x="63029" y="4705746"/>
                  </a:lnTo>
                  <a:lnTo>
                    <a:pt x="105291" y="4727601"/>
                  </a:lnTo>
                  <a:lnTo>
                    <a:pt x="153951" y="4735450"/>
                  </a:lnTo>
                  <a:lnTo>
                    <a:pt x="5169320" y="4735450"/>
                  </a:lnTo>
                  <a:lnTo>
                    <a:pt x="5217981" y="4727601"/>
                  </a:lnTo>
                  <a:lnTo>
                    <a:pt x="5260242" y="4705746"/>
                  </a:lnTo>
                  <a:lnTo>
                    <a:pt x="5293568" y="4672420"/>
                  </a:lnTo>
                  <a:lnTo>
                    <a:pt x="5315423" y="4630158"/>
                  </a:lnTo>
                  <a:lnTo>
                    <a:pt x="5323272" y="4581497"/>
                  </a:lnTo>
                  <a:lnTo>
                    <a:pt x="5323272" y="153951"/>
                  </a:lnTo>
                  <a:lnTo>
                    <a:pt x="5315423" y="105291"/>
                  </a:lnTo>
                  <a:lnTo>
                    <a:pt x="5293568" y="63029"/>
                  </a:lnTo>
                  <a:lnTo>
                    <a:pt x="5260242" y="29703"/>
                  </a:lnTo>
                  <a:lnTo>
                    <a:pt x="5217981" y="7848"/>
                  </a:lnTo>
                  <a:lnTo>
                    <a:pt x="5169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190594" y="775970"/>
              <a:ext cx="5323840" cy="4735830"/>
            </a:xfrm>
            <a:custGeom>
              <a:avLst/>
              <a:gdLst/>
              <a:ahLst/>
              <a:cxnLst/>
              <a:rect l="l" t="t" r="r" b="b"/>
              <a:pathLst>
                <a:path w="5323840" h="4735830">
                  <a:moveTo>
                    <a:pt x="0" y="153952"/>
                  </a:moveTo>
                  <a:lnTo>
                    <a:pt x="7848" y="105291"/>
                  </a:lnTo>
                  <a:lnTo>
                    <a:pt x="29703" y="63030"/>
                  </a:lnTo>
                  <a:lnTo>
                    <a:pt x="63030" y="29703"/>
                  </a:lnTo>
                  <a:lnTo>
                    <a:pt x="105291" y="7848"/>
                  </a:lnTo>
                  <a:lnTo>
                    <a:pt x="153952" y="0"/>
                  </a:lnTo>
                  <a:lnTo>
                    <a:pt x="5169320" y="0"/>
                  </a:lnTo>
                  <a:lnTo>
                    <a:pt x="5217980" y="7848"/>
                  </a:lnTo>
                  <a:lnTo>
                    <a:pt x="5260241" y="29703"/>
                  </a:lnTo>
                  <a:lnTo>
                    <a:pt x="5293568" y="63030"/>
                  </a:lnTo>
                  <a:lnTo>
                    <a:pt x="5315423" y="105291"/>
                  </a:lnTo>
                  <a:lnTo>
                    <a:pt x="5323272" y="153952"/>
                  </a:lnTo>
                  <a:lnTo>
                    <a:pt x="5323272" y="4581498"/>
                  </a:lnTo>
                  <a:lnTo>
                    <a:pt x="5315423" y="4630158"/>
                  </a:lnTo>
                  <a:lnTo>
                    <a:pt x="5293568" y="4672419"/>
                  </a:lnTo>
                  <a:lnTo>
                    <a:pt x="5260241" y="4705746"/>
                  </a:lnTo>
                  <a:lnTo>
                    <a:pt x="5217980" y="4727601"/>
                  </a:lnTo>
                  <a:lnTo>
                    <a:pt x="5169320" y="4735450"/>
                  </a:lnTo>
                  <a:lnTo>
                    <a:pt x="153952" y="4735450"/>
                  </a:lnTo>
                  <a:lnTo>
                    <a:pt x="105291" y="4727601"/>
                  </a:lnTo>
                  <a:lnTo>
                    <a:pt x="63030" y="4705746"/>
                  </a:lnTo>
                  <a:lnTo>
                    <a:pt x="29703" y="4672419"/>
                  </a:lnTo>
                  <a:lnTo>
                    <a:pt x="7848" y="4630158"/>
                  </a:lnTo>
                  <a:lnTo>
                    <a:pt x="0" y="4581498"/>
                  </a:lnTo>
                  <a:lnTo>
                    <a:pt x="0" y="153952"/>
                  </a:lnTo>
                  <a:close/>
                </a:path>
              </a:pathLst>
            </a:custGeom>
            <a:ln w="9525">
              <a:solidFill>
                <a:srgbClr val="081F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190594" y="773765"/>
              <a:ext cx="5323840" cy="365760"/>
            </a:xfrm>
            <a:custGeom>
              <a:avLst/>
              <a:gdLst/>
              <a:ahLst/>
              <a:cxnLst/>
              <a:rect l="l" t="t" r="r" b="b"/>
              <a:pathLst>
                <a:path w="5323840" h="365759">
                  <a:moveTo>
                    <a:pt x="5165332" y="0"/>
                  </a:moveTo>
                  <a:lnTo>
                    <a:pt x="157939" y="0"/>
                  </a:lnTo>
                  <a:lnTo>
                    <a:pt x="108018" y="8051"/>
                  </a:lnTo>
                  <a:lnTo>
                    <a:pt x="64662" y="30473"/>
                  </a:lnTo>
                  <a:lnTo>
                    <a:pt x="30473" y="64662"/>
                  </a:lnTo>
                  <a:lnTo>
                    <a:pt x="8051" y="108018"/>
                  </a:lnTo>
                  <a:lnTo>
                    <a:pt x="0" y="157939"/>
                  </a:lnTo>
                  <a:lnTo>
                    <a:pt x="0" y="365760"/>
                  </a:lnTo>
                  <a:lnTo>
                    <a:pt x="5323272" y="365760"/>
                  </a:lnTo>
                  <a:lnTo>
                    <a:pt x="5323272" y="157939"/>
                  </a:lnTo>
                  <a:lnTo>
                    <a:pt x="5315220" y="108018"/>
                  </a:lnTo>
                  <a:lnTo>
                    <a:pt x="5292799" y="64662"/>
                  </a:lnTo>
                  <a:lnTo>
                    <a:pt x="5258609" y="30473"/>
                  </a:lnTo>
                  <a:lnTo>
                    <a:pt x="5215253" y="8051"/>
                  </a:lnTo>
                  <a:lnTo>
                    <a:pt x="516533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190594" y="773765"/>
              <a:ext cx="5323840" cy="365760"/>
            </a:xfrm>
            <a:custGeom>
              <a:avLst/>
              <a:gdLst/>
              <a:ahLst/>
              <a:cxnLst/>
              <a:rect l="l" t="t" r="r" b="b"/>
              <a:pathLst>
                <a:path w="5323840" h="365759">
                  <a:moveTo>
                    <a:pt x="157940" y="0"/>
                  </a:moveTo>
                  <a:lnTo>
                    <a:pt x="5165332" y="0"/>
                  </a:lnTo>
                  <a:lnTo>
                    <a:pt x="5215253" y="8051"/>
                  </a:lnTo>
                  <a:lnTo>
                    <a:pt x="5258609" y="30473"/>
                  </a:lnTo>
                  <a:lnTo>
                    <a:pt x="5292798" y="64662"/>
                  </a:lnTo>
                  <a:lnTo>
                    <a:pt x="5315220" y="108018"/>
                  </a:lnTo>
                  <a:lnTo>
                    <a:pt x="5323272" y="157940"/>
                  </a:lnTo>
                  <a:lnTo>
                    <a:pt x="5323272" y="365760"/>
                  </a:lnTo>
                  <a:lnTo>
                    <a:pt x="0" y="365760"/>
                  </a:lnTo>
                  <a:lnTo>
                    <a:pt x="0" y="157940"/>
                  </a:lnTo>
                  <a:lnTo>
                    <a:pt x="8051" y="108018"/>
                  </a:lnTo>
                  <a:lnTo>
                    <a:pt x="30473" y="64662"/>
                  </a:lnTo>
                  <a:lnTo>
                    <a:pt x="64662" y="30473"/>
                  </a:lnTo>
                  <a:lnTo>
                    <a:pt x="108018" y="8051"/>
                  </a:lnTo>
                  <a:lnTo>
                    <a:pt x="157940" y="0"/>
                  </a:lnTo>
                  <a:close/>
                </a:path>
              </a:pathLst>
            </a:custGeom>
            <a:ln w="12700">
              <a:solidFill>
                <a:srgbClr val="081F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797536" y="2593848"/>
              <a:ext cx="4487545" cy="436880"/>
            </a:xfrm>
            <a:custGeom>
              <a:avLst/>
              <a:gdLst/>
              <a:ahLst/>
              <a:cxnLst/>
              <a:rect l="l" t="t" r="r" b="b"/>
              <a:pathLst>
                <a:path w="4487545" h="436880">
                  <a:moveTo>
                    <a:pt x="0" y="436456"/>
                  </a:moveTo>
                  <a:lnTo>
                    <a:pt x="4487483" y="436456"/>
                  </a:lnTo>
                </a:path>
                <a:path w="4487545" h="436880">
                  <a:moveTo>
                    <a:pt x="0" y="216408"/>
                  </a:moveTo>
                  <a:lnTo>
                    <a:pt x="4487483" y="216408"/>
                  </a:lnTo>
                </a:path>
                <a:path w="4487545" h="436880">
                  <a:moveTo>
                    <a:pt x="0" y="0"/>
                  </a:moveTo>
                  <a:lnTo>
                    <a:pt x="4487483" y="0"/>
                  </a:lnTo>
                </a:path>
              </a:pathLst>
            </a:custGeom>
            <a:ln w="9525">
              <a:solidFill>
                <a:srgbClr val="E7E8E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797536" y="1935480"/>
              <a:ext cx="4487545" cy="439420"/>
            </a:xfrm>
            <a:custGeom>
              <a:avLst/>
              <a:gdLst/>
              <a:ahLst/>
              <a:cxnLst/>
              <a:rect l="l" t="t" r="r" b="b"/>
              <a:pathLst>
                <a:path w="4487545" h="439419">
                  <a:moveTo>
                    <a:pt x="0" y="438912"/>
                  </a:moveTo>
                  <a:lnTo>
                    <a:pt x="186977" y="438912"/>
                  </a:lnTo>
                </a:path>
                <a:path w="4487545" h="439419">
                  <a:moveTo>
                    <a:pt x="934891" y="438912"/>
                  </a:moveTo>
                  <a:lnTo>
                    <a:pt x="1308848" y="438912"/>
                  </a:lnTo>
                </a:path>
                <a:path w="4487545" h="439419">
                  <a:moveTo>
                    <a:pt x="2056762" y="438912"/>
                  </a:moveTo>
                  <a:lnTo>
                    <a:pt x="2430719" y="438912"/>
                  </a:lnTo>
                </a:path>
                <a:path w="4487545" h="439419">
                  <a:moveTo>
                    <a:pt x="3178633" y="438912"/>
                  </a:moveTo>
                  <a:lnTo>
                    <a:pt x="3552590" y="438912"/>
                  </a:lnTo>
                </a:path>
                <a:path w="4487545" h="439419">
                  <a:moveTo>
                    <a:pt x="4300504" y="438912"/>
                  </a:moveTo>
                  <a:lnTo>
                    <a:pt x="4487483" y="438912"/>
                  </a:lnTo>
                </a:path>
                <a:path w="4487545" h="439419">
                  <a:moveTo>
                    <a:pt x="0" y="219456"/>
                  </a:moveTo>
                  <a:lnTo>
                    <a:pt x="186977" y="219456"/>
                  </a:lnTo>
                </a:path>
                <a:path w="4487545" h="439419">
                  <a:moveTo>
                    <a:pt x="934891" y="219456"/>
                  </a:moveTo>
                  <a:lnTo>
                    <a:pt x="1308848" y="219456"/>
                  </a:lnTo>
                </a:path>
                <a:path w="4487545" h="439419">
                  <a:moveTo>
                    <a:pt x="2056762" y="219456"/>
                  </a:moveTo>
                  <a:lnTo>
                    <a:pt x="2430719" y="219456"/>
                  </a:lnTo>
                </a:path>
                <a:path w="4487545" h="439419">
                  <a:moveTo>
                    <a:pt x="3178633" y="219456"/>
                  </a:moveTo>
                  <a:lnTo>
                    <a:pt x="3552590" y="219456"/>
                  </a:lnTo>
                </a:path>
                <a:path w="4487545" h="439419">
                  <a:moveTo>
                    <a:pt x="4300504" y="219456"/>
                  </a:moveTo>
                  <a:lnTo>
                    <a:pt x="4487483" y="219456"/>
                  </a:lnTo>
                </a:path>
                <a:path w="4487545" h="439419">
                  <a:moveTo>
                    <a:pt x="0" y="0"/>
                  </a:moveTo>
                  <a:lnTo>
                    <a:pt x="186977" y="0"/>
                  </a:lnTo>
                </a:path>
                <a:path w="4487545" h="439419">
                  <a:moveTo>
                    <a:pt x="934891" y="0"/>
                  </a:moveTo>
                  <a:lnTo>
                    <a:pt x="1308848" y="0"/>
                  </a:lnTo>
                </a:path>
                <a:path w="4487545" h="439419">
                  <a:moveTo>
                    <a:pt x="2056762" y="0"/>
                  </a:moveTo>
                  <a:lnTo>
                    <a:pt x="2430719" y="0"/>
                  </a:lnTo>
                </a:path>
                <a:path w="4487545" h="439419">
                  <a:moveTo>
                    <a:pt x="3178633" y="0"/>
                  </a:moveTo>
                  <a:lnTo>
                    <a:pt x="3552590" y="0"/>
                  </a:lnTo>
                </a:path>
                <a:path w="4487545" h="439419">
                  <a:moveTo>
                    <a:pt x="4300504" y="0"/>
                  </a:moveTo>
                  <a:lnTo>
                    <a:pt x="4487483" y="0"/>
                  </a:lnTo>
                </a:path>
              </a:pathLst>
            </a:custGeom>
            <a:ln w="9525">
              <a:solidFill>
                <a:srgbClr val="E7E8E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984505" y="1718043"/>
              <a:ext cx="4113529" cy="875030"/>
            </a:xfrm>
            <a:custGeom>
              <a:avLst/>
              <a:gdLst/>
              <a:ahLst/>
              <a:cxnLst/>
              <a:rect l="l" t="t" r="r" b="b"/>
              <a:pathLst>
                <a:path w="4113529" h="875030">
                  <a:moveTo>
                    <a:pt x="747915" y="0"/>
                  </a:moveTo>
                  <a:lnTo>
                    <a:pt x="0" y="0"/>
                  </a:lnTo>
                  <a:lnTo>
                    <a:pt x="0" y="787361"/>
                  </a:lnTo>
                  <a:lnTo>
                    <a:pt x="747915" y="787361"/>
                  </a:lnTo>
                  <a:lnTo>
                    <a:pt x="747915" y="0"/>
                  </a:lnTo>
                  <a:close/>
                </a:path>
                <a:path w="4113529" h="875030">
                  <a:moveTo>
                    <a:pt x="1869782" y="0"/>
                  </a:moveTo>
                  <a:lnTo>
                    <a:pt x="1121879" y="0"/>
                  </a:lnTo>
                  <a:lnTo>
                    <a:pt x="1121879" y="787361"/>
                  </a:lnTo>
                  <a:lnTo>
                    <a:pt x="1869782" y="787361"/>
                  </a:lnTo>
                  <a:lnTo>
                    <a:pt x="1869782" y="0"/>
                  </a:lnTo>
                  <a:close/>
                </a:path>
                <a:path w="4113529" h="875030">
                  <a:moveTo>
                    <a:pt x="2991662" y="0"/>
                  </a:moveTo>
                  <a:lnTo>
                    <a:pt x="2243747" y="0"/>
                  </a:lnTo>
                  <a:lnTo>
                    <a:pt x="2243747" y="787361"/>
                  </a:lnTo>
                  <a:lnTo>
                    <a:pt x="2991662" y="787361"/>
                  </a:lnTo>
                  <a:lnTo>
                    <a:pt x="2991662" y="0"/>
                  </a:lnTo>
                  <a:close/>
                </a:path>
                <a:path w="4113529" h="875030">
                  <a:moveTo>
                    <a:pt x="4113530" y="0"/>
                  </a:moveTo>
                  <a:lnTo>
                    <a:pt x="3365614" y="0"/>
                  </a:lnTo>
                  <a:lnTo>
                    <a:pt x="3365614" y="874839"/>
                  </a:lnTo>
                  <a:lnTo>
                    <a:pt x="4113530" y="874839"/>
                  </a:lnTo>
                  <a:lnTo>
                    <a:pt x="411353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329896" y="2242944"/>
              <a:ext cx="57150" cy="525145"/>
            </a:xfrm>
            <a:custGeom>
              <a:avLst/>
              <a:gdLst/>
              <a:ahLst/>
              <a:cxnLst/>
              <a:rect l="l" t="t" r="r" b="b"/>
              <a:pathLst>
                <a:path w="57150" h="525144">
                  <a:moveTo>
                    <a:pt x="27976" y="262511"/>
                  </a:moveTo>
                  <a:lnTo>
                    <a:pt x="27976" y="524906"/>
                  </a:lnTo>
                </a:path>
                <a:path w="57150" h="525144">
                  <a:moveTo>
                    <a:pt x="27976" y="262511"/>
                  </a:moveTo>
                  <a:lnTo>
                    <a:pt x="27976" y="0"/>
                  </a:lnTo>
                </a:path>
                <a:path w="57150" h="525144">
                  <a:moveTo>
                    <a:pt x="0" y="524906"/>
                  </a:moveTo>
                  <a:lnTo>
                    <a:pt x="57150" y="524906"/>
                  </a:lnTo>
                </a:path>
                <a:path w="57150" h="525144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451766" y="2199203"/>
              <a:ext cx="57150" cy="568960"/>
            </a:xfrm>
            <a:custGeom>
              <a:avLst/>
              <a:gdLst/>
              <a:ahLst/>
              <a:cxnLst/>
              <a:rect l="l" t="t" r="r" b="b"/>
              <a:pathLst>
                <a:path w="57150" h="568960">
                  <a:moveTo>
                    <a:pt x="27769" y="306253"/>
                  </a:moveTo>
                  <a:lnTo>
                    <a:pt x="27769" y="568648"/>
                  </a:lnTo>
                </a:path>
                <a:path w="57150" h="568960">
                  <a:moveTo>
                    <a:pt x="27769" y="306253"/>
                  </a:moveTo>
                  <a:lnTo>
                    <a:pt x="27769" y="0"/>
                  </a:lnTo>
                </a:path>
                <a:path w="57150" h="568960">
                  <a:moveTo>
                    <a:pt x="0" y="568648"/>
                  </a:moveTo>
                  <a:lnTo>
                    <a:pt x="57150" y="568648"/>
                  </a:lnTo>
                </a:path>
                <a:path w="57150" h="56896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573637" y="2242944"/>
              <a:ext cx="57150" cy="568960"/>
            </a:xfrm>
            <a:custGeom>
              <a:avLst/>
              <a:gdLst/>
              <a:ahLst/>
              <a:cxnLst/>
              <a:rect l="l" t="t" r="r" b="b"/>
              <a:pathLst>
                <a:path w="57150" h="568960">
                  <a:moveTo>
                    <a:pt x="27562" y="262511"/>
                  </a:moveTo>
                  <a:lnTo>
                    <a:pt x="27562" y="568648"/>
                  </a:lnTo>
                </a:path>
                <a:path w="57150" h="568960">
                  <a:moveTo>
                    <a:pt x="27562" y="262511"/>
                  </a:moveTo>
                  <a:lnTo>
                    <a:pt x="27562" y="0"/>
                  </a:lnTo>
                </a:path>
                <a:path w="57150" h="568960">
                  <a:moveTo>
                    <a:pt x="0" y="568648"/>
                  </a:moveTo>
                  <a:lnTo>
                    <a:pt x="57150" y="568648"/>
                  </a:lnTo>
                </a:path>
                <a:path w="57150" h="56896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0695508" y="2286687"/>
              <a:ext cx="57150" cy="612775"/>
            </a:xfrm>
            <a:custGeom>
              <a:avLst/>
              <a:gdLst/>
              <a:ahLst/>
              <a:cxnLst/>
              <a:rect l="l" t="t" r="r" b="b"/>
              <a:pathLst>
                <a:path w="57150" h="612775">
                  <a:moveTo>
                    <a:pt x="27355" y="307161"/>
                  </a:moveTo>
                  <a:lnTo>
                    <a:pt x="27355" y="612390"/>
                  </a:lnTo>
                </a:path>
                <a:path w="57150" h="612775">
                  <a:moveTo>
                    <a:pt x="27355" y="307161"/>
                  </a:moveTo>
                  <a:lnTo>
                    <a:pt x="27355" y="0"/>
                  </a:lnTo>
                </a:path>
                <a:path w="57150" h="612775">
                  <a:moveTo>
                    <a:pt x="0" y="612390"/>
                  </a:moveTo>
                  <a:lnTo>
                    <a:pt x="57150" y="612390"/>
                  </a:lnTo>
                </a:path>
                <a:path w="57150" h="61277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797536" y="1718039"/>
              <a:ext cx="4487545" cy="0"/>
            </a:xfrm>
            <a:custGeom>
              <a:avLst/>
              <a:gdLst/>
              <a:ahLst/>
              <a:cxnLst/>
              <a:rect l="l" t="t" r="r" b="b"/>
              <a:pathLst>
                <a:path w="4487545" h="0">
                  <a:moveTo>
                    <a:pt x="0" y="0"/>
                  </a:moveTo>
                  <a:lnTo>
                    <a:pt x="4487483" y="1"/>
                  </a:lnTo>
                </a:path>
              </a:pathLst>
            </a:custGeom>
            <a:ln w="9525">
              <a:solidFill>
                <a:srgbClr val="E7E8E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6521374" y="1622552"/>
            <a:ext cx="191135" cy="1476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222A35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45"/>
              </a:spcBef>
            </a:pP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-</a:t>
            </a:r>
            <a:r>
              <a:rPr dirty="0" sz="900" spc="-50">
                <a:solidFill>
                  <a:srgbClr val="222A35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50"/>
              </a:spcBef>
            </a:pP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-</a:t>
            </a:r>
            <a:r>
              <a:rPr dirty="0" sz="900" spc="-25">
                <a:solidFill>
                  <a:srgbClr val="222A35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45"/>
              </a:spcBef>
            </a:pP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-</a:t>
            </a:r>
            <a:r>
              <a:rPr dirty="0" sz="900" spc="-25">
                <a:solidFill>
                  <a:srgbClr val="222A35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25"/>
              </a:spcBef>
            </a:pP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-</a:t>
            </a:r>
            <a:r>
              <a:rPr dirty="0" sz="900" spc="-25">
                <a:solidFill>
                  <a:srgbClr val="222A35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50"/>
              </a:spcBef>
            </a:pP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-</a:t>
            </a:r>
            <a:r>
              <a:rPr dirty="0" sz="900" spc="-25">
                <a:solidFill>
                  <a:srgbClr val="222A35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50"/>
              </a:spcBef>
            </a:pP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-</a:t>
            </a:r>
            <a:r>
              <a:rPr dirty="0" sz="900" spc="-25">
                <a:solidFill>
                  <a:srgbClr val="222A35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113899" y="861059"/>
            <a:ext cx="327723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875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Peregrine</a:t>
            </a:r>
            <a:r>
              <a:rPr dirty="0" sz="1400" spc="-5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-10" b="1">
                <a:solidFill>
                  <a:srgbClr val="FEFFFF"/>
                </a:solidFill>
                <a:latin typeface="Century Gothic"/>
                <a:cs typeface="Century Gothic"/>
              </a:rPr>
              <a:t>Post-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Market</a:t>
            </a:r>
            <a:r>
              <a:rPr dirty="0" sz="1400" spc="-4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Study</a:t>
            </a:r>
            <a:r>
              <a:rPr dirty="0" baseline="24691" sz="1350" b="1">
                <a:solidFill>
                  <a:srgbClr val="FEFFFF"/>
                </a:solidFill>
                <a:latin typeface="Century Gothic"/>
                <a:cs typeface="Century Gothic"/>
              </a:rPr>
              <a:t>3</a:t>
            </a:r>
            <a:r>
              <a:rPr dirty="0" baseline="24691" sz="1350" spc="150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-20" b="1">
                <a:solidFill>
                  <a:srgbClr val="FEFFFF"/>
                </a:solidFill>
                <a:latin typeface="Century Gothic"/>
                <a:cs typeface="Century Gothic"/>
              </a:rPr>
              <a:t>N=45</a:t>
            </a:r>
            <a:endParaRPr sz="1400">
              <a:latin typeface="Century Gothic"/>
              <a:cs typeface="Century Gothic"/>
            </a:endParaRPr>
          </a:p>
          <a:p>
            <a:pPr algn="ctr" marL="202565">
              <a:lnSpc>
                <a:spcPct val="100000"/>
              </a:lnSpc>
              <a:spcBef>
                <a:spcPts val="1060"/>
              </a:spcBef>
            </a:pPr>
            <a:r>
              <a:rPr dirty="0" u="sng" sz="130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OSBP</a:t>
            </a:r>
            <a:r>
              <a:rPr dirty="0" u="sng" sz="1300" spc="-3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sng" sz="130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Change</a:t>
            </a:r>
            <a:r>
              <a:rPr dirty="0" u="sng" sz="1300" spc="-2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sng" sz="130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from</a:t>
            </a:r>
            <a:r>
              <a:rPr dirty="0" u="sng" sz="1300" spc="-2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sng" sz="1300" spc="-1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Baseline</a:t>
            </a:r>
            <a:endParaRPr sz="1300">
              <a:latin typeface="Century Gothic"/>
              <a:cs typeface="Century Gothic"/>
            </a:endParaRPr>
          </a:p>
          <a:p>
            <a:pPr marL="38100">
              <a:lnSpc>
                <a:spcPct val="100000"/>
              </a:lnSpc>
              <a:spcBef>
                <a:spcPts val="615"/>
              </a:spcBef>
              <a:tabLst>
                <a:tab pos="1130935" algn="l"/>
                <a:tab pos="2252980" algn="l"/>
              </a:tabLst>
            </a:pP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1</a:t>
            </a:r>
            <a:r>
              <a:rPr dirty="0" sz="900" spc="35">
                <a:solidFill>
                  <a:srgbClr val="222A35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222A35"/>
                </a:solidFill>
                <a:latin typeface="Arial"/>
                <a:cs typeface="Arial"/>
              </a:rPr>
              <a:t>Month</a:t>
            </a: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	3</a:t>
            </a:r>
            <a:r>
              <a:rPr dirty="0" sz="900" spc="45">
                <a:solidFill>
                  <a:srgbClr val="222A35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222A35"/>
                </a:solidFill>
                <a:latin typeface="Arial"/>
                <a:cs typeface="Arial"/>
              </a:rPr>
              <a:t>Months</a:t>
            </a: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	6</a:t>
            </a:r>
            <a:r>
              <a:rPr dirty="0" sz="900" spc="45">
                <a:solidFill>
                  <a:srgbClr val="222A35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222A35"/>
                </a:solidFill>
                <a:latin typeface="Arial"/>
                <a:cs typeface="Arial"/>
              </a:rPr>
              <a:t>Months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0444554" y="1485391"/>
            <a:ext cx="565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12</a:t>
            </a:r>
            <a:r>
              <a:rPr dirty="0" sz="900" spc="30">
                <a:solidFill>
                  <a:srgbClr val="222A35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222A35"/>
                </a:solidFill>
                <a:latin typeface="Arial"/>
                <a:cs typeface="Arial"/>
              </a:rPr>
              <a:t>Months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350082" y="2192955"/>
            <a:ext cx="153670" cy="361950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20">
                <a:solidFill>
                  <a:srgbClr val="222A35"/>
                </a:solidFill>
                <a:latin typeface="Arial"/>
                <a:cs typeface="Arial"/>
              </a:rPr>
              <a:t>mmHg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147118" y="3036823"/>
            <a:ext cx="4591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081F30"/>
                </a:solidFill>
                <a:latin typeface="Century Gothic"/>
                <a:cs typeface="Century Gothic"/>
              </a:rPr>
              <a:t>p&lt;0.001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0459024" y="3036823"/>
            <a:ext cx="4591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081F30"/>
                </a:solidFill>
                <a:latin typeface="Century Gothic"/>
                <a:cs typeface="Century Gothic"/>
              </a:rPr>
              <a:t>p=0.001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984513" y="1718039"/>
            <a:ext cx="748030" cy="78740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71450">
              <a:lnSpc>
                <a:spcPct val="100000"/>
              </a:lnSpc>
              <a:spcBef>
                <a:spcPts val="835"/>
              </a:spcBef>
            </a:pPr>
            <a:r>
              <a:rPr dirty="0" sz="900" spc="-10">
                <a:solidFill>
                  <a:srgbClr val="FEFFFF"/>
                </a:solidFill>
                <a:latin typeface="Century Gothic"/>
                <a:cs typeface="Century Gothic"/>
              </a:rPr>
              <a:t>-</a:t>
            </a:r>
            <a:r>
              <a:rPr dirty="0" sz="900">
                <a:solidFill>
                  <a:srgbClr val="FEFFFF"/>
                </a:solidFill>
                <a:latin typeface="Century Gothic"/>
                <a:cs typeface="Century Gothic"/>
              </a:rPr>
              <a:t>18</a:t>
            </a:r>
            <a:r>
              <a:rPr dirty="0" sz="900" spc="-1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EFFFF"/>
                </a:solidFill>
                <a:latin typeface="Century Gothic"/>
                <a:cs typeface="Century Gothic"/>
              </a:rPr>
              <a:t>± </a:t>
            </a:r>
            <a:r>
              <a:rPr dirty="0" sz="900" spc="-25">
                <a:solidFill>
                  <a:srgbClr val="FEFFFF"/>
                </a:solidFill>
                <a:latin typeface="Century Gothic"/>
                <a:cs typeface="Century Gothic"/>
              </a:rPr>
              <a:t>21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106384" y="1718039"/>
            <a:ext cx="748030" cy="787400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860"/>
              </a:spcBef>
            </a:pPr>
            <a:r>
              <a:rPr dirty="0" sz="900" spc="-10">
                <a:solidFill>
                  <a:srgbClr val="FEFFFF"/>
                </a:solidFill>
                <a:latin typeface="Century Gothic"/>
                <a:cs typeface="Century Gothic"/>
              </a:rPr>
              <a:t>-</a:t>
            </a:r>
            <a:r>
              <a:rPr dirty="0" sz="900">
                <a:solidFill>
                  <a:srgbClr val="FEFFFF"/>
                </a:solidFill>
                <a:latin typeface="Century Gothic"/>
                <a:cs typeface="Century Gothic"/>
              </a:rPr>
              <a:t>18</a:t>
            </a:r>
            <a:r>
              <a:rPr dirty="0" sz="900" spc="-1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EFFFF"/>
                </a:solidFill>
                <a:latin typeface="Century Gothic"/>
                <a:cs typeface="Century Gothic"/>
              </a:rPr>
              <a:t>± </a:t>
            </a:r>
            <a:r>
              <a:rPr dirty="0" sz="900" spc="-25">
                <a:solidFill>
                  <a:srgbClr val="FEFFFF"/>
                </a:solidFill>
                <a:latin typeface="Century Gothic"/>
                <a:cs typeface="Century Gothic"/>
              </a:rPr>
              <a:t>22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9228255" y="1718039"/>
            <a:ext cx="748030" cy="78740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68275">
              <a:lnSpc>
                <a:spcPct val="100000"/>
              </a:lnSpc>
              <a:spcBef>
                <a:spcPts val="835"/>
              </a:spcBef>
            </a:pPr>
            <a:r>
              <a:rPr dirty="0" sz="900" spc="-10">
                <a:solidFill>
                  <a:srgbClr val="FEFFFF"/>
                </a:solidFill>
                <a:latin typeface="Century Gothic"/>
                <a:cs typeface="Century Gothic"/>
              </a:rPr>
              <a:t>-</a:t>
            </a:r>
            <a:r>
              <a:rPr dirty="0" sz="900">
                <a:solidFill>
                  <a:srgbClr val="FEFFFF"/>
                </a:solidFill>
                <a:latin typeface="Century Gothic"/>
                <a:cs typeface="Century Gothic"/>
              </a:rPr>
              <a:t>18</a:t>
            </a:r>
            <a:r>
              <a:rPr dirty="0" sz="900" spc="-1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EFFFF"/>
                </a:solidFill>
                <a:latin typeface="Century Gothic"/>
                <a:cs typeface="Century Gothic"/>
              </a:rPr>
              <a:t>± </a:t>
            </a:r>
            <a:r>
              <a:rPr dirty="0" sz="900" spc="-25">
                <a:solidFill>
                  <a:srgbClr val="FEFFFF"/>
                </a:solidFill>
                <a:latin typeface="Century Gothic"/>
                <a:cs typeface="Century Gothic"/>
              </a:rPr>
              <a:t>21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0515671" y="1814576"/>
            <a:ext cx="44513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EFFFF"/>
                </a:solidFill>
                <a:latin typeface="Century Gothic"/>
                <a:cs typeface="Century Gothic"/>
              </a:rPr>
              <a:t>-</a:t>
            </a:r>
            <a:r>
              <a:rPr dirty="0" sz="900">
                <a:solidFill>
                  <a:srgbClr val="FEFFFF"/>
                </a:solidFill>
                <a:latin typeface="Century Gothic"/>
                <a:cs typeface="Century Gothic"/>
              </a:rPr>
              <a:t>20</a:t>
            </a:r>
            <a:r>
              <a:rPr dirty="0" sz="900" spc="-1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EFFFF"/>
                </a:solidFill>
                <a:latin typeface="Century Gothic"/>
                <a:cs typeface="Century Gothic"/>
              </a:rPr>
              <a:t>± </a:t>
            </a:r>
            <a:r>
              <a:rPr dirty="0" sz="900" spc="-25">
                <a:solidFill>
                  <a:srgbClr val="FEFFFF"/>
                </a:solidFill>
                <a:latin typeface="Century Gothic"/>
                <a:cs typeface="Century Gothic"/>
              </a:rPr>
              <a:t>23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6791145" y="3887577"/>
            <a:ext cx="4507865" cy="1309370"/>
            <a:chOff x="6791145" y="3887577"/>
            <a:chExt cx="4507865" cy="1309370"/>
          </a:xfrm>
        </p:grpSpPr>
        <p:sp>
          <p:nvSpPr>
            <p:cNvPr id="40" name="object 40" descr=""/>
            <p:cNvSpPr/>
            <p:nvPr/>
          </p:nvSpPr>
          <p:spPr>
            <a:xfrm>
              <a:off x="6791145" y="4541519"/>
              <a:ext cx="4507865" cy="650240"/>
            </a:xfrm>
            <a:custGeom>
              <a:avLst/>
              <a:gdLst/>
              <a:ahLst/>
              <a:cxnLst/>
              <a:rect l="l" t="t" r="r" b="b"/>
              <a:pathLst>
                <a:path w="4507865" h="650239">
                  <a:moveTo>
                    <a:pt x="0" y="650127"/>
                  </a:moveTo>
                  <a:lnTo>
                    <a:pt x="4507452" y="650127"/>
                  </a:lnTo>
                </a:path>
                <a:path w="4507865" h="650239">
                  <a:moveTo>
                    <a:pt x="0" y="432816"/>
                  </a:moveTo>
                  <a:lnTo>
                    <a:pt x="4507452" y="432816"/>
                  </a:lnTo>
                </a:path>
                <a:path w="4507865" h="650239">
                  <a:moveTo>
                    <a:pt x="0" y="216408"/>
                  </a:moveTo>
                  <a:lnTo>
                    <a:pt x="4507452" y="216408"/>
                  </a:lnTo>
                </a:path>
                <a:path w="4507865" h="650239">
                  <a:moveTo>
                    <a:pt x="0" y="0"/>
                  </a:moveTo>
                  <a:lnTo>
                    <a:pt x="4507452" y="0"/>
                  </a:lnTo>
                </a:path>
              </a:pathLst>
            </a:custGeom>
            <a:ln w="9525">
              <a:solidFill>
                <a:srgbClr val="E7E8E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791145" y="4108703"/>
              <a:ext cx="4507865" cy="216535"/>
            </a:xfrm>
            <a:custGeom>
              <a:avLst/>
              <a:gdLst/>
              <a:ahLst/>
              <a:cxnLst/>
              <a:rect l="l" t="t" r="r" b="b"/>
              <a:pathLst>
                <a:path w="4507865" h="216535">
                  <a:moveTo>
                    <a:pt x="0" y="216408"/>
                  </a:moveTo>
                  <a:lnTo>
                    <a:pt x="2441536" y="216408"/>
                  </a:lnTo>
                </a:path>
                <a:path w="4507865" h="216535">
                  <a:moveTo>
                    <a:pt x="3192778" y="216408"/>
                  </a:moveTo>
                  <a:lnTo>
                    <a:pt x="4507452" y="216408"/>
                  </a:lnTo>
                </a:path>
                <a:path w="4507865" h="216535">
                  <a:moveTo>
                    <a:pt x="0" y="0"/>
                  </a:moveTo>
                  <a:lnTo>
                    <a:pt x="187811" y="0"/>
                  </a:lnTo>
                </a:path>
                <a:path w="4507865" h="216535">
                  <a:moveTo>
                    <a:pt x="939051" y="0"/>
                  </a:moveTo>
                  <a:lnTo>
                    <a:pt x="1314673" y="0"/>
                  </a:lnTo>
                </a:path>
                <a:path w="4507865" h="216535">
                  <a:moveTo>
                    <a:pt x="2065915" y="0"/>
                  </a:moveTo>
                  <a:lnTo>
                    <a:pt x="2441536" y="0"/>
                  </a:lnTo>
                </a:path>
                <a:path w="4507865" h="216535">
                  <a:moveTo>
                    <a:pt x="3192778" y="0"/>
                  </a:moveTo>
                  <a:lnTo>
                    <a:pt x="3568400" y="0"/>
                  </a:lnTo>
                </a:path>
                <a:path w="4507865" h="216535">
                  <a:moveTo>
                    <a:pt x="4319642" y="0"/>
                  </a:moveTo>
                  <a:lnTo>
                    <a:pt x="4507452" y="0"/>
                  </a:lnTo>
                </a:path>
              </a:pathLst>
            </a:custGeom>
            <a:ln w="9525">
              <a:solidFill>
                <a:srgbClr val="E7E8E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978955" y="3892346"/>
              <a:ext cx="4131945" cy="476884"/>
            </a:xfrm>
            <a:custGeom>
              <a:avLst/>
              <a:gdLst/>
              <a:ahLst/>
              <a:cxnLst/>
              <a:rect l="l" t="t" r="r" b="b"/>
              <a:pathLst>
                <a:path w="4131945" h="476885">
                  <a:moveTo>
                    <a:pt x="751243" y="0"/>
                  </a:moveTo>
                  <a:lnTo>
                    <a:pt x="0" y="0"/>
                  </a:lnTo>
                  <a:lnTo>
                    <a:pt x="0" y="389788"/>
                  </a:lnTo>
                  <a:lnTo>
                    <a:pt x="751243" y="389788"/>
                  </a:lnTo>
                  <a:lnTo>
                    <a:pt x="751243" y="0"/>
                  </a:lnTo>
                  <a:close/>
                </a:path>
                <a:path w="4131945" h="476885">
                  <a:moveTo>
                    <a:pt x="1878101" y="0"/>
                  </a:moveTo>
                  <a:lnTo>
                    <a:pt x="1126858" y="0"/>
                  </a:lnTo>
                  <a:lnTo>
                    <a:pt x="1126858" y="433108"/>
                  </a:lnTo>
                  <a:lnTo>
                    <a:pt x="1878101" y="433108"/>
                  </a:lnTo>
                  <a:lnTo>
                    <a:pt x="1878101" y="0"/>
                  </a:lnTo>
                  <a:close/>
                </a:path>
                <a:path w="4131945" h="476885">
                  <a:moveTo>
                    <a:pt x="3004959" y="0"/>
                  </a:moveTo>
                  <a:lnTo>
                    <a:pt x="2253716" y="0"/>
                  </a:lnTo>
                  <a:lnTo>
                    <a:pt x="2253716" y="476415"/>
                  </a:lnTo>
                  <a:lnTo>
                    <a:pt x="3004959" y="476415"/>
                  </a:lnTo>
                  <a:lnTo>
                    <a:pt x="3004959" y="0"/>
                  </a:lnTo>
                  <a:close/>
                </a:path>
                <a:path w="4131945" h="476885">
                  <a:moveTo>
                    <a:pt x="4131830" y="0"/>
                  </a:moveTo>
                  <a:lnTo>
                    <a:pt x="3380587" y="0"/>
                  </a:lnTo>
                  <a:lnTo>
                    <a:pt x="3380587" y="433108"/>
                  </a:lnTo>
                  <a:lnTo>
                    <a:pt x="4131830" y="433108"/>
                  </a:lnTo>
                  <a:lnTo>
                    <a:pt x="413183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326002" y="4108891"/>
              <a:ext cx="57150" cy="303530"/>
            </a:xfrm>
            <a:custGeom>
              <a:avLst/>
              <a:gdLst/>
              <a:ahLst/>
              <a:cxnLst/>
              <a:rect l="l" t="t" r="r" b="b"/>
              <a:pathLst>
                <a:path w="57150" h="303529">
                  <a:moveTo>
                    <a:pt x="28821" y="173548"/>
                  </a:moveTo>
                  <a:lnTo>
                    <a:pt x="28821" y="303171"/>
                  </a:lnTo>
                </a:path>
                <a:path w="57150" h="303529">
                  <a:moveTo>
                    <a:pt x="28821" y="173548"/>
                  </a:moveTo>
                  <a:lnTo>
                    <a:pt x="28821" y="0"/>
                  </a:lnTo>
                </a:path>
                <a:path w="57150" h="303529">
                  <a:moveTo>
                    <a:pt x="0" y="303171"/>
                  </a:moveTo>
                  <a:lnTo>
                    <a:pt x="57150" y="303171"/>
                  </a:lnTo>
                </a:path>
                <a:path w="57150" h="303529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452866" y="4152201"/>
              <a:ext cx="57150" cy="346710"/>
            </a:xfrm>
            <a:custGeom>
              <a:avLst/>
              <a:gdLst/>
              <a:ahLst/>
              <a:cxnLst/>
              <a:rect l="l" t="t" r="r" b="b"/>
              <a:pathLst>
                <a:path w="57150" h="346710">
                  <a:moveTo>
                    <a:pt x="29718" y="172910"/>
                  </a:moveTo>
                  <a:lnTo>
                    <a:pt x="29718" y="346482"/>
                  </a:lnTo>
                </a:path>
                <a:path w="57150" h="346710">
                  <a:moveTo>
                    <a:pt x="29718" y="172910"/>
                  </a:moveTo>
                  <a:lnTo>
                    <a:pt x="29718" y="0"/>
                  </a:lnTo>
                </a:path>
                <a:path w="57150" h="346710">
                  <a:moveTo>
                    <a:pt x="0" y="346482"/>
                  </a:moveTo>
                  <a:lnTo>
                    <a:pt x="57150" y="346482"/>
                  </a:lnTo>
                </a:path>
                <a:path w="57150" h="34671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579729" y="4195512"/>
              <a:ext cx="57150" cy="346710"/>
            </a:xfrm>
            <a:custGeom>
              <a:avLst/>
              <a:gdLst/>
              <a:ahLst/>
              <a:cxnLst/>
              <a:rect l="l" t="t" r="r" b="b"/>
              <a:pathLst>
                <a:path w="57150" h="346710">
                  <a:moveTo>
                    <a:pt x="27567" y="172272"/>
                  </a:moveTo>
                  <a:lnTo>
                    <a:pt x="27567" y="346482"/>
                  </a:lnTo>
                </a:path>
                <a:path w="57150" h="346710">
                  <a:moveTo>
                    <a:pt x="27567" y="172272"/>
                  </a:moveTo>
                  <a:lnTo>
                    <a:pt x="27567" y="0"/>
                  </a:lnTo>
                </a:path>
                <a:path w="57150" h="346710">
                  <a:moveTo>
                    <a:pt x="0" y="346482"/>
                  </a:moveTo>
                  <a:lnTo>
                    <a:pt x="57150" y="346482"/>
                  </a:lnTo>
                </a:path>
                <a:path w="57150" h="34671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0706591" y="4108891"/>
              <a:ext cx="57150" cy="476884"/>
            </a:xfrm>
            <a:custGeom>
              <a:avLst/>
              <a:gdLst/>
              <a:ahLst/>
              <a:cxnLst/>
              <a:rect l="l" t="t" r="r" b="b"/>
              <a:pathLst>
                <a:path w="57150" h="476885">
                  <a:moveTo>
                    <a:pt x="28464" y="216220"/>
                  </a:moveTo>
                  <a:lnTo>
                    <a:pt x="28464" y="476412"/>
                  </a:lnTo>
                </a:path>
                <a:path w="57150" h="476885">
                  <a:moveTo>
                    <a:pt x="28464" y="216220"/>
                  </a:moveTo>
                  <a:lnTo>
                    <a:pt x="28464" y="0"/>
                  </a:lnTo>
                </a:path>
                <a:path w="57150" h="476885">
                  <a:moveTo>
                    <a:pt x="0" y="476412"/>
                  </a:moveTo>
                  <a:lnTo>
                    <a:pt x="57150" y="476412"/>
                  </a:lnTo>
                </a:path>
                <a:path w="57150" h="47688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791145" y="3892340"/>
              <a:ext cx="4507865" cy="0"/>
            </a:xfrm>
            <a:custGeom>
              <a:avLst/>
              <a:gdLst/>
              <a:ahLst/>
              <a:cxnLst/>
              <a:rect l="l" t="t" r="r" b="b"/>
              <a:pathLst>
                <a:path w="4507865" h="0">
                  <a:moveTo>
                    <a:pt x="0" y="0"/>
                  </a:moveTo>
                  <a:lnTo>
                    <a:pt x="4507452" y="1"/>
                  </a:lnTo>
                </a:path>
              </a:pathLst>
            </a:custGeom>
            <a:ln w="9525">
              <a:solidFill>
                <a:srgbClr val="E7E8E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6514982" y="3719575"/>
            <a:ext cx="191135" cy="154051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725"/>
              </a:spcBef>
            </a:pPr>
            <a:r>
              <a:rPr dirty="0" sz="900" spc="-50">
                <a:solidFill>
                  <a:srgbClr val="222A35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20"/>
              </a:spcBef>
            </a:pP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-</a:t>
            </a:r>
            <a:r>
              <a:rPr dirty="0" sz="900" spc="-50">
                <a:solidFill>
                  <a:srgbClr val="222A35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25"/>
              </a:spcBef>
            </a:pP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-</a:t>
            </a:r>
            <a:r>
              <a:rPr dirty="0" sz="900" spc="-25">
                <a:solidFill>
                  <a:srgbClr val="222A35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25"/>
              </a:spcBef>
            </a:pP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-</a:t>
            </a:r>
            <a:r>
              <a:rPr dirty="0" sz="900" spc="-25">
                <a:solidFill>
                  <a:srgbClr val="222A35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25"/>
              </a:spcBef>
            </a:pP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-</a:t>
            </a:r>
            <a:r>
              <a:rPr dirty="0" sz="900" spc="-25">
                <a:solidFill>
                  <a:srgbClr val="222A35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25"/>
              </a:spcBef>
            </a:pP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-</a:t>
            </a:r>
            <a:r>
              <a:rPr dirty="0" sz="900" spc="-25">
                <a:solidFill>
                  <a:srgbClr val="222A35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20"/>
              </a:spcBef>
            </a:pP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-</a:t>
            </a:r>
            <a:r>
              <a:rPr dirty="0" sz="900" spc="-25">
                <a:solidFill>
                  <a:srgbClr val="222A35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7135407" y="3658616"/>
            <a:ext cx="44513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1</a:t>
            </a:r>
            <a:r>
              <a:rPr dirty="0" sz="900" spc="35">
                <a:solidFill>
                  <a:srgbClr val="222A35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222A35"/>
                </a:solidFill>
                <a:latin typeface="Arial"/>
                <a:cs typeface="Arial"/>
              </a:rPr>
              <a:t>Month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7703498" y="3036823"/>
            <a:ext cx="2300605" cy="784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5470">
              <a:lnSpc>
                <a:spcPct val="100000"/>
              </a:lnSpc>
              <a:spcBef>
                <a:spcPts val="100"/>
              </a:spcBef>
              <a:tabLst>
                <a:tab pos="1699260" algn="l"/>
              </a:tabLst>
            </a:pPr>
            <a:r>
              <a:rPr dirty="0" sz="900" spc="-10">
                <a:solidFill>
                  <a:srgbClr val="081F30"/>
                </a:solidFill>
                <a:latin typeface="Century Gothic"/>
                <a:cs typeface="Century Gothic"/>
              </a:rPr>
              <a:t>p&lt;0.001</a:t>
            </a:r>
            <a:r>
              <a:rPr dirty="0" sz="900">
                <a:solidFill>
                  <a:srgbClr val="081F30"/>
                </a:solidFill>
                <a:latin typeface="Century Gothic"/>
                <a:cs typeface="Century Gothic"/>
              </a:rPr>
              <a:t>	</a:t>
            </a:r>
            <a:r>
              <a:rPr dirty="0" sz="900" spc="-10">
                <a:solidFill>
                  <a:srgbClr val="081F30"/>
                </a:solidFill>
                <a:latin typeface="Century Gothic"/>
                <a:cs typeface="Century Gothic"/>
              </a:rPr>
              <a:t>p&lt;0.001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u="sng" sz="130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ABPM</a:t>
            </a:r>
            <a:r>
              <a:rPr dirty="0" u="sng" sz="1300" spc="-3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sng" sz="130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Change</a:t>
            </a:r>
            <a:r>
              <a:rPr dirty="0" u="sng" sz="1300" spc="-3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sng" sz="130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from</a:t>
            </a:r>
            <a:r>
              <a:rPr dirty="0" u="sng" sz="1300" spc="-3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sng" sz="1300" spc="-1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Century Gothic"/>
                <a:cs typeface="Century Gothic"/>
              </a:rPr>
              <a:t>Baseline</a:t>
            </a:r>
            <a:endParaRPr sz="1300">
              <a:latin typeface="Century Gothic"/>
              <a:cs typeface="Century Gothic"/>
            </a:endParaRPr>
          </a:p>
          <a:p>
            <a:pPr marL="542290">
              <a:lnSpc>
                <a:spcPct val="100000"/>
              </a:lnSpc>
              <a:spcBef>
                <a:spcPts val="735"/>
              </a:spcBef>
              <a:tabLst>
                <a:tab pos="1669414" algn="l"/>
              </a:tabLst>
            </a:pP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3</a:t>
            </a:r>
            <a:r>
              <a:rPr dirty="0" sz="900" spc="35">
                <a:solidFill>
                  <a:srgbClr val="222A35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222A35"/>
                </a:solidFill>
                <a:latin typeface="Arial"/>
                <a:cs typeface="Arial"/>
              </a:rPr>
              <a:t>Months</a:t>
            </a: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	6</a:t>
            </a:r>
            <a:r>
              <a:rPr dirty="0" sz="900" spc="45">
                <a:solidFill>
                  <a:srgbClr val="222A35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222A35"/>
                </a:solidFill>
                <a:latin typeface="Arial"/>
                <a:cs typeface="Arial"/>
              </a:rPr>
              <a:t>Months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0455638" y="3658616"/>
            <a:ext cx="565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22A35"/>
                </a:solidFill>
                <a:latin typeface="Arial"/>
                <a:cs typeface="Arial"/>
              </a:rPr>
              <a:t>12</a:t>
            </a:r>
            <a:r>
              <a:rPr dirty="0" sz="900" spc="30">
                <a:solidFill>
                  <a:srgbClr val="222A35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222A35"/>
                </a:solidFill>
                <a:latin typeface="Arial"/>
                <a:cs typeface="Arial"/>
              </a:rPr>
              <a:t>Months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6343694" y="4360083"/>
            <a:ext cx="153670" cy="361950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900" spc="-20">
                <a:solidFill>
                  <a:srgbClr val="222A35"/>
                </a:solidFill>
                <a:latin typeface="Arial"/>
                <a:cs typeface="Arial"/>
              </a:rPr>
              <a:t>mmHg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7143232" y="5207000"/>
            <a:ext cx="4591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081F30"/>
                </a:solidFill>
                <a:latin typeface="Century Gothic"/>
                <a:cs typeface="Century Gothic"/>
              </a:rPr>
              <a:t>p&lt;0.001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8277802" y="5203952"/>
            <a:ext cx="4591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081F30"/>
                </a:solidFill>
                <a:latin typeface="Century Gothic"/>
                <a:cs typeface="Century Gothic"/>
              </a:rPr>
              <a:t>p&lt;0.001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9396348" y="5203952"/>
            <a:ext cx="4591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081F30"/>
                </a:solidFill>
                <a:latin typeface="Century Gothic"/>
                <a:cs typeface="Century Gothic"/>
              </a:rPr>
              <a:t>p&lt;0.001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0519602" y="5200903"/>
            <a:ext cx="4591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081F30"/>
                </a:solidFill>
                <a:latin typeface="Century Gothic"/>
                <a:cs typeface="Century Gothic"/>
              </a:rPr>
              <a:t>p=0.001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6978956" y="3892340"/>
            <a:ext cx="751840" cy="389890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204470">
              <a:lnSpc>
                <a:spcPct val="100000"/>
              </a:lnSpc>
              <a:spcBef>
                <a:spcPts val="825"/>
              </a:spcBef>
            </a:pPr>
            <a:r>
              <a:rPr dirty="0" sz="900" spc="-10">
                <a:solidFill>
                  <a:srgbClr val="FEFFFF"/>
                </a:solidFill>
                <a:latin typeface="Century Gothic"/>
                <a:cs typeface="Century Gothic"/>
              </a:rPr>
              <a:t>-</a:t>
            </a:r>
            <a:r>
              <a:rPr dirty="0" sz="900">
                <a:solidFill>
                  <a:srgbClr val="FEFFFF"/>
                </a:solidFill>
                <a:latin typeface="Century Gothic"/>
                <a:cs typeface="Century Gothic"/>
              </a:rPr>
              <a:t>9</a:t>
            </a:r>
            <a:r>
              <a:rPr dirty="0" sz="900" spc="-5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EFFFF"/>
                </a:solidFill>
                <a:latin typeface="Century Gothic"/>
                <a:cs typeface="Century Gothic"/>
              </a:rPr>
              <a:t>± </a:t>
            </a:r>
            <a:r>
              <a:rPr dirty="0" sz="900" spc="-25">
                <a:solidFill>
                  <a:srgbClr val="FEFFFF"/>
                </a:solidFill>
                <a:latin typeface="Century Gothic"/>
                <a:cs typeface="Century Gothic"/>
              </a:rPr>
              <a:t>13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8264407" y="3987800"/>
            <a:ext cx="44513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EFFFF"/>
                </a:solidFill>
                <a:latin typeface="Century Gothic"/>
                <a:cs typeface="Century Gothic"/>
              </a:rPr>
              <a:t>-</a:t>
            </a:r>
            <a:r>
              <a:rPr dirty="0" sz="900">
                <a:solidFill>
                  <a:srgbClr val="FEFFFF"/>
                </a:solidFill>
                <a:latin typeface="Century Gothic"/>
                <a:cs typeface="Century Gothic"/>
              </a:rPr>
              <a:t>10</a:t>
            </a:r>
            <a:r>
              <a:rPr dirty="0" sz="900" spc="-1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EFFFF"/>
                </a:solidFill>
                <a:latin typeface="Century Gothic"/>
                <a:cs typeface="Century Gothic"/>
              </a:rPr>
              <a:t>± </a:t>
            </a:r>
            <a:r>
              <a:rPr dirty="0" sz="900" spc="-25">
                <a:solidFill>
                  <a:srgbClr val="FEFFFF"/>
                </a:solidFill>
                <a:latin typeface="Century Gothic"/>
                <a:cs typeface="Century Gothic"/>
              </a:rPr>
              <a:t>12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9232682" y="3892340"/>
            <a:ext cx="751840" cy="476884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180340">
              <a:lnSpc>
                <a:spcPct val="100000"/>
              </a:lnSpc>
              <a:spcBef>
                <a:spcPts val="825"/>
              </a:spcBef>
            </a:pPr>
            <a:r>
              <a:rPr dirty="0" sz="900" spc="-10">
                <a:solidFill>
                  <a:srgbClr val="FEFFFF"/>
                </a:solidFill>
                <a:latin typeface="Century Gothic"/>
                <a:cs typeface="Century Gothic"/>
              </a:rPr>
              <a:t>-</a:t>
            </a:r>
            <a:r>
              <a:rPr dirty="0" sz="900">
                <a:solidFill>
                  <a:srgbClr val="FEFFFF"/>
                </a:solidFill>
                <a:latin typeface="Century Gothic"/>
                <a:cs typeface="Century Gothic"/>
              </a:rPr>
              <a:t>11</a:t>
            </a:r>
            <a:r>
              <a:rPr dirty="0" sz="900" spc="-1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EFFFF"/>
                </a:solidFill>
                <a:latin typeface="Century Gothic"/>
                <a:cs typeface="Century Gothic"/>
              </a:rPr>
              <a:t>± </a:t>
            </a:r>
            <a:r>
              <a:rPr dirty="0" sz="900" spc="-25">
                <a:solidFill>
                  <a:srgbClr val="FEFFFF"/>
                </a:solidFill>
                <a:latin typeface="Century Gothic"/>
                <a:cs typeface="Century Gothic"/>
              </a:rPr>
              <a:t>14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0526746" y="3987800"/>
            <a:ext cx="44513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EFFFF"/>
                </a:solidFill>
                <a:latin typeface="Century Gothic"/>
                <a:cs typeface="Century Gothic"/>
              </a:rPr>
              <a:t>-</a:t>
            </a:r>
            <a:r>
              <a:rPr dirty="0" sz="900">
                <a:solidFill>
                  <a:srgbClr val="FEFFFF"/>
                </a:solidFill>
                <a:latin typeface="Century Gothic"/>
                <a:cs typeface="Century Gothic"/>
              </a:rPr>
              <a:t>10</a:t>
            </a:r>
            <a:r>
              <a:rPr dirty="0" sz="900" spc="-1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EFFFF"/>
                </a:solidFill>
                <a:latin typeface="Century Gothic"/>
                <a:cs typeface="Century Gothic"/>
              </a:rPr>
              <a:t>± </a:t>
            </a:r>
            <a:r>
              <a:rPr dirty="0" sz="900" spc="-25">
                <a:solidFill>
                  <a:srgbClr val="FEFFFF"/>
                </a:solidFill>
                <a:latin typeface="Century Gothic"/>
                <a:cs typeface="Century Gothic"/>
              </a:rPr>
              <a:t>17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1398912" y="1652016"/>
            <a:ext cx="4382770" cy="1253490"/>
            <a:chOff x="1398912" y="1652016"/>
            <a:chExt cx="4382770" cy="1253490"/>
          </a:xfrm>
        </p:grpSpPr>
        <p:sp>
          <p:nvSpPr>
            <p:cNvPr id="62" name="object 62" descr=""/>
            <p:cNvSpPr/>
            <p:nvPr/>
          </p:nvSpPr>
          <p:spPr>
            <a:xfrm>
              <a:off x="1403675" y="2545080"/>
              <a:ext cx="4373245" cy="355600"/>
            </a:xfrm>
            <a:custGeom>
              <a:avLst/>
              <a:gdLst/>
              <a:ahLst/>
              <a:cxnLst/>
              <a:rect l="l" t="t" r="r" b="b"/>
              <a:pathLst>
                <a:path w="4373245" h="355600">
                  <a:moveTo>
                    <a:pt x="0" y="355050"/>
                  </a:moveTo>
                  <a:lnTo>
                    <a:pt x="4372875" y="355050"/>
                  </a:lnTo>
                </a:path>
                <a:path w="4373245" h="355600">
                  <a:moveTo>
                    <a:pt x="0" y="176784"/>
                  </a:moveTo>
                  <a:lnTo>
                    <a:pt x="4372875" y="176784"/>
                  </a:lnTo>
                </a:path>
                <a:path w="4373245" h="355600">
                  <a:moveTo>
                    <a:pt x="0" y="0"/>
                  </a:moveTo>
                  <a:lnTo>
                    <a:pt x="43728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403675" y="2188464"/>
              <a:ext cx="4373245" cy="180340"/>
            </a:xfrm>
            <a:custGeom>
              <a:avLst/>
              <a:gdLst/>
              <a:ahLst/>
              <a:cxnLst/>
              <a:rect l="l" t="t" r="r" b="b"/>
              <a:pathLst>
                <a:path w="4373245" h="180339">
                  <a:moveTo>
                    <a:pt x="0" y="179832"/>
                  </a:moveTo>
                  <a:lnTo>
                    <a:pt x="242938" y="179832"/>
                  </a:lnTo>
                </a:path>
                <a:path w="4373245" h="180339">
                  <a:moveTo>
                    <a:pt x="1214686" y="179832"/>
                  </a:moveTo>
                  <a:lnTo>
                    <a:pt x="3158187" y="179832"/>
                  </a:lnTo>
                </a:path>
                <a:path w="4373245" h="180339">
                  <a:moveTo>
                    <a:pt x="4129937" y="179832"/>
                  </a:moveTo>
                  <a:lnTo>
                    <a:pt x="4372875" y="179832"/>
                  </a:lnTo>
                </a:path>
                <a:path w="4373245" h="180339">
                  <a:moveTo>
                    <a:pt x="0" y="0"/>
                  </a:moveTo>
                  <a:lnTo>
                    <a:pt x="242938" y="0"/>
                  </a:lnTo>
                </a:path>
                <a:path w="4373245" h="180339">
                  <a:moveTo>
                    <a:pt x="1214686" y="0"/>
                  </a:moveTo>
                  <a:lnTo>
                    <a:pt x="1700563" y="0"/>
                  </a:lnTo>
                </a:path>
                <a:path w="4373245" h="180339">
                  <a:moveTo>
                    <a:pt x="2672312" y="0"/>
                  </a:moveTo>
                  <a:lnTo>
                    <a:pt x="3158187" y="0"/>
                  </a:lnTo>
                </a:path>
                <a:path w="4373245" h="180339">
                  <a:moveTo>
                    <a:pt x="4129937" y="0"/>
                  </a:moveTo>
                  <a:lnTo>
                    <a:pt x="43728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403675" y="1656778"/>
              <a:ext cx="4373245" cy="178435"/>
            </a:xfrm>
            <a:custGeom>
              <a:avLst/>
              <a:gdLst/>
              <a:ahLst/>
              <a:cxnLst/>
              <a:rect l="l" t="t" r="r" b="b"/>
              <a:pathLst>
                <a:path w="4373245" h="178435">
                  <a:moveTo>
                    <a:pt x="0" y="178118"/>
                  </a:moveTo>
                  <a:lnTo>
                    <a:pt x="4372875" y="178118"/>
                  </a:lnTo>
                </a:path>
                <a:path w="4373245" h="178435">
                  <a:moveTo>
                    <a:pt x="0" y="0"/>
                  </a:moveTo>
                  <a:lnTo>
                    <a:pt x="437287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646605" y="2012022"/>
              <a:ext cx="3887470" cy="391160"/>
            </a:xfrm>
            <a:custGeom>
              <a:avLst/>
              <a:gdLst/>
              <a:ahLst/>
              <a:cxnLst/>
              <a:rect l="l" t="t" r="r" b="b"/>
              <a:pathLst>
                <a:path w="3887470" h="391160">
                  <a:moveTo>
                    <a:pt x="971753" y="0"/>
                  </a:moveTo>
                  <a:lnTo>
                    <a:pt x="0" y="0"/>
                  </a:lnTo>
                  <a:lnTo>
                    <a:pt x="0" y="390766"/>
                  </a:lnTo>
                  <a:lnTo>
                    <a:pt x="971753" y="390766"/>
                  </a:lnTo>
                  <a:lnTo>
                    <a:pt x="971753" y="0"/>
                  </a:lnTo>
                  <a:close/>
                </a:path>
                <a:path w="3887470" h="391160">
                  <a:moveTo>
                    <a:pt x="2429370" y="0"/>
                  </a:moveTo>
                  <a:lnTo>
                    <a:pt x="1457629" y="0"/>
                  </a:lnTo>
                  <a:lnTo>
                    <a:pt x="1457629" y="266433"/>
                  </a:lnTo>
                  <a:lnTo>
                    <a:pt x="2429370" y="266433"/>
                  </a:lnTo>
                  <a:lnTo>
                    <a:pt x="2429370" y="0"/>
                  </a:lnTo>
                  <a:close/>
                </a:path>
                <a:path w="3887470" h="391160">
                  <a:moveTo>
                    <a:pt x="3887000" y="0"/>
                  </a:moveTo>
                  <a:lnTo>
                    <a:pt x="2915247" y="0"/>
                  </a:lnTo>
                  <a:lnTo>
                    <a:pt x="2915247" y="390766"/>
                  </a:lnTo>
                  <a:lnTo>
                    <a:pt x="3887000" y="390766"/>
                  </a:lnTo>
                  <a:lnTo>
                    <a:pt x="388700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2103912" y="1940972"/>
              <a:ext cx="57150" cy="923925"/>
            </a:xfrm>
            <a:custGeom>
              <a:avLst/>
              <a:gdLst/>
              <a:ahLst/>
              <a:cxnLst/>
              <a:rect l="l" t="t" r="r" b="b"/>
              <a:pathLst>
                <a:path w="57150" h="923925">
                  <a:moveTo>
                    <a:pt x="29687" y="460851"/>
                  </a:moveTo>
                  <a:lnTo>
                    <a:pt x="29687" y="923633"/>
                  </a:lnTo>
                </a:path>
                <a:path w="57150" h="923925">
                  <a:moveTo>
                    <a:pt x="29687" y="460851"/>
                  </a:moveTo>
                  <a:lnTo>
                    <a:pt x="29687" y="0"/>
                  </a:lnTo>
                </a:path>
                <a:path w="57150" h="923925">
                  <a:moveTo>
                    <a:pt x="0" y="923633"/>
                  </a:moveTo>
                  <a:lnTo>
                    <a:pt x="57150" y="923633"/>
                  </a:lnTo>
                </a:path>
                <a:path w="57150" h="92392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561538" y="1745589"/>
              <a:ext cx="57150" cy="1066165"/>
            </a:xfrm>
            <a:custGeom>
              <a:avLst/>
              <a:gdLst/>
              <a:ahLst/>
              <a:cxnLst/>
              <a:rect l="l" t="t" r="r" b="b"/>
              <a:pathLst>
                <a:path w="57150" h="1066164">
                  <a:moveTo>
                    <a:pt x="29006" y="534315"/>
                  </a:moveTo>
                  <a:lnTo>
                    <a:pt x="29006" y="1065730"/>
                  </a:lnTo>
                </a:path>
                <a:path w="57150" h="1066164">
                  <a:moveTo>
                    <a:pt x="29006" y="534315"/>
                  </a:moveTo>
                  <a:lnTo>
                    <a:pt x="29006" y="0"/>
                  </a:lnTo>
                </a:path>
                <a:path w="57150" h="1066164">
                  <a:moveTo>
                    <a:pt x="0" y="1065730"/>
                  </a:moveTo>
                  <a:lnTo>
                    <a:pt x="57150" y="1065730"/>
                  </a:lnTo>
                </a:path>
                <a:path w="57150" h="1066164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5019163" y="2047546"/>
              <a:ext cx="57150" cy="710565"/>
            </a:xfrm>
            <a:custGeom>
              <a:avLst/>
              <a:gdLst/>
              <a:ahLst/>
              <a:cxnLst/>
              <a:rect l="l" t="t" r="r" b="b"/>
              <a:pathLst>
                <a:path w="57150" h="710564">
                  <a:moveTo>
                    <a:pt x="28325" y="354278"/>
                  </a:moveTo>
                  <a:lnTo>
                    <a:pt x="28325" y="710487"/>
                  </a:lnTo>
                </a:path>
                <a:path w="57150" h="710564">
                  <a:moveTo>
                    <a:pt x="28325" y="354278"/>
                  </a:moveTo>
                  <a:lnTo>
                    <a:pt x="28325" y="0"/>
                  </a:lnTo>
                </a:path>
                <a:path w="57150" h="710564">
                  <a:moveTo>
                    <a:pt x="0" y="710487"/>
                  </a:moveTo>
                  <a:lnTo>
                    <a:pt x="57150" y="710487"/>
                  </a:lnTo>
                </a:path>
                <a:path w="57150" h="710564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9525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403675" y="2012020"/>
              <a:ext cx="4373245" cy="0"/>
            </a:xfrm>
            <a:custGeom>
              <a:avLst/>
              <a:gdLst/>
              <a:ahLst/>
              <a:cxnLst/>
              <a:rect l="l" t="t" r="r" b="b"/>
              <a:pathLst>
                <a:path w="4373245" h="0">
                  <a:moveTo>
                    <a:pt x="0" y="0"/>
                  </a:moveTo>
                  <a:lnTo>
                    <a:pt x="4372875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 txBox="1"/>
          <p:nvPr/>
        </p:nvSpPr>
        <p:spPr>
          <a:xfrm>
            <a:off x="1646613" y="2016783"/>
            <a:ext cx="482600" cy="351790"/>
          </a:xfrm>
          <a:prstGeom prst="rect">
            <a:avLst/>
          </a:prstGeom>
          <a:solidFill>
            <a:srgbClr val="4472C4"/>
          </a:solidFill>
        </p:spPr>
        <p:txBody>
          <a:bodyPr wrap="square" lIns="0" tIns="78740" rIns="0" bIns="0" rtlCol="0" vert="horz">
            <a:spAutoFit/>
          </a:bodyPr>
          <a:lstStyle/>
          <a:p>
            <a:pPr marL="289560">
              <a:lnSpc>
                <a:spcPct val="100000"/>
              </a:lnSpc>
              <a:spcBef>
                <a:spcPts val="620"/>
              </a:spcBef>
            </a:pPr>
            <a:r>
              <a:rPr dirty="0" sz="900" spc="-1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25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2138361" y="2016783"/>
            <a:ext cx="480059" cy="351790"/>
          </a:xfrm>
          <a:prstGeom prst="rect">
            <a:avLst/>
          </a:prstGeom>
          <a:solidFill>
            <a:srgbClr val="4472C4"/>
          </a:solidFill>
        </p:spPr>
        <p:txBody>
          <a:bodyPr wrap="square" lIns="0" tIns="787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20"/>
              </a:spcBef>
            </a:pPr>
            <a:r>
              <a:rPr dirty="0" sz="900">
                <a:solidFill>
                  <a:srgbClr val="FEFFFF"/>
                </a:solidFill>
                <a:latin typeface="Century Gothic"/>
                <a:cs typeface="Century Gothic"/>
              </a:rPr>
              <a:t>±</a:t>
            </a:r>
            <a:r>
              <a:rPr dirty="0" sz="900" spc="-15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900" spc="-35">
                <a:solidFill>
                  <a:srgbClr val="FEFFFF"/>
                </a:solidFill>
                <a:latin typeface="Century Gothic"/>
                <a:cs typeface="Century Gothic"/>
              </a:rPr>
              <a:t>27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3330587" y="2070608"/>
            <a:ext cx="4432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dirty="0" sz="900">
                <a:solidFill>
                  <a:srgbClr val="FFFFFF"/>
                </a:solidFill>
                <a:latin typeface="Century Gothic"/>
                <a:cs typeface="Century Gothic"/>
              </a:rPr>
              <a:t>15</a:t>
            </a:r>
            <a:r>
              <a:rPr dirty="0" sz="9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>
                <a:solidFill>
                  <a:srgbClr val="FEFFFF"/>
                </a:solidFill>
                <a:latin typeface="Century Gothic"/>
                <a:cs typeface="Century Gothic"/>
              </a:rPr>
              <a:t>±</a:t>
            </a:r>
            <a:r>
              <a:rPr dirty="0" sz="900" spc="-10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900" spc="-25">
                <a:solidFill>
                  <a:srgbClr val="FEFFFF"/>
                </a:solidFill>
                <a:latin typeface="Century Gothic"/>
                <a:cs typeface="Century Gothic"/>
              </a:rPr>
              <a:t>30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4561863" y="2016783"/>
            <a:ext cx="481330" cy="351790"/>
          </a:xfrm>
          <a:prstGeom prst="rect">
            <a:avLst/>
          </a:prstGeom>
          <a:solidFill>
            <a:srgbClr val="4472C4"/>
          </a:solidFill>
        </p:spPr>
        <p:txBody>
          <a:bodyPr wrap="square" lIns="0" tIns="53975" rIns="0" bIns="0" rtlCol="0" vert="horz">
            <a:spAutoFit/>
          </a:bodyPr>
          <a:lstStyle/>
          <a:p>
            <a:pPr marL="276860">
              <a:lnSpc>
                <a:spcPct val="100000"/>
              </a:lnSpc>
              <a:spcBef>
                <a:spcPts val="425"/>
              </a:spcBef>
            </a:pPr>
            <a:r>
              <a:rPr dirty="0" sz="900" spc="-1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dirty="0" sz="900" spc="-25">
                <a:solidFill>
                  <a:srgbClr val="FFFFFF"/>
                </a:solidFill>
                <a:latin typeface="Century Gothic"/>
                <a:cs typeface="Century Gothic"/>
              </a:rPr>
              <a:t>22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5052250" y="2016783"/>
            <a:ext cx="481965" cy="351790"/>
          </a:xfrm>
          <a:prstGeom prst="rect">
            <a:avLst/>
          </a:prstGeom>
          <a:solidFill>
            <a:srgbClr val="4472C4"/>
          </a:solidFill>
        </p:spPr>
        <p:txBody>
          <a:bodyPr wrap="square" lIns="0" tIns="539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r>
              <a:rPr dirty="0" sz="900">
                <a:solidFill>
                  <a:srgbClr val="FEFFFF"/>
                </a:solidFill>
                <a:latin typeface="Century Gothic"/>
                <a:cs typeface="Century Gothic"/>
              </a:rPr>
              <a:t>±</a:t>
            </a:r>
            <a:r>
              <a:rPr dirty="0" sz="900" spc="-15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900" spc="-35">
                <a:solidFill>
                  <a:srgbClr val="FEFFFF"/>
                </a:solidFill>
                <a:latin typeface="Century Gothic"/>
                <a:cs typeface="Century Gothic"/>
              </a:rPr>
              <a:t>20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1098250" y="1530604"/>
            <a:ext cx="220345" cy="144589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54610">
              <a:lnSpc>
                <a:spcPct val="100000"/>
              </a:lnSpc>
              <a:spcBef>
                <a:spcPts val="290"/>
              </a:spcBef>
            </a:pPr>
            <a:r>
              <a:rPr dirty="0" sz="1000" spc="-25">
                <a:solidFill>
                  <a:srgbClr val="222A35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  <a:spcBef>
                <a:spcPts val="190"/>
              </a:spcBef>
            </a:pPr>
            <a:r>
              <a:rPr dirty="0" sz="1000" spc="-25">
                <a:solidFill>
                  <a:srgbClr val="222A35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  <a:p>
            <a:pPr marL="125095">
              <a:lnSpc>
                <a:spcPct val="100000"/>
              </a:lnSpc>
              <a:spcBef>
                <a:spcPts val="195"/>
              </a:spcBef>
            </a:pPr>
            <a:r>
              <a:rPr dirty="0" sz="1000" spc="-50">
                <a:solidFill>
                  <a:srgbClr val="222A35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000" spc="-35">
                <a:solidFill>
                  <a:srgbClr val="222A35"/>
                </a:solidFill>
                <a:latin typeface="Arial"/>
                <a:cs typeface="Arial"/>
              </a:rPr>
              <a:t>-</a:t>
            </a:r>
            <a:r>
              <a:rPr dirty="0" sz="1000" spc="-25">
                <a:solidFill>
                  <a:srgbClr val="222A35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000" spc="-35">
                <a:solidFill>
                  <a:srgbClr val="222A35"/>
                </a:solidFill>
                <a:latin typeface="Arial"/>
                <a:cs typeface="Arial"/>
              </a:rPr>
              <a:t>-</a:t>
            </a:r>
            <a:r>
              <a:rPr dirty="0" sz="1000" spc="-25">
                <a:solidFill>
                  <a:srgbClr val="222A35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000" spc="-35">
                <a:solidFill>
                  <a:srgbClr val="222A35"/>
                </a:solidFill>
                <a:latin typeface="Arial"/>
                <a:cs typeface="Arial"/>
              </a:rPr>
              <a:t>-</a:t>
            </a:r>
            <a:r>
              <a:rPr dirty="0" sz="1000" spc="-25">
                <a:solidFill>
                  <a:srgbClr val="222A35"/>
                </a:solidFill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000" spc="-35">
                <a:solidFill>
                  <a:srgbClr val="222A35"/>
                </a:solidFill>
                <a:latin typeface="Arial"/>
                <a:cs typeface="Arial"/>
              </a:rPr>
              <a:t>-</a:t>
            </a:r>
            <a:r>
              <a:rPr dirty="0" sz="1000" spc="-25">
                <a:solidFill>
                  <a:srgbClr val="222A35"/>
                </a:solidFill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000" spc="-35">
                <a:solidFill>
                  <a:srgbClr val="222A35"/>
                </a:solidFill>
                <a:latin typeface="Arial"/>
                <a:cs typeface="Arial"/>
              </a:rPr>
              <a:t>-</a:t>
            </a:r>
            <a:r>
              <a:rPr dirty="0" sz="1000" spc="-25">
                <a:solidFill>
                  <a:srgbClr val="222A35"/>
                </a:solidFill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1869216" y="1439164"/>
            <a:ext cx="34334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1450" algn="l"/>
                <a:tab pos="2899410" algn="l"/>
              </a:tabLst>
            </a:pPr>
            <a:r>
              <a:rPr dirty="0" sz="1000">
                <a:solidFill>
                  <a:srgbClr val="222A35"/>
                </a:solidFill>
                <a:latin typeface="Arial"/>
                <a:cs typeface="Arial"/>
              </a:rPr>
              <a:t>30</a:t>
            </a:r>
            <a:r>
              <a:rPr dirty="0" sz="1000" spc="15">
                <a:solidFill>
                  <a:srgbClr val="222A35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222A35"/>
                </a:solidFill>
                <a:latin typeface="Arial"/>
                <a:cs typeface="Arial"/>
              </a:rPr>
              <a:t>Days</a:t>
            </a:r>
            <a:r>
              <a:rPr dirty="0" sz="1000">
                <a:solidFill>
                  <a:srgbClr val="222A35"/>
                </a:solidFill>
                <a:latin typeface="Arial"/>
                <a:cs typeface="Arial"/>
              </a:rPr>
              <a:t>	3</a:t>
            </a:r>
            <a:r>
              <a:rPr dirty="0" sz="1000" spc="-30">
                <a:solidFill>
                  <a:srgbClr val="222A35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22A35"/>
                </a:solidFill>
                <a:latin typeface="Arial"/>
                <a:cs typeface="Arial"/>
              </a:rPr>
              <a:t>Months</a:t>
            </a:r>
            <a:r>
              <a:rPr dirty="0" sz="1000">
                <a:solidFill>
                  <a:srgbClr val="222A35"/>
                </a:solidFill>
                <a:latin typeface="Arial"/>
                <a:cs typeface="Arial"/>
              </a:rPr>
              <a:t>	6</a:t>
            </a:r>
            <a:r>
              <a:rPr dirty="0" sz="1000" spc="-30">
                <a:solidFill>
                  <a:srgbClr val="222A35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222A35"/>
                </a:solidFill>
                <a:latin typeface="Arial"/>
                <a:cs typeface="Arial"/>
              </a:rPr>
              <a:t>Months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842332" y="2106710"/>
            <a:ext cx="167640" cy="399415"/>
          </a:xfrm>
          <a:prstGeom prst="rect">
            <a:avLst/>
          </a:prstGeom>
        </p:spPr>
        <p:txBody>
          <a:bodyPr wrap="square" lIns="0" tIns="6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20">
                <a:solidFill>
                  <a:srgbClr val="222A35"/>
                </a:solidFill>
                <a:latin typeface="Arial"/>
                <a:cs typeface="Arial"/>
              </a:rPr>
              <a:t>mmHg</a:t>
            </a:r>
            <a:endParaRPr sz="1000">
              <a:latin typeface="Arial"/>
              <a:cs typeface="Arial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9159938" y="5699760"/>
            <a:ext cx="2736850" cy="446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3189" indent="-117475">
              <a:lnSpc>
                <a:spcPts val="1150"/>
              </a:lnSpc>
              <a:spcBef>
                <a:spcPts val="100"/>
              </a:spcBef>
              <a:buSzPct val="90909"/>
              <a:buAutoNum type="arabicPeriod"/>
              <a:tabLst>
                <a:tab pos="123189" algn="l"/>
              </a:tabLst>
            </a:pPr>
            <a:r>
              <a:rPr dirty="0" sz="1100" spc="-25">
                <a:latin typeface="Arial"/>
                <a:cs typeface="Arial"/>
              </a:rPr>
              <a:t>Fischell </a:t>
            </a:r>
            <a:r>
              <a:rPr dirty="0" sz="1100">
                <a:latin typeface="Arial"/>
                <a:cs typeface="Arial"/>
              </a:rPr>
              <a:t>et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al.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30" i="1">
                <a:latin typeface="Arial"/>
                <a:cs typeface="Arial"/>
              </a:rPr>
              <a:t>Cardiovasc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spc="-30" i="1">
                <a:latin typeface="Arial"/>
                <a:cs typeface="Arial"/>
              </a:rPr>
              <a:t>Revasc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spc="-35" i="1">
                <a:latin typeface="Arial"/>
                <a:cs typeface="Arial"/>
              </a:rPr>
              <a:t>Med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2015</a:t>
            </a:r>
            <a:endParaRPr sz="1100">
              <a:latin typeface="Arial"/>
              <a:cs typeface="Arial"/>
            </a:endParaRPr>
          </a:p>
          <a:p>
            <a:pPr marL="123189" indent="-117475">
              <a:lnSpc>
                <a:spcPts val="994"/>
              </a:lnSpc>
              <a:buSzPct val="90909"/>
              <a:buAutoNum type="arabicPeriod"/>
              <a:tabLst>
                <a:tab pos="123189" algn="l"/>
              </a:tabLst>
            </a:pPr>
            <a:r>
              <a:rPr dirty="0" sz="1100" spc="-30">
                <a:latin typeface="Arial"/>
                <a:cs typeface="Arial"/>
              </a:rPr>
              <a:t>Pathak </a:t>
            </a:r>
            <a:r>
              <a:rPr dirty="0" sz="1100">
                <a:latin typeface="Arial"/>
                <a:cs typeface="Arial"/>
              </a:rPr>
              <a:t>et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al.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30" i="1">
                <a:latin typeface="Arial"/>
                <a:cs typeface="Arial"/>
              </a:rPr>
              <a:t>EuroIntervention </a:t>
            </a:r>
            <a:r>
              <a:rPr dirty="0" sz="1100" spc="-20">
                <a:latin typeface="Arial"/>
                <a:cs typeface="Arial"/>
              </a:rPr>
              <a:t>2023</a:t>
            </a:r>
            <a:endParaRPr sz="1100">
              <a:latin typeface="Arial"/>
              <a:cs typeface="Arial"/>
            </a:endParaRPr>
          </a:p>
          <a:p>
            <a:pPr marL="123189" indent="-117475">
              <a:lnSpc>
                <a:spcPts val="1165"/>
              </a:lnSpc>
              <a:buSzPct val="90909"/>
              <a:buAutoNum type="arabicPeriod"/>
              <a:tabLst>
                <a:tab pos="123189" algn="l"/>
              </a:tabLst>
            </a:pPr>
            <a:r>
              <a:rPr dirty="0" sz="1100" spc="-30">
                <a:latin typeface="Arial"/>
                <a:cs typeface="Arial"/>
              </a:rPr>
              <a:t>Mahfoud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et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al.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Circ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spc="-30" i="1">
                <a:latin typeface="Arial"/>
                <a:cs typeface="Arial"/>
              </a:rPr>
              <a:t>Cardiovasc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spc="-20" i="1">
                <a:latin typeface="Arial"/>
                <a:cs typeface="Arial"/>
              </a:rPr>
              <a:t>Interv</a:t>
            </a:r>
            <a:r>
              <a:rPr dirty="0" sz="1100" spc="-40" i="1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2021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9" name="object 79" descr=""/>
          <p:cNvGrpSpPr/>
          <p:nvPr/>
        </p:nvGrpSpPr>
        <p:grpSpPr>
          <a:xfrm>
            <a:off x="706566" y="3601623"/>
            <a:ext cx="2665095" cy="1856105"/>
            <a:chOff x="706566" y="3601623"/>
            <a:chExt cx="2665095" cy="1856105"/>
          </a:xfrm>
        </p:grpSpPr>
        <p:sp>
          <p:nvSpPr>
            <p:cNvPr id="80" name="object 80" descr=""/>
            <p:cNvSpPr/>
            <p:nvPr/>
          </p:nvSpPr>
          <p:spPr>
            <a:xfrm>
              <a:off x="706566" y="3601623"/>
              <a:ext cx="2665095" cy="1856105"/>
            </a:xfrm>
            <a:custGeom>
              <a:avLst/>
              <a:gdLst/>
              <a:ahLst/>
              <a:cxnLst/>
              <a:rect l="l" t="t" r="r" b="b"/>
              <a:pathLst>
                <a:path w="2665095" h="1856104">
                  <a:moveTo>
                    <a:pt x="2664960" y="0"/>
                  </a:moveTo>
                  <a:lnTo>
                    <a:pt x="0" y="0"/>
                  </a:lnTo>
                  <a:lnTo>
                    <a:pt x="0" y="1855917"/>
                  </a:lnTo>
                  <a:lnTo>
                    <a:pt x="2664960" y="1855917"/>
                  </a:lnTo>
                  <a:lnTo>
                    <a:pt x="2664960" y="0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118616" y="4108703"/>
              <a:ext cx="1545590" cy="634365"/>
            </a:xfrm>
            <a:custGeom>
              <a:avLst/>
              <a:gdLst/>
              <a:ahLst/>
              <a:cxnLst/>
              <a:rect l="l" t="t" r="r" b="b"/>
              <a:pathLst>
                <a:path w="1545589" h="634364">
                  <a:moveTo>
                    <a:pt x="408432" y="0"/>
                  </a:moveTo>
                  <a:lnTo>
                    <a:pt x="0" y="0"/>
                  </a:lnTo>
                  <a:lnTo>
                    <a:pt x="0" y="633984"/>
                  </a:lnTo>
                  <a:lnTo>
                    <a:pt x="408432" y="633984"/>
                  </a:lnTo>
                  <a:lnTo>
                    <a:pt x="408432" y="0"/>
                  </a:lnTo>
                  <a:close/>
                </a:path>
                <a:path w="1545589" h="634364">
                  <a:moveTo>
                    <a:pt x="1545336" y="0"/>
                  </a:moveTo>
                  <a:lnTo>
                    <a:pt x="1133856" y="0"/>
                  </a:lnTo>
                  <a:lnTo>
                    <a:pt x="1133856" y="438912"/>
                  </a:lnTo>
                  <a:lnTo>
                    <a:pt x="1545336" y="438912"/>
                  </a:lnTo>
                  <a:lnTo>
                    <a:pt x="1545336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118616" y="4108704"/>
              <a:ext cx="1545590" cy="634365"/>
            </a:xfrm>
            <a:custGeom>
              <a:avLst/>
              <a:gdLst/>
              <a:ahLst/>
              <a:cxnLst/>
              <a:rect l="l" t="t" r="r" b="b"/>
              <a:pathLst>
                <a:path w="1545589" h="634364">
                  <a:moveTo>
                    <a:pt x="0" y="633984"/>
                  </a:moveTo>
                  <a:lnTo>
                    <a:pt x="408432" y="633984"/>
                  </a:lnTo>
                  <a:lnTo>
                    <a:pt x="408432" y="0"/>
                  </a:lnTo>
                  <a:lnTo>
                    <a:pt x="0" y="0"/>
                  </a:lnTo>
                  <a:lnTo>
                    <a:pt x="0" y="633984"/>
                  </a:lnTo>
                  <a:close/>
                </a:path>
                <a:path w="1545589" h="634364">
                  <a:moveTo>
                    <a:pt x="1133856" y="438912"/>
                  </a:moveTo>
                  <a:lnTo>
                    <a:pt x="1545336" y="438912"/>
                  </a:lnTo>
                  <a:lnTo>
                    <a:pt x="1545336" y="0"/>
                  </a:lnTo>
                  <a:lnTo>
                    <a:pt x="1133856" y="0"/>
                  </a:lnTo>
                  <a:lnTo>
                    <a:pt x="1133856" y="438912"/>
                  </a:lnTo>
                  <a:close/>
                </a:path>
              </a:pathLst>
            </a:custGeom>
            <a:ln w="9525">
              <a:solidFill>
                <a:srgbClr val="103D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639824" y="4108703"/>
              <a:ext cx="1542415" cy="304800"/>
            </a:xfrm>
            <a:custGeom>
              <a:avLst/>
              <a:gdLst/>
              <a:ahLst/>
              <a:cxnLst/>
              <a:rect l="l" t="t" r="r" b="b"/>
              <a:pathLst>
                <a:path w="1542414" h="304800">
                  <a:moveTo>
                    <a:pt x="408432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408432" y="304800"/>
                  </a:lnTo>
                  <a:lnTo>
                    <a:pt x="408432" y="0"/>
                  </a:lnTo>
                  <a:close/>
                </a:path>
                <a:path w="1542414" h="304800">
                  <a:moveTo>
                    <a:pt x="1542288" y="0"/>
                  </a:moveTo>
                  <a:lnTo>
                    <a:pt x="1133856" y="0"/>
                  </a:lnTo>
                  <a:lnTo>
                    <a:pt x="1133856" y="240792"/>
                  </a:lnTo>
                  <a:lnTo>
                    <a:pt x="1542288" y="240792"/>
                  </a:lnTo>
                  <a:lnTo>
                    <a:pt x="1542288" y="0"/>
                  </a:lnTo>
                  <a:close/>
                </a:path>
              </a:pathLst>
            </a:custGeom>
            <a:solidFill>
              <a:srgbClr val="BBDB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639823" y="4108704"/>
              <a:ext cx="1542415" cy="304800"/>
            </a:xfrm>
            <a:custGeom>
              <a:avLst/>
              <a:gdLst/>
              <a:ahLst/>
              <a:cxnLst/>
              <a:rect l="l" t="t" r="r" b="b"/>
              <a:pathLst>
                <a:path w="1542414" h="304800">
                  <a:moveTo>
                    <a:pt x="0" y="304800"/>
                  </a:moveTo>
                  <a:lnTo>
                    <a:pt x="408432" y="304800"/>
                  </a:lnTo>
                  <a:lnTo>
                    <a:pt x="408432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  <a:path w="1542414" h="304800">
                  <a:moveTo>
                    <a:pt x="1133856" y="240792"/>
                  </a:moveTo>
                  <a:lnTo>
                    <a:pt x="1542288" y="240792"/>
                  </a:lnTo>
                  <a:lnTo>
                    <a:pt x="1542288" y="0"/>
                  </a:lnTo>
                  <a:lnTo>
                    <a:pt x="1133856" y="0"/>
                  </a:lnTo>
                  <a:lnTo>
                    <a:pt x="1133856" y="240792"/>
                  </a:lnTo>
                  <a:close/>
                </a:path>
              </a:pathLst>
            </a:custGeom>
            <a:ln w="9525">
              <a:solidFill>
                <a:srgbClr val="103D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015731" y="4108751"/>
              <a:ext cx="2269490" cy="0"/>
            </a:xfrm>
            <a:custGeom>
              <a:avLst/>
              <a:gdLst/>
              <a:ahLst/>
              <a:cxnLst/>
              <a:rect l="l" t="t" r="r" b="b"/>
              <a:pathLst>
                <a:path w="2269490" h="0">
                  <a:moveTo>
                    <a:pt x="0" y="0"/>
                  </a:moveTo>
                  <a:lnTo>
                    <a:pt x="2269486" y="1"/>
                  </a:lnTo>
                </a:path>
              </a:pathLst>
            </a:custGeom>
            <a:ln w="9525">
              <a:solidFill>
                <a:srgbClr val="103D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" name="object 86" descr=""/>
          <p:cNvSpPr txBox="1"/>
          <p:nvPr/>
        </p:nvSpPr>
        <p:spPr>
          <a:xfrm>
            <a:off x="804149" y="3579367"/>
            <a:ext cx="125095" cy="1692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103D5F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645"/>
              </a:spcBef>
            </a:pPr>
            <a:r>
              <a:rPr dirty="0" sz="900" spc="-50">
                <a:solidFill>
                  <a:srgbClr val="103D5F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650"/>
              </a:spcBef>
            </a:pPr>
            <a:r>
              <a:rPr dirty="0" sz="900" spc="-50">
                <a:solidFill>
                  <a:srgbClr val="103D5F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90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900" spc="-50">
                <a:solidFill>
                  <a:srgbClr val="103D5F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90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900" spc="-50">
                <a:solidFill>
                  <a:srgbClr val="103D5F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90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900" spc="-50">
                <a:solidFill>
                  <a:srgbClr val="103D5F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90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900" spc="-50">
                <a:solidFill>
                  <a:srgbClr val="103D5F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90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900" spc="-50">
                <a:solidFill>
                  <a:srgbClr val="103D5F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2375104" y="5226811"/>
            <a:ext cx="690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03D5F"/>
                </a:solidFill>
                <a:latin typeface="Calibri"/>
                <a:cs typeface="Calibri"/>
              </a:rPr>
              <a:t>24 h</a:t>
            </a:r>
            <a:r>
              <a:rPr dirty="0" sz="1200" spc="-30" b="1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103D5F"/>
                </a:solidFill>
                <a:latin typeface="Calibri"/>
                <a:cs typeface="Calibri"/>
              </a:rPr>
              <a:t>ADBP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1187266" y="3722623"/>
            <a:ext cx="20396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103D5F"/>
                </a:solidFill>
                <a:latin typeface="Calibri"/>
                <a:cs typeface="Calibri"/>
              </a:rPr>
              <a:t>24</a:t>
            </a:r>
            <a:r>
              <a:rPr dirty="0" sz="900" spc="-20" b="1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103D5F"/>
                </a:solidFill>
                <a:latin typeface="Calibri"/>
                <a:cs typeface="Calibri"/>
              </a:rPr>
              <a:t>h</a:t>
            </a:r>
            <a:r>
              <a:rPr dirty="0" sz="900" spc="-10" b="1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103D5F"/>
                </a:solidFill>
                <a:latin typeface="Calibri"/>
                <a:cs typeface="Calibri"/>
              </a:rPr>
              <a:t>ABP</a:t>
            </a:r>
            <a:r>
              <a:rPr dirty="0" sz="900" spc="-10" b="1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103D5F"/>
                </a:solidFill>
                <a:latin typeface="Calibri"/>
                <a:cs typeface="Calibri"/>
              </a:rPr>
              <a:t>Change</a:t>
            </a:r>
            <a:r>
              <a:rPr dirty="0" sz="900" spc="-20" b="1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103D5F"/>
                </a:solidFill>
                <a:latin typeface="Calibri"/>
                <a:cs typeface="Calibri"/>
              </a:rPr>
              <a:t>from</a:t>
            </a:r>
            <a:r>
              <a:rPr dirty="0" sz="900" spc="-15" b="1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103D5F"/>
                </a:solidFill>
                <a:latin typeface="Calibri"/>
                <a:cs typeface="Calibri"/>
              </a:rPr>
              <a:t>Baseline</a:t>
            </a:r>
            <a:r>
              <a:rPr dirty="0" sz="900" spc="-15" b="1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103D5F"/>
                </a:solidFill>
                <a:latin typeface="Calibri"/>
                <a:cs typeface="Calibri"/>
              </a:rPr>
              <a:t>at</a:t>
            </a:r>
            <a:r>
              <a:rPr dirty="0" sz="900" spc="-10" b="1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103D5F"/>
                </a:solidFill>
                <a:latin typeface="Calibri"/>
                <a:cs typeface="Calibri"/>
              </a:rPr>
              <a:t>8</a:t>
            </a:r>
            <a:r>
              <a:rPr dirty="0" sz="900" spc="-20" b="1">
                <a:solidFill>
                  <a:srgbClr val="103D5F"/>
                </a:solidFill>
                <a:latin typeface="Calibri"/>
                <a:cs typeface="Calibri"/>
              </a:rPr>
              <a:t> weeks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9" name="object 89" descr=""/>
          <p:cNvGrpSpPr/>
          <p:nvPr/>
        </p:nvGrpSpPr>
        <p:grpSpPr>
          <a:xfrm>
            <a:off x="1090423" y="4669832"/>
            <a:ext cx="2085339" cy="210185"/>
            <a:chOff x="1090423" y="4669832"/>
            <a:chExt cx="2085339" cy="210185"/>
          </a:xfrm>
        </p:grpSpPr>
        <p:sp>
          <p:nvSpPr>
            <p:cNvPr id="90" name="object 90" descr=""/>
            <p:cNvSpPr/>
            <p:nvPr/>
          </p:nvSpPr>
          <p:spPr>
            <a:xfrm>
              <a:off x="1093598" y="4814373"/>
              <a:ext cx="935355" cy="62230"/>
            </a:xfrm>
            <a:custGeom>
              <a:avLst/>
              <a:gdLst/>
              <a:ahLst/>
              <a:cxnLst/>
              <a:rect l="l" t="t" r="r" b="b"/>
              <a:pathLst>
                <a:path w="935355" h="62229">
                  <a:moveTo>
                    <a:pt x="935162" y="0"/>
                  </a:moveTo>
                  <a:lnTo>
                    <a:pt x="934755" y="24142"/>
                  </a:lnTo>
                  <a:lnTo>
                    <a:pt x="933648" y="43857"/>
                  </a:lnTo>
                  <a:lnTo>
                    <a:pt x="932005" y="57149"/>
                  </a:lnTo>
                  <a:lnTo>
                    <a:pt x="929993" y="62024"/>
                  </a:lnTo>
                  <a:lnTo>
                    <a:pt x="5168" y="62024"/>
                  </a:lnTo>
                  <a:lnTo>
                    <a:pt x="3156" y="57149"/>
                  </a:lnTo>
                  <a:lnTo>
                    <a:pt x="1513" y="43857"/>
                  </a:lnTo>
                  <a:lnTo>
                    <a:pt x="406" y="24142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103D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2239504" y="4673007"/>
              <a:ext cx="932815" cy="62230"/>
            </a:xfrm>
            <a:custGeom>
              <a:avLst/>
              <a:gdLst/>
              <a:ahLst/>
              <a:cxnLst/>
              <a:rect l="l" t="t" r="r" b="b"/>
              <a:pathLst>
                <a:path w="932814" h="62229">
                  <a:moveTo>
                    <a:pt x="932816" y="0"/>
                  </a:moveTo>
                  <a:lnTo>
                    <a:pt x="932409" y="24142"/>
                  </a:lnTo>
                  <a:lnTo>
                    <a:pt x="931302" y="43858"/>
                  </a:lnTo>
                  <a:lnTo>
                    <a:pt x="929659" y="57150"/>
                  </a:lnTo>
                  <a:lnTo>
                    <a:pt x="927647" y="62025"/>
                  </a:lnTo>
                  <a:lnTo>
                    <a:pt x="5168" y="62025"/>
                  </a:lnTo>
                  <a:lnTo>
                    <a:pt x="3156" y="57150"/>
                  </a:lnTo>
                  <a:lnTo>
                    <a:pt x="1513" y="43858"/>
                  </a:lnTo>
                  <a:lnTo>
                    <a:pt x="406" y="24142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103D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 descr=""/>
          <p:cNvSpPr txBox="1"/>
          <p:nvPr/>
        </p:nvSpPr>
        <p:spPr>
          <a:xfrm>
            <a:off x="1187011" y="4091432"/>
            <a:ext cx="226695" cy="30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EFFFF"/>
                </a:solidFill>
                <a:latin typeface="Calibri"/>
                <a:cs typeface="Calibri"/>
              </a:rPr>
              <a:t>-</a:t>
            </a:r>
            <a:r>
              <a:rPr dirty="0" sz="900" spc="-25">
                <a:solidFill>
                  <a:srgbClr val="FEFFFF"/>
                </a:solidFill>
                <a:latin typeface="Calibri"/>
                <a:cs typeface="Calibri"/>
              </a:rPr>
              <a:t>2.9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00" spc="-20">
                <a:solidFill>
                  <a:srgbClr val="FEFFFF"/>
                </a:solidFill>
                <a:latin typeface="Calibri"/>
                <a:cs typeface="Calibri"/>
              </a:rPr>
              <a:t>±7.4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2330486" y="4094479"/>
            <a:ext cx="226695" cy="30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EFFFF"/>
                </a:solidFill>
                <a:latin typeface="Calibri"/>
                <a:cs typeface="Calibri"/>
              </a:rPr>
              <a:t>-</a:t>
            </a:r>
            <a:r>
              <a:rPr dirty="0" sz="900" spc="-25">
                <a:solidFill>
                  <a:srgbClr val="FEFFFF"/>
                </a:solidFill>
                <a:latin typeface="Calibri"/>
                <a:cs typeface="Calibri"/>
              </a:rPr>
              <a:t>2.0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20">
                <a:solidFill>
                  <a:srgbClr val="FEFFFF"/>
                </a:solidFill>
                <a:latin typeface="Calibri"/>
                <a:cs typeface="Calibri"/>
              </a:rPr>
              <a:t>±5.1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1734720" y="4082288"/>
            <a:ext cx="2044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900" spc="-25">
                <a:solidFill>
                  <a:srgbClr val="103D5F"/>
                </a:solidFill>
                <a:latin typeface="Calibri"/>
                <a:cs typeface="Calibri"/>
              </a:rPr>
              <a:t>1.4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1710908" y="4222495"/>
            <a:ext cx="2266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103D5F"/>
                </a:solidFill>
                <a:latin typeface="Calibri"/>
                <a:cs typeface="Calibri"/>
              </a:rPr>
              <a:t>±8.6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2854496" y="4064000"/>
            <a:ext cx="226695" cy="30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900" spc="-25">
                <a:solidFill>
                  <a:srgbClr val="103D5F"/>
                </a:solidFill>
                <a:latin typeface="Calibri"/>
                <a:cs typeface="Calibri"/>
              </a:rPr>
              <a:t>1.1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00" spc="-20">
                <a:solidFill>
                  <a:srgbClr val="103D5F"/>
                </a:solidFill>
                <a:latin typeface="Calibri"/>
                <a:cs typeface="Calibri"/>
              </a:rPr>
              <a:t>±6.6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1142059" y="4850383"/>
            <a:ext cx="775970" cy="5848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98425" marR="151765" indent="-85725">
              <a:lnSpc>
                <a:spcPct val="102200"/>
              </a:lnSpc>
              <a:spcBef>
                <a:spcPts val="75"/>
              </a:spcBef>
            </a:pPr>
            <a:r>
              <a:rPr dirty="0" sz="900">
                <a:solidFill>
                  <a:srgbClr val="103D5F"/>
                </a:solidFill>
                <a:latin typeface="Calibri"/>
                <a:cs typeface="Calibri"/>
              </a:rPr>
              <a:t>Δ</a:t>
            </a:r>
            <a:r>
              <a:rPr dirty="0" sz="900" spc="-5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900">
                <a:solidFill>
                  <a:srgbClr val="103D5F"/>
                </a:solidFill>
                <a:latin typeface="Calibri"/>
                <a:cs typeface="Calibri"/>
              </a:rPr>
              <a:t>1.5</a:t>
            </a:r>
            <a:r>
              <a:rPr dirty="0" sz="900" spc="-10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103D5F"/>
                </a:solidFill>
                <a:latin typeface="Calibri"/>
                <a:cs typeface="Calibri"/>
              </a:rPr>
              <a:t>mmHg</a:t>
            </a:r>
            <a:r>
              <a:rPr dirty="0" sz="900" spc="500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03D5F"/>
                </a:solidFill>
                <a:latin typeface="Calibri"/>
                <a:cs typeface="Calibri"/>
              </a:rPr>
              <a:t>p=0.2682</a:t>
            </a:r>
            <a:endParaRPr sz="900">
              <a:latin typeface="Calibri"/>
              <a:cs typeface="Calibri"/>
            </a:endParaRPr>
          </a:p>
          <a:p>
            <a:pPr marL="122555">
              <a:lnSpc>
                <a:spcPct val="100000"/>
              </a:lnSpc>
              <a:spcBef>
                <a:spcPts val="780"/>
              </a:spcBef>
            </a:pPr>
            <a:r>
              <a:rPr dirty="0" sz="1200" b="1">
                <a:solidFill>
                  <a:srgbClr val="103D5F"/>
                </a:solidFill>
                <a:latin typeface="Calibri"/>
                <a:cs typeface="Calibri"/>
              </a:rPr>
              <a:t>24 h</a:t>
            </a:r>
            <a:r>
              <a:rPr dirty="0" sz="1200" spc="-30" b="1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103D5F"/>
                </a:solidFill>
                <a:latin typeface="Calibri"/>
                <a:cs typeface="Calibri"/>
              </a:rPr>
              <a:t>ASBP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2272242" y="4743704"/>
            <a:ext cx="685800" cy="302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0" marR="5080" indent="-114300">
              <a:lnSpc>
                <a:spcPct val="102200"/>
              </a:lnSpc>
              <a:spcBef>
                <a:spcPts val="75"/>
              </a:spcBef>
            </a:pPr>
            <a:r>
              <a:rPr dirty="0" sz="900">
                <a:solidFill>
                  <a:srgbClr val="103D5F"/>
                </a:solidFill>
                <a:latin typeface="Calibri"/>
                <a:cs typeface="Calibri"/>
              </a:rPr>
              <a:t>Δ</a:t>
            </a:r>
            <a:r>
              <a:rPr dirty="0" sz="900" spc="-5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900">
                <a:solidFill>
                  <a:srgbClr val="103D5F"/>
                </a:solidFill>
                <a:latin typeface="Calibri"/>
                <a:cs typeface="Calibri"/>
              </a:rPr>
              <a:t>0.94</a:t>
            </a:r>
            <a:r>
              <a:rPr dirty="0" sz="900" spc="-15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103D5F"/>
                </a:solidFill>
                <a:latin typeface="Calibri"/>
                <a:cs typeface="Calibri"/>
              </a:rPr>
              <a:t>mmHg</a:t>
            </a:r>
            <a:r>
              <a:rPr dirty="0" sz="900" spc="500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03D5F"/>
                </a:solidFill>
                <a:latin typeface="Calibri"/>
                <a:cs typeface="Calibri"/>
              </a:rPr>
              <a:t>p=0.4734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9" name="object 99" descr=""/>
          <p:cNvGrpSpPr/>
          <p:nvPr/>
        </p:nvGrpSpPr>
        <p:grpSpPr>
          <a:xfrm>
            <a:off x="3372708" y="3640159"/>
            <a:ext cx="2583180" cy="1818005"/>
            <a:chOff x="3372708" y="3640159"/>
            <a:chExt cx="2583180" cy="1818005"/>
          </a:xfrm>
        </p:grpSpPr>
        <p:sp>
          <p:nvSpPr>
            <p:cNvPr id="100" name="object 100" descr=""/>
            <p:cNvSpPr/>
            <p:nvPr/>
          </p:nvSpPr>
          <p:spPr>
            <a:xfrm>
              <a:off x="3372708" y="3640159"/>
              <a:ext cx="2583180" cy="1818005"/>
            </a:xfrm>
            <a:custGeom>
              <a:avLst/>
              <a:gdLst/>
              <a:ahLst/>
              <a:cxnLst/>
              <a:rect l="l" t="t" r="r" b="b"/>
              <a:pathLst>
                <a:path w="2583179" h="1818004">
                  <a:moveTo>
                    <a:pt x="2582814" y="0"/>
                  </a:moveTo>
                  <a:lnTo>
                    <a:pt x="0" y="0"/>
                  </a:lnTo>
                  <a:lnTo>
                    <a:pt x="0" y="1817380"/>
                  </a:lnTo>
                  <a:lnTo>
                    <a:pt x="2582814" y="1817380"/>
                  </a:lnTo>
                  <a:lnTo>
                    <a:pt x="2582814" y="0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3736848" y="4139183"/>
              <a:ext cx="1475740" cy="850900"/>
            </a:xfrm>
            <a:custGeom>
              <a:avLst/>
              <a:gdLst/>
              <a:ahLst/>
              <a:cxnLst/>
              <a:rect l="l" t="t" r="r" b="b"/>
              <a:pathLst>
                <a:path w="1475739" h="850900">
                  <a:moveTo>
                    <a:pt x="390144" y="0"/>
                  </a:moveTo>
                  <a:lnTo>
                    <a:pt x="0" y="0"/>
                  </a:lnTo>
                  <a:lnTo>
                    <a:pt x="0" y="850392"/>
                  </a:lnTo>
                  <a:lnTo>
                    <a:pt x="390144" y="850392"/>
                  </a:lnTo>
                  <a:lnTo>
                    <a:pt x="390144" y="0"/>
                  </a:lnTo>
                  <a:close/>
                </a:path>
                <a:path w="1475739" h="850900">
                  <a:moveTo>
                    <a:pt x="1475232" y="0"/>
                  </a:moveTo>
                  <a:lnTo>
                    <a:pt x="1085088" y="0"/>
                  </a:lnTo>
                  <a:lnTo>
                    <a:pt x="1085088" y="743712"/>
                  </a:lnTo>
                  <a:lnTo>
                    <a:pt x="1475232" y="743712"/>
                  </a:lnTo>
                  <a:lnTo>
                    <a:pt x="1475232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3736847" y="4139183"/>
              <a:ext cx="1475740" cy="850900"/>
            </a:xfrm>
            <a:custGeom>
              <a:avLst/>
              <a:gdLst/>
              <a:ahLst/>
              <a:cxnLst/>
              <a:rect l="l" t="t" r="r" b="b"/>
              <a:pathLst>
                <a:path w="1475739" h="850900">
                  <a:moveTo>
                    <a:pt x="0" y="850392"/>
                  </a:moveTo>
                  <a:lnTo>
                    <a:pt x="390144" y="850392"/>
                  </a:lnTo>
                  <a:lnTo>
                    <a:pt x="390144" y="0"/>
                  </a:lnTo>
                  <a:lnTo>
                    <a:pt x="0" y="0"/>
                  </a:lnTo>
                  <a:lnTo>
                    <a:pt x="0" y="850392"/>
                  </a:lnTo>
                  <a:close/>
                </a:path>
                <a:path w="1475739" h="850900">
                  <a:moveTo>
                    <a:pt x="1085088" y="743712"/>
                  </a:moveTo>
                  <a:lnTo>
                    <a:pt x="1475232" y="743712"/>
                  </a:lnTo>
                  <a:lnTo>
                    <a:pt x="1475232" y="0"/>
                  </a:lnTo>
                  <a:lnTo>
                    <a:pt x="1085088" y="0"/>
                  </a:lnTo>
                  <a:lnTo>
                    <a:pt x="1085088" y="743712"/>
                  </a:lnTo>
                  <a:close/>
                </a:path>
              </a:pathLst>
            </a:custGeom>
            <a:ln w="9525">
              <a:solidFill>
                <a:srgbClr val="103D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4233672" y="4005071"/>
              <a:ext cx="1475740" cy="365760"/>
            </a:xfrm>
            <a:custGeom>
              <a:avLst/>
              <a:gdLst/>
              <a:ahLst/>
              <a:cxnLst/>
              <a:rect l="l" t="t" r="r" b="b"/>
              <a:pathLst>
                <a:path w="1475739" h="365760">
                  <a:moveTo>
                    <a:pt x="390144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390144" y="134112"/>
                  </a:lnTo>
                  <a:lnTo>
                    <a:pt x="390144" y="0"/>
                  </a:lnTo>
                  <a:close/>
                </a:path>
                <a:path w="1475739" h="365760">
                  <a:moveTo>
                    <a:pt x="1475232" y="134112"/>
                  </a:moveTo>
                  <a:lnTo>
                    <a:pt x="1085088" y="134112"/>
                  </a:lnTo>
                  <a:lnTo>
                    <a:pt x="1085088" y="365760"/>
                  </a:lnTo>
                  <a:lnTo>
                    <a:pt x="1475232" y="365760"/>
                  </a:lnTo>
                  <a:lnTo>
                    <a:pt x="1475232" y="134112"/>
                  </a:lnTo>
                  <a:close/>
                </a:path>
              </a:pathLst>
            </a:custGeom>
            <a:solidFill>
              <a:srgbClr val="BBDB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4233671" y="4005071"/>
              <a:ext cx="1475740" cy="365760"/>
            </a:xfrm>
            <a:custGeom>
              <a:avLst/>
              <a:gdLst/>
              <a:ahLst/>
              <a:cxnLst/>
              <a:rect l="l" t="t" r="r" b="b"/>
              <a:pathLst>
                <a:path w="1475739" h="365760">
                  <a:moveTo>
                    <a:pt x="0" y="0"/>
                  </a:moveTo>
                  <a:lnTo>
                    <a:pt x="390144" y="0"/>
                  </a:lnTo>
                  <a:lnTo>
                    <a:pt x="390144" y="134112"/>
                  </a:lnTo>
                  <a:lnTo>
                    <a:pt x="0" y="134112"/>
                  </a:lnTo>
                  <a:lnTo>
                    <a:pt x="0" y="0"/>
                  </a:lnTo>
                  <a:close/>
                </a:path>
                <a:path w="1475739" h="365760">
                  <a:moveTo>
                    <a:pt x="1085088" y="365760"/>
                  </a:moveTo>
                  <a:lnTo>
                    <a:pt x="1475232" y="365760"/>
                  </a:lnTo>
                  <a:lnTo>
                    <a:pt x="1475232" y="134112"/>
                  </a:lnTo>
                  <a:lnTo>
                    <a:pt x="1085088" y="134112"/>
                  </a:lnTo>
                  <a:lnTo>
                    <a:pt x="1085088" y="365760"/>
                  </a:lnTo>
                  <a:close/>
                </a:path>
              </a:pathLst>
            </a:custGeom>
            <a:ln w="9525">
              <a:solidFill>
                <a:srgbClr val="103D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3638100" y="4137888"/>
              <a:ext cx="2169795" cy="0"/>
            </a:xfrm>
            <a:custGeom>
              <a:avLst/>
              <a:gdLst/>
              <a:ahLst/>
              <a:cxnLst/>
              <a:rect l="l" t="t" r="r" b="b"/>
              <a:pathLst>
                <a:path w="2169795" h="0">
                  <a:moveTo>
                    <a:pt x="0" y="0"/>
                  </a:moveTo>
                  <a:lnTo>
                    <a:pt x="2169200" y="1"/>
                  </a:lnTo>
                </a:path>
              </a:pathLst>
            </a:custGeom>
            <a:ln w="9525">
              <a:solidFill>
                <a:srgbClr val="103D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6" name="object 106" descr=""/>
          <p:cNvSpPr txBox="1"/>
          <p:nvPr/>
        </p:nvSpPr>
        <p:spPr>
          <a:xfrm>
            <a:off x="3426518" y="3548888"/>
            <a:ext cx="125095" cy="1723389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675"/>
              </a:spcBef>
            </a:pPr>
            <a:r>
              <a:rPr dirty="0" sz="900" spc="-50">
                <a:solidFill>
                  <a:srgbClr val="103D5F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575"/>
              </a:spcBef>
            </a:pPr>
            <a:r>
              <a:rPr dirty="0" sz="900" spc="-50">
                <a:solidFill>
                  <a:srgbClr val="103D5F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  <a:p>
            <a:pPr marL="47625">
              <a:lnSpc>
                <a:spcPct val="100000"/>
              </a:lnSpc>
              <a:spcBef>
                <a:spcPts val="600"/>
              </a:spcBef>
            </a:pPr>
            <a:r>
              <a:rPr dirty="0" sz="900" spc="-50">
                <a:solidFill>
                  <a:srgbClr val="103D5F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90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900" spc="-50">
                <a:solidFill>
                  <a:srgbClr val="103D5F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90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900" spc="-50">
                <a:solidFill>
                  <a:srgbClr val="103D5F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90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900" spc="-50">
                <a:solidFill>
                  <a:srgbClr val="103D5F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90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900" spc="-50">
                <a:solidFill>
                  <a:srgbClr val="103D5F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90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900" spc="-50">
                <a:solidFill>
                  <a:srgbClr val="103D5F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3754828" y="3722623"/>
            <a:ext cx="18186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103D5F"/>
                </a:solidFill>
                <a:latin typeface="Calibri"/>
                <a:cs typeface="Calibri"/>
              </a:rPr>
              <a:t>OBP</a:t>
            </a:r>
            <a:r>
              <a:rPr dirty="0" sz="900" spc="-20" b="1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103D5F"/>
                </a:solidFill>
                <a:latin typeface="Calibri"/>
                <a:cs typeface="Calibri"/>
              </a:rPr>
              <a:t>Change</a:t>
            </a:r>
            <a:r>
              <a:rPr dirty="0" sz="900" spc="-20" b="1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103D5F"/>
                </a:solidFill>
                <a:latin typeface="Calibri"/>
                <a:cs typeface="Calibri"/>
              </a:rPr>
              <a:t>from</a:t>
            </a:r>
            <a:r>
              <a:rPr dirty="0" sz="900" spc="-20" b="1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103D5F"/>
                </a:solidFill>
                <a:latin typeface="Calibri"/>
                <a:cs typeface="Calibri"/>
              </a:rPr>
              <a:t>Baseline</a:t>
            </a:r>
            <a:r>
              <a:rPr dirty="0" sz="900" spc="-20" b="1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103D5F"/>
                </a:solidFill>
                <a:latin typeface="Calibri"/>
                <a:cs typeface="Calibri"/>
              </a:rPr>
              <a:t>at</a:t>
            </a:r>
            <a:r>
              <a:rPr dirty="0" sz="900" spc="-15" b="1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103D5F"/>
                </a:solidFill>
                <a:latin typeface="Calibri"/>
                <a:cs typeface="Calibri"/>
              </a:rPr>
              <a:t>8</a:t>
            </a:r>
            <a:r>
              <a:rPr dirty="0" sz="900" spc="-25" b="1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103D5F"/>
                </a:solidFill>
                <a:latin typeface="Calibri"/>
                <a:cs typeface="Calibri"/>
              </a:rPr>
              <a:t>weeks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3785058" y="4112767"/>
            <a:ext cx="283845" cy="30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EFFFF"/>
                </a:solidFill>
                <a:latin typeface="Calibri"/>
                <a:cs typeface="Calibri"/>
              </a:rPr>
              <a:t>-</a:t>
            </a:r>
            <a:r>
              <a:rPr dirty="0" sz="900" spc="-25">
                <a:solidFill>
                  <a:srgbClr val="FEFFFF"/>
                </a:solidFill>
                <a:latin typeface="Calibri"/>
                <a:cs typeface="Calibri"/>
              </a:rPr>
              <a:t>4.0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10">
                <a:solidFill>
                  <a:srgbClr val="FEFFFF"/>
                </a:solidFill>
                <a:latin typeface="Calibri"/>
                <a:cs typeface="Calibri"/>
              </a:rPr>
              <a:t>±12.6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4897295" y="4118864"/>
            <a:ext cx="2266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FEFFFF"/>
                </a:solidFill>
                <a:latin typeface="Calibri"/>
                <a:cs typeface="Calibri"/>
              </a:rPr>
              <a:t>-</a:t>
            </a:r>
            <a:r>
              <a:rPr dirty="0" sz="900" spc="-25">
                <a:solidFill>
                  <a:srgbClr val="FEFFFF"/>
                </a:solidFill>
                <a:latin typeface="Calibri"/>
                <a:cs typeface="Calibri"/>
              </a:rPr>
              <a:t>3.5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FEFFFF"/>
                </a:solidFill>
                <a:latin typeface="Calibri"/>
                <a:cs typeface="Calibri"/>
              </a:rPr>
              <a:t>±7.6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4277541" y="4121911"/>
            <a:ext cx="283845" cy="30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103D5F"/>
                </a:solidFill>
                <a:latin typeface="Calibri"/>
                <a:cs typeface="Calibri"/>
              </a:rPr>
              <a:t>0.63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900" spc="-10">
                <a:solidFill>
                  <a:srgbClr val="103D5F"/>
                </a:solidFill>
                <a:latin typeface="Calibri"/>
                <a:cs typeface="Calibri"/>
              </a:rPr>
              <a:t>±13.2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5391828" y="4085335"/>
            <a:ext cx="2044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900" spc="-25">
                <a:solidFill>
                  <a:srgbClr val="103D5F"/>
                </a:solidFill>
                <a:latin typeface="Calibri"/>
                <a:cs typeface="Calibri"/>
              </a:rPr>
              <a:t>1.1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5380715" y="4225544"/>
            <a:ext cx="2266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103D5F"/>
                </a:solidFill>
                <a:latin typeface="Calibri"/>
                <a:cs typeface="Calibri"/>
              </a:rPr>
              <a:t>±8.8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3" name="object 113" descr=""/>
          <p:cNvSpPr/>
          <p:nvPr/>
        </p:nvSpPr>
        <p:spPr>
          <a:xfrm>
            <a:off x="3705241" y="4966292"/>
            <a:ext cx="902969" cy="49530"/>
          </a:xfrm>
          <a:custGeom>
            <a:avLst/>
            <a:gdLst/>
            <a:ahLst/>
            <a:cxnLst/>
            <a:rect l="l" t="t" r="r" b="b"/>
            <a:pathLst>
              <a:path w="902970" h="49529">
                <a:moveTo>
                  <a:pt x="902899" y="0"/>
                </a:moveTo>
                <a:lnTo>
                  <a:pt x="902577" y="19114"/>
                </a:lnTo>
                <a:lnTo>
                  <a:pt x="901700" y="34723"/>
                </a:lnTo>
                <a:lnTo>
                  <a:pt x="900399" y="45247"/>
                </a:lnTo>
                <a:lnTo>
                  <a:pt x="898807" y="49107"/>
                </a:lnTo>
                <a:lnTo>
                  <a:pt x="4091" y="49107"/>
                </a:lnTo>
                <a:lnTo>
                  <a:pt x="2499" y="45247"/>
                </a:lnTo>
                <a:lnTo>
                  <a:pt x="1198" y="34723"/>
                </a:lnTo>
                <a:lnTo>
                  <a:pt x="321" y="19114"/>
                </a:lnTo>
                <a:lnTo>
                  <a:pt x="0" y="0"/>
                </a:lnTo>
              </a:path>
            </a:pathLst>
          </a:custGeom>
          <a:ln w="6350">
            <a:solidFill>
              <a:srgbClr val="103D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 txBox="1"/>
          <p:nvPr/>
        </p:nvSpPr>
        <p:spPr>
          <a:xfrm>
            <a:off x="3718965" y="4987544"/>
            <a:ext cx="651510" cy="44767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98425" marR="27305" indent="-85725">
              <a:lnSpc>
                <a:spcPct val="102200"/>
              </a:lnSpc>
              <a:spcBef>
                <a:spcPts val="75"/>
              </a:spcBef>
            </a:pPr>
            <a:r>
              <a:rPr dirty="0" sz="900">
                <a:solidFill>
                  <a:srgbClr val="103D5F"/>
                </a:solidFill>
                <a:latin typeface="Calibri"/>
                <a:cs typeface="Calibri"/>
              </a:rPr>
              <a:t>Δ</a:t>
            </a:r>
            <a:r>
              <a:rPr dirty="0" sz="900" spc="-5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03D5F"/>
                </a:solidFill>
                <a:latin typeface="Calibri"/>
                <a:cs typeface="Calibri"/>
              </a:rPr>
              <a:t>-</a:t>
            </a:r>
            <a:r>
              <a:rPr dirty="0" sz="900">
                <a:solidFill>
                  <a:srgbClr val="103D5F"/>
                </a:solidFill>
                <a:latin typeface="Calibri"/>
                <a:cs typeface="Calibri"/>
              </a:rPr>
              <a:t>4.6</a:t>
            </a:r>
            <a:r>
              <a:rPr dirty="0" sz="900" spc="-10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103D5F"/>
                </a:solidFill>
                <a:latin typeface="Calibri"/>
                <a:cs typeface="Calibri"/>
              </a:rPr>
              <a:t>mmHg</a:t>
            </a:r>
            <a:r>
              <a:rPr dirty="0" sz="900" spc="500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03D5F"/>
                </a:solidFill>
                <a:latin typeface="Calibri"/>
                <a:cs typeface="Calibri"/>
              </a:rPr>
              <a:t>p=0.0605</a:t>
            </a:r>
            <a:endParaRPr sz="900">
              <a:latin typeface="Calibri"/>
              <a:cs typeface="Calibri"/>
            </a:endParaRPr>
          </a:p>
          <a:p>
            <a:pPr marL="290195">
              <a:lnSpc>
                <a:spcPts val="1140"/>
              </a:lnSpc>
            </a:pPr>
            <a:r>
              <a:rPr dirty="0" sz="1200" spc="-20" b="1">
                <a:solidFill>
                  <a:srgbClr val="103D5F"/>
                </a:solidFill>
                <a:latin typeface="Calibri"/>
                <a:cs typeface="Calibri"/>
              </a:rPr>
              <a:t>OSBP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5" name="object 115" descr=""/>
          <p:cNvSpPr/>
          <p:nvPr/>
        </p:nvSpPr>
        <p:spPr>
          <a:xfrm>
            <a:off x="4788686" y="4906598"/>
            <a:ext cx="937260" cy="45720"/>
          </a:xfrm>
          <a:custGeom>
            <a:avLst/>
            <a:gdLst/>
            <a:ahLst/>
            <a:cxnLst/>
            <a:rect l="l" t="t" r="r" b="b"/>
            <a:pathLst>
              <a:path w="937260" h="45720">
                <a:moveTo>
                  <a:pt x="937097" y="0"/>
                </a:moveTo>
                <a:lnTo>
                  <a:pt x="936797" y="17795"/>
                </a:lnTo>
                <a:lnTo>
                  <a:pt x="935981" y="32328"/>
                </a:lnTo>
                <a:lnTo>
                  <a:pt x="934770" y="42126"/>
                </a:lnTo>
                <a:lnTo>
                  <a:pt x="933287" y="45719"/>
                </a:lnTo>
                <a:lnTo>
                  <a:pt x="3809" y="45719"/>
                </a:lnTo>
                <a:lnTo>
                  <a:pt x="2326" y="42126"/>
                </a:lnTo>
                <a:lnTo>
                  <a:pt x="1115" y="32328"/>
                </a:lnTo>
                <a:lnTo>
                  <a:pt x="299" y="17795"/>
                </a:lnTo>
                <a:lnTo>
                  <a:pt x="0" y="0"/>
                </a:lnTo>
              </a:path>
            </a:pathLst>
          </a:custGeom>
          <a:ln w="6350">
            <a:solidFill>
              <a:srgbClr val="103D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 txBox="1"/>
          <p:nvPr/>
        </p:nvSpPr>
        <p:spPr>
          <a:xfrm>
            <a:off x="4919281" y="4957064"/>
            <a:ext cx="603250" cy="47815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85725" marR="5080" indent="-73025">
              <a:lnSpc>
                <a:spcPct val="102200"/>
              </a:lnSpc>
              <a:spcBef>
                <a:spcPts val="75"/>
              </a:spcBef>
            </a:pPr>
            <a:r>
              <a:rPr dirty="0" sz="900">
                <a:solidFill>
                  <a:srgbClr val="103D5F"/>
                </a:solidFill>
                <a:latin typeface="Calibri"/>
                <a:cs typeface="Calibri"/>
              </a:rPr>
              <a:t>Δ</a:t>
            </a:r>
            <a:r>
              <a:rPr dirty="0" sz="900" spc="-5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03D5F"/>
                </a:solidFill>
                <a:latin typeface="Calibri"/>
                <a:cs typeface="Calibri"/>
              </a:rPr>
              <a:t>-2.3mmHg</a:t>
            </a:r>
            <a:r>
              <a:rPr dirty="0" sz="900" spc="500">
                <a:solidFill>
                  <a:srgbClr val="103D5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03D5F"/>
                </a:solidFill>
                <a:latin typeface="Calibri"/>
                <a:cs typeface="Calibri"/>
              </a:rPr>
              <a:t>p=0.1843</a:t>
            </a:r>
            <a:endParaRPr sz="900">
              <a:latin typeface="Calibri"/>
              <a:cs typeface="Calibri"/>
            </a:endParaRPr>
          </a:p>
          <a:p>
            <a:pPr marL="162560">
              <a:lnSpc>
                <a:spcPts val="1380"/>
              </a:lnSpc>
            </a:pPr>
            <a:r>
              <a:rPr dirty="0" sz="1200" spc="-20" b="1">
                <a:solidFill>
                  <a:srgbClr val="103D5F"/>
                </a:solidFill>
                <a:latin typeface="Calibri"/>
                <a:cs typeface="Calibri"/>
              </a:rPr>
              <a:t>ODBP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7" name="object 117" descr=""/>
          <p:cNvGrpSpPr/>
          <p:nvPr/>
        </p:nvGrpSpPr>
        <p:grpSpPr>
          <a:xfrm>
            <a:off x="1426142" y="5627877"/>
            <a:ext cx="130810" cy="135890"/>
            <a:chOff x="1426142" y="5627877"/>
            <a:chExt cx="130810" cy="135890"/>
          </a:xfrm>
        </p:grpSpPr>
        <p:sp>
          <p:nvSpPr>
            <p:cNvPr id="118" name="object 118" descr=""/>
            <p:cNvSpPr/>
            <p:nvPr/>
          </p:nvSpPr>
          <p:spPr>
            <a:xfrm>
              <a:off x="1432492" y="5634227"/>
              <a:ext cx="118110" cy="123189"/>
            </a:xfrm>
            <a:custGeom>
              <a:avLst/>
              <a:gdLst/>
              <a:ahLst/>
              <a:cxnLst/>
              <a:rect l="l" t="t" r="r" b="b"/>
              <a:pathLst>
                <a:path w="118109" h="123189">
                  <a:moveTo>
                    <a:pt x="117731" y="0"/>
                  </a:moveTo>
                  <a:lnTo>
                    <a:pt x="0" y="0"/>
                  </a:lnTo>
                  <a:lnTo>
                    <a:pt x="0" y="122766"/>
                  </a:lnTo>
                  <a:lnTo>
                    <a:pt x="117731" y="122766"/>
                  </a:lnTo>
                  <a:lnTo>
                    <a:pt x="117731" y="0"/>
                  </a:lnTo>
                  <a:close/>
                </a:path>
              </a:pathLst>
            </a:custGeom>
            <a:solidFill>
              <a:srgbClr val="BBDB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1432492" y="5634227"/>
              <a:ext cx="118110" cy="123189"/>
            </a:xfrm>
            <a:custGeom>
              <a:avLst/>
              <a:gdLst/>
              <a:ahLst/>
              <a:cxnLst/>
              <a:rect l="l" t="t" r="r" b="b"/>
              <a:pathLst>
                <a:path w="118109" h="123189">
                  <a:moveTo>
                    <a:pt x="0" y="0"/>
                  </a:moveTo>
                  <a:lnTo>
                    <a:pt x="117731" y="0"/>
                  </a:lnTo>
                  <a:lnTo>
                    <a:pt x="117731" y="122767"/>
                  </a:lnTo>
                  <a:lnTo>
                    <a:pt x="0" y="12276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03D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0" name="object 120" descr=""/>
          <p:cNvGrpSpPr/>
          <p:nvPr/>
        </p:nvGrpSpPr>
        <p:grpSpPr>
          <a:xfrm>
            <a:off x="806951" y="5618357"/>
            <a:ext cx="130810" cy="135890"/>
            <a:chOff x="806951" y="5618357"/>
            <a:chExt cx="130810" cy="135890"/>
          </a:xfrm>
        </p:grpSpPr>
        <p:sp>
          <p:nvSpPr>
            <p:cNvPr id="121" name="object 121" descr=""/>
            <p:cNvSpPr/>
            <p:nvPr/>
          </p:nvSpPr>
          <p:spPr>
            <a:xfrm>
              <a:off x="813301" y="5624707"/>
              <a:ext cx="118110" cy="123189"/>
            </a:xfrm>
            <a:custGeom>
              <a:avLst/>
              <a:gdLst/>
              <a:ahLst/>
              <a:cxnLst/>
              <a:rect l="l" t="t" r="r" b="b"/>
              <a:pathLst>
                <a:path w="118109" h="123189">
                  <a:moveTo>
                    <a:pt x="117731" y="0"/>
                  </a:moveTo>
                  <a:lnTo>
                    <a:pt x="0" y="0"/>
                  </a:lnTo>
                  <a:lnTo>
                    <a:pt x="0" y="122766"/>
                  </a:lnTo>
                  <a:lnTo>
                    <a:pt x="117731" y="122766"/>
                  </a:lnTo>
                  <a:lnTo>
                    <a:pt x="117731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813301" y="5624707"/>
              <a:ext cx="118110" cy="123189"/>
            </a:xfrm>
            <a:custGeom>
              <a:avLst/>
              <a:gdLst/>
              <a:ahLst/>
              <a:cxnLst/>
              <a:rect l="l" t="t" r="r" b="b"/>
              <a:pathLst>
                <a:path w="118109" h="123189">
                  <a:moveTo>
                    <a:pt x="0" y="0"/>
                  </a:moveTo>
                  <a:lnTo>
                    <a:pt x="117731" y="0"/>
                  </a:lnTo>
                  <a:lnTo>
                    <a:pt x="117731" y="122767"/>
                  </a:lnTo>
                  <a:lnTo>
                    <a:pt x="0" y="12276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03D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3" name="object 123" descr=""/>
          <p:cNvSpPr txBox="1"/>
          <p:nvPr/>
        </p:nvSpPr>
        <p:spPr>
          <a:xfrm>
            <a:off x="1715970" y="5581903"/>
            <a:ext cx="6553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Sham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Control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1039458" y="5606288"/>
            <a:ext cx="2311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Calibri"/>
                <a:cs typeface="Calibri"/>
              </a:rPr>
              <a:t>RDN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5" name="object 125"/>
          <p:cNvSpPr txBox="1">
            <a:spLocks noGrp="1"/>
          </p:cNvSpPr>
          <p:nvPr>
            <p:ph type="title"/>
          </p:nvPr>
        </p:nvSpPr>
        <p:spPr>
          <a:xfrm>
            <a:off x="752627" y="155955"/>
            <a:ext cx="616140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Arial"/>
                <a:cs typeface="Arial"/>
              </a:rPr>
              <a:t>Prior</a:t>
            </a:r>
            <a:r>
              <a:rPr dirty="0" spc="-7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Studies</a:t>
            </a:r>
            <a:r>
              <a:rPr dirty="0" spc="-6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of</a:t>
            </a:r>
            <a:r>
              <a:rPr dirty="0" spc="-19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Alcohol-</a:t>
            </a:r>
            <a:r>
              <a:rPr dirty="0" b="0">
                <a:latin typeface="Arial"/>
                <a:cs typeface="Arial"/>
              </a:rPr>
              <a:t>Mediated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spc="-25" b="0">
                <a:latin typeface="Arial"/>
                <a:cs typeface="Arial"/>
              </a:rPr>
              <a:t>RDN</a:t>
            </a:r>
          </a:p>
        </p:txBody>
      </p:sp>
      <p:sp>
        <p:nvSpPr>
          <p:cNvPr id="126" name="object 126" descr=""/>
          <p:cNvSpPr txBox="1"/>
          <p:nvPr/>
        </p:nvSpPr>
        <p:spPr>
          <a:xfrm>
            <a:off x="4840268" y="2902711"/>
            <a:ext cx="4591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081F30"/>
                </a:solidFill>
                <a:latin typeface="Century Gothic"/>
                <a:cs typeface="Century Gothic"/>
              </a:rPr>
              <a:t>p&lt;0.001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27" name="object 127" descr=""/>
          <p:cNvSpPr txBox="1"/>
          <p:nvPr/>
        </p:nvSpPr>
        <p:spPr>
          <a:xfrm>
            <a:off x="1847274" y="2911855"/>
            <a:ext cx="2661285" cy="577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544955" algn="l"/>
              </a:tabLst>
            </a:pPr>
            <a:r>
              <a:rPr dirty="0" baseline="6172" sz="1350" spc="-15">
                <a:solidFill>
                  <a:srgbClr val="081F30"/>
                </a:solidFill>
                <a:latin typeface="Century Gothic"/>
                <a:cs typeface="Century Gothic"/>
              </a:rPr>
              <a:t>p=0.002</a:t>
            </a:r>
            <a:r>
              <a:rPr dirty="0" baseline="6172" sz="1350">
                <a:solidFill>
                  <a:srgbClr val="081F30"/>
                </a:solidFill>
                <a:latin typeface="Century Gothic"/>
                <a:cs typeface="Century Gothic"/>
              </a:rPr>
              <a:t>	</a:t>
            </a:r>
            <a:r>
              <a:rPr dirty="0" sz="900" spc="-10">
                <a:solidFill>
                  <a:srgbClr val="081F30"/>
                </a:solidFill>
                <a:latin typeface="Century Gothic"/>
                <a:cs typeface="Century Gothic"/>
              </a:rPr>
              <a:t>p=0.06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900">
              <a:latin typeface="Century Gothic"/>
              <a:cs typeface="Century Gothic"/>
            </a:endParaRPr>
          </a:p>
          <a:p>
            <a:pPr marL="374015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Target</a:t>
            </a:r>
            <a:r>
              <a:rPr dirty="0" sz="1400" spc="-3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BP</a:t>
            </a:r>
            <a:r>
              <a:rPr dirty="0" sz="1400" spc="-3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OFF</a:t>
            </a:r>
            <a:r>
              <a:rPr dirty="0" sz="1400" spc="-35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EFFFF"/>
                </a:solidFill>
                <a:latin typeface="Century Gothic"/>
                <a:cs typeface="Century Gothic"/>
              </a:rPr>
              <a:t>MED</a:t>
            </a:r>
            <a:r>
              <a:rPr dirty="0" baseline="24691" sz="1350" b="1">
                <a:solidFill>
                  <a:srgbClr val="FEFFFF"/>
                </a:solidFill>
                <a:latin typeface="Century Gothic"/>
                <a:cs typeface="Century Gothic"/>
              </a:rPr>
              <a:t>2</a:t>
            </a:r>
            <a:r>
              <a:rPr dirty="0" baseline="24691" sz="1350" spc="172" b="1">
                <a:solidFill>
                  <a:srgbClr val="FEFFFF"/>
                </a:solidFill>
                <a:latin typeface="Century Gothic"/>
                <a:cs typeface="Century Gothic"/>
              </a:rPr>
              <a:t> </a:t>
            </a:r>
            <a:r>
              <a:rPr dirty="0" sz="1400" spc="-10" b="1">
                <a:solidFill>
                  <a:srgbClr val="FEFFFF"/>
                </a:solidFill>
                <a:latin typeface="Century Gothic"/>
                <a:cs typeface="Century Gothic"/>
              </a:rPr>
              <a:t>N=106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681230"/>
            <a:ext cx="12192000" cy="3176905"/>
            <a:chOff x="0" y="3681230"/>
            <a:chExt cx="12192000" cy="3176905"/>
          </a:xfrm>
        </p:grpSpPr>
        <p:sp>
          <p:nvSpPr>
            <p:cNvPr id="3" name="object 3" descr=""/>
            <p:cNvSpPr/>
            <p:nvPr/>
          </p:nvSpPr>
          <p:spPr>
            <a:xfrm>
              <a:off x="4" y="5744154"/>
              <a:ext cx="12192000" cy="473075"/>
            </a:xfrm>
            <a:custGeom>
              <a:avLst/>
              <a:gdLst/>
              <a:ahLst/>
              <a:cxnLst/>
              <a:rect l="l" t="t" r="r" b="b"/>
              <a:pathLst>
                <a:path w="12192000" h="473075">
                  <a:moveTo>
                    <a:pt x="12192000" y="0"/>
                  </a:moveTo>
                  <a:lnTo>
                    <a:pt x="0" y="0"/>
                  </a:lnTo>
                  <a:lnTo>
                    <a:pt x="0" y="472612"/>
                  </a:lnTo>
                  <a:lnTo>
                    <a:pt x="12192000" y="47261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78444" y="3687580"/>
              <a:ext cx="3164840" cy="2272030"/>
            </a:xfrm>
            <a:custGeom>
              <a:avLst/>
              <a:gdLst/>
              <a:ahLst/>
              <a:cxnLst/>
              <a:rect l="l" t="t" r="r" b="b"/>
              <a:pathLst>
                <a:path w="3164840" h="2272029">
                  <a:moveTo>
                    <a:pt x="2785884" y="0"/>
                  </a:moveTo>
                  <a:lnTo>
                    <a:pt x="378678" y="0"/>
                  </a:lnTo>
                  <a:lnTo>
                    <a:pt x="331177" y="2950"/>
                  </a:lnTo>
                  <a:lnTo>
                    <a:pt x="285437" y="11565"/>
                  </a:lnTo>
                  <a:lnTo>
                    <a:pt x="241813" y="25489"/>
                  </a:lnTo>
                  <a:lnTo>
                    <a:pt x="200659" y="44368"/>
                  </a:lnTo>
                  <a:lnTo>
                    <a:pt x="162331" y="67846"/>
                  </a:lnTo>
                  <a:lnTo>
                    <a:pt x="127182" y="95569"/>
                  </a:lnTo>
                  <a:lnTo>
                    <a:pt x="95569" y="127182"/>
                  </a:lnTo>
                  <a:lnTo>
                    <a:pt x="67846" y="162331"/>
                  </a:lnTo>
                  <a:lnTo>
                    <a:pt x="44368" y="200659"/>
                  </a:lnTo>
                  <a:lnTo>
                    <a:pt x="25489" y="241813"/>
                  </a:lnTo>
                  <a:lnTo>
                    <a:pt x="11565" y="285437"/>
                  </a:lnTo>
                  <a:lnTo>
                    <a:pt x="2950" y="331177"/>
                  </a:lnTo>
                  <a:lnTo>
                    <a:pt x="0" y="378678"/>
                  </a:lnTo>
                  <a:lnTo>
                    <a:pt x="0" y="1893340"/>
                  </a:lnTo>
                  <a:lnTo>
                    <a:pt x="2950" y="1940840"/>
                  </a:lnTo>
                  <a:lnTo>
                    <a:pt x="11565" y="1986580"/>
                  </a:lnTo>
                  <a:lnTo>
                    <a:pt x="25489" y="2030204"/>
                  </a:lnTo>
                  <a:lnTo>
                    <a:pt x="44368" y="2071358"/>
                  </a:lnTo>
                  <a:lnTo>
                    <a:pt x="67846" y="2109686"/>
                  </a:lnTo>
                  <a:lnTo>
                    <a:pt x="95569" y="2144835"/>
                  </a:lnTo>
                  <a:lnTo>
                    <a:pt x="127182" y="2176448"/>
                  </a:lnTo>
                  <a:lnTo>
                    <a:pt x="162331" y="2204171"/>
                  </a:lnTo>
                  <a:lnTo>
                    <a:pt x="200659" y="2227649"/>
                  </a:lnTo>
                  <a:lnTo>
                    <a:pt x="241813" y="2246528"/>
                  </a:lnTo>
                  <a:lnTo>
                    <a:pt x="285437" y="2260452"/>
                  </a:lnTo>
                  <a:lnTo>
                    <a:pt x="331177" y="2269067"/>
                  </a:lnTo>
                  <a:lnTo>
                    <a:pt x="378678" y="2272017"/>
                  </a:lnTo>
                  <a:lnTo>
                    <a:pt x="2785884" y="2272017"/>
                  </a:lnTo>
                  <a:lnTo>
                    <a:pt x="2833385" y="2269067"/>
                  </a:lnTo>
                  <a:lnTo>
                    <a:pt x="2879125" y="2260452"/>
                  </a:lnTo>
                  <a:lnTo>
                    <a:pt x="2922749" y="2246528"/>
                  </a:lnTo>
                  <a:lnTo>
                    <a:pt x="2963903" y="2227649"/>
                  </a:lnTo>
                  <a:lnTo>
                    <a:pt x="3002231" y="2204171"/>
                  </a:lnTo>
                  <a:lnTo>
                    <a:pt x="3037380" y="2176448"/>
                  </a:lnTo>
                  <a:lnTo>
                    <a:pt x="3068993" y="2144835"/>
                  </a:lnTo>
                  <a:lnTo>
                    <a:pt x="3096716" y="2109686"/>
                  </a:lnTo>
                  <a:lnTo>
                    <a:pt x="3120194" y="2071358"/>
                  </a:lnTo>
                  <a:lnTo>
                    <a:pt x="3139073" y="2030204"/>
                  </a:lnTo>
                  <a:lnTo>
                    <a:pt x="3152997" y="1986580"/>
                  </a:lnTo>
                  <a:lnTo>
                    <a:pt x="3161612" y="1940840"/>
                  </a:lnTo>
                  <a:lnTo>
                    <a:pt x="3164563" y="1893340"/>
                  </a:lnTo>
                  <a:lnTo>
                    <a:pt x="3164563" y="378678"/>
                  </a:lnTo>
                  <a:lnTo>
                    <a:pt x="3161612" y="331177"/>
                  </a:lnTo>
                  <a:lnTo>
                    <a:pt x="3152997" y="285437"/>
                  </a:lnTo>
                  <a:lnTo>
                    <a:pt x="3139073" y="241813"/>
                  </a:lnTo>
                  <a:lnTo>
                    <a:pt x="3120194" y="200659"/>
                  </a:lnTo>
                  <a:lnTo>
                    <a:pt x="3096716" y="162331"/>
                  </a:lnTo>
                  <a:lnTo>
                    <a:pt x="3068993" y="127182"/>
                  </a:lnTo>
                  <a:lnTo>
                    <a:pt x="3037380" y="95569"/>
                  </a:lnTo>
                  <a:lnTo>
                    <a:pt x="3002231" y="67846"/>
                  </a:lnTo>
                  <a:lnTo>
                    <a:pt x="2963903" y="44368"/>
                  </a:lnTo>
                  <a:lnTo>
                    <a:pt x="2922749" y="25489"/>
                  </a:lnTo>
                  <a:lnTo>
                    <a:pt x="2879125" y="11565"/>
                  </a:lnTo>
                  <a:lnTo>
                    <a:pt x="2833385" y="2950"/>
                  </a:lnTo>
                  <a:lnTo>
                    <a:pt x="2785884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78444" y="3687580"/>
              <a:ext cx="3164840" cy="2272030"/>
            </a:xfrm>
            <a:custGeom>
              <a:avLst/>
              <a:gdLst/>
              <a:ahLst/>
              <a:cxnLst/>
              <a:rect l="l" t="t" r="r" b="b"/>
              <a:pathLst>
                <a:path w="3164840" h="2272029">
                  <a:moveTo>
                    <a:pt x="0" y="378678"/>
                  </a:moveTo>
                  <a:lnTo>
                    <a:pt x="2950" y="331177"/>
                  </a:lnTo>
                  <a:lnTo>
                    <a:pt x="11565" y="285437"/>
                  </a:lnTo>
                  <a:lnTo>
                    <a:pt x="25489" y="241813"/>
                  </a:lnTo>
                  <a:lnTo>
                    <a:pt x="44368" y="200659"/>
                  </a:lnTo>
                  <a:lnTo>
                    <a:pt x="67846" y="162331"/>
                  </a:lnTo>
                  <a:lnTo>
                    <a:pt x="95569" y="127182"/>
                  </a:lnTo>
                  <a:lnTo>
                    <a:pt x="127182" y="95569"/>
                  </a:lnTo>
                  <a:lnTo>
                    <a:pt x="162331" y="67846"/>
                  </a:lnTo>
                  <a:lnTo>
                    <a:pt x="200659" y="44368"/>
                  </a:lnTo>
                  <a:lnTo>
                    <a:pt x="241813" y="25489"/>
                  </a:lnTo>
                  <a:lnTo>
                    <a:pt x="285437" y="11565"/>
                  </a:lnTo>
                  <a:lnTo>
                    <a:pt x="331177" y="2950"/>
                  </a:lnTo>
                  <a:lnTo>
                    <a:pt x="378678" y="0"/>
                  </a:lnTo>
                  <a:lnTo>
                    <a:pt x="2785885" y="0"/>
                  </a:lnTo>
                  <a:lnTo>
                    <a:pt x="2833385" y="2950"/>
                  </a:lnTo>
                  <a:lnTo>
                    <a:pt x="2879125" y="11565"/>
                  </a:lnTo>
                  <a:lnTo>
                    <a:pt x="2922749" y="25489"/>
                  </a:lnTo>
                  <a:lnTo>
                    <a:pt x="2963903" y="44368"/>
                  </a:lnTo>
                  <a:lnTo>
                    <a:pt x="3002231" y="67846"/>
                  </a:lnTo>
                  <a:lnTo>
                    <a:pt x="3037380" y="95569"/>
                  </a:lnTo>
                  <a:lnTo>
                    <a:pt x="3068993" y="127182"/>
                  </a:lnTo>
                  <a:lnTo>
                    <a:pt x="3096716" y="162331"/>
                  </a:lnTo>
                  <a:lnTo>
                    <a:pt x="3120194" y="200659"/>
                  </a:lnTo>
                  <a:lnTo>
                    <a:pt x="3139073" y="241813"/>
                  </a:lnTo>
                  <a:lnTo>
                    <a:pt x="3152997" y="285437"/>
                  </a:lnTo>
                  <a:lnTo>
                    <a:pt x="3161612" y="331177"/>
                  </a:lnTo>
                  <a:lnTo>
                    <a:pt x="3164563" y="378678"/>
                  </a:lnTo>
                  <a:lnTo>
                    <a:pt x="3164563" y="1893340"/>
                  </a:lnTo>
                  <a:lnTo>
                    <a:pt x="3161612" y="1940840"/>
                  </a:lnTo>
                  <a:lnTo>
                    <a:pt x="3152997" y="1986580"/>
                  </a:lnTo>
                  <a:lnTo>
                    <a:pt x="3139073" y="2030204"/>
                  </a:lnTo>
                  <a:lnTo>
                    <a:pt x="3120194" y="2071358"/>
                  </a:lnTo>
                  <a:lnTo>
                    <a:pt x="3096716" y="2109686"/>
                  </a:lnTo>
                  <a:lnTo>
                    <a:pt x="3068993" y="2144835"/>
                  </a:lnTo>
                  <a:lnTo>
                    <a:pt x="3037380" y="2176448"/>
                  </a:lnTo>
                  <a:lnTo>
                    <a:pt x="3002231" y="2204171"/>
                  </a:lnTo>
                  <a:lnTo>
                    <a:pt x="2963903" y="2227649"/>
                  </a:lnTo>
                  <a:lnTo>
                    <a:pt x="2922749" y="2246528"/>
                  </a:lnTo>
                  <a:lnTo>
                    <a:pt x="2879125" y="2260452"/>
                  </a:lnTo>
                  <a:lnTo>
                    <a:pt x="2833385" y="2269067"/>
                  </a:lnTo>
                  <a:lnTo>
                    <a:pt x="2785885" y="2272018"/>
                  </a:lnTo>
                  <a:lnTo>
                    <a:pt x="378678" y="2272018"/>
                  </a:lnTo>
                  <a:lnTo>
                    <a:pt x="331177" y="2269067"/>
                  </a:lnTo>
                  <a:lnTo>
                    <a:pt x="285437" y="2260452"/>
                  </a:lnTo>
                  <a:lnTo>
                    <a:pt x="241813" y="2246528"/>
                  </a:lnTo>
                  <a:lnTo>
                    <a:pt x="200659" y="2227649"/>
                  </a:lnTo>
                  <a:lnTo>
                    <a:pt x="162331" y="2204171"/>
                  </a:lnTo>
                  <a:lnTo>
                    <a:pt x="127182" y="2176448"/>
                  </a:lnTo>
                  <a:lnTo>
                    <a:pt x="95569" y="2144835"/>
                  </a:lnTo>
                  <a:lnTo>
                    <a:pt x="67846" y="2109686"/>
                  </a:lnTo>
                  <a:lnTo>
                    <a:pt x="44368" y="2071358"/>
                  </a:lnTo>
                  <a:lnTo>
                    <a:pt x="25489" y="2030204"/>
                  </a:lnTo>
                  <a:lnTo>
                    <a:pt x="11565" y="1986580"/>
                  </a:lnTo>
                  <a:lnTo>
                    <a:pt x="2950" y="1940840"/>
                  </a:lnTo>
                  <a:lnTo>
                    <a:pt x="0" y="1893340"/>
                  </a:lnTo>
                  <a:lnTo>
                    <a:pt x="0" y="37867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840319" y="1945251"/>
            <a:ext cx="2162175" cy="466725"/>
          </a:xfrm>
          <a:prstGeom prst="rect">
            <a:avLst/>
          </a:prstGeom>
          <a:solidFill>
            <a:srgbClr val="103D5F"/>
          </a:solidFill>
        </p:spPr>
        <p:txBody>
          <a:bodyPr wrap="square" lIns="0" tIns="53340" rIns="0" bIns="0" rtlCol="0" vert="horz">
            <a:spAutoFit/>
          </a:bodyPr>
          <a:lstStyle/>
          <a:p>
            <a:pPr marL="412115" marR="405130" indent="109220">
              <a:lnSpc>
                <a:spcPts val="1420"/>
              </a:lnSpc>
              <a:spcBef>
                <a:spcPts val="420"/>
              </a:spcBef>
            </a:pPr>
            <a:r>
              <a:rPr dirty="0" u="sng" sz="12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Treatment</a:t>
            </a:r>
            <a:r>
              <a:rPr dirty="0" u="sng" sz="1200" spc="-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Arm:</a:t>
            </a:r>
            <a:r>
              <a:rPr dirty="0" u="none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200" b="1">
                <a:solidFill>
                  <a:srgbClr val="FFFFFF"/>
                </a:solidFill>
                <a:latin typeface="Arial"/>
                <a:cs typeface="Arial"/>
              </a:rPr>
              <a:t>Renal</a:t>
            </a:r>
            <a:r>
              <a:rPr dirty="0" u="none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200" spc="-10" b="1">
                <a:solidFill>
                  <a:srgbClr val="FFFFFF"/>
                </a:solidFill>
                <a:latin typeface="Arial"/>
                <a:cs typeface="Arial"/>
              </a:rPr>
              <a:t>Denervation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42494" y="4369483"/>
            <a:ext cx="2157730" cy="466725"/>
          </a:xfrm>
          <a:prstGeom prst="rect">
            <a:avLst/>
          </a:prstGeom>
          <a:solidFill>
            <a:srgbClr val="A6A6A6"/>
          </a:solidFill>
        </p:spPr>
        <p:txBody>
          <a:bodyPr wrap="square" lIns="0" tIns="57785" rIns="0" bIns="0" rtlCol="0" vert="horz">
            <a:spAutoFit/>
          </a:bodyPr>
          <a:lstStyle/>
          <a:p>
            <a:pPr marL="382270" marR="373380" indent="635">
              <a:lnSpc>
                <a:spcPts val="1390"/>
              </a:lnSpc>
              <a:spcBef>
                <a:spcPts val="455"/>
              </a:spcBef>
            </a:pPr>
            <a:r>
              <a:rPr dirty="0" u="sng" sz="1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Sham</a:t>
            </a:r>
            <a:r>
              <a:rPr dirty="0" u="sng" sz="1200" spc="-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Control</a:t>
            </a:r>
            <a:r>
              <a:rPr dirty="0" u="sng" sz="1200" spc="-7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Arm:</a:t>
            </a:r>
            <a:r>
              <a:rPr dirty="0" u="none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200" b="1">
                <a:solidFill>
                  <a:srgbClr val="FFFFFF"/>
                </a:solidFill>
                <a:latin typeface="Arial"/>
                <a:cs typeface="Arial"/>
              </a:rPr>
              <a:t>Renal</a:t>
            </a:r>
            <a:r>
              <a:rPr dirty="0" u="none" sz="12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none" sz="1200" spc="-10" b="1">
                <a:solidFill>
                  <a:srgbClr val="FFFFFF"/>
                </a:solidFill>
                <a:latin typeface="Arial"/>
                <a:cs typeface="Arial"/>
              </a:rPr>
              <a:t>Angiography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82978" y="4943855"/>
            <a:ext cx="1717039" cy="3581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485775" marR="5080" indent="-473075">
              <a:lnSpc>
                <a:spcPts val="1300"/>
              </a:lnSpc>
              <a:spcBef>
                <a:spcPts val="160"/>
              </a:spcBef>
            </a:pPr>
            <a:r>
              <a:rPr dirty="0" sz="1100">
                <a:solidFill>
                  <a:srgbClr val="C00000"/>
                </a:solidFill>
                <a:latin typeface="Arial"/>
                <a:cs typeface="Arial"/>
              </a:rPr>
              <a:t>Stable</a:t>
            </a:r>
            <a:r>
              <a:rPr dirty="0" sz="11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C00000"/>
                </a:solidFill>
                <a:latin typeface="Arial"/>
                <a:cs typeface="Arial"/>
              </a:rPr>
              <a:t>regimen</a:t>
            </a:r>
            <a:r>
              <a:rPr dirty="0" sz="110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dirty="0" sz="110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C00000"/>
                </a:solidFill>
                <a:latin typeface="Arial"/>
                <a:cs typeface="Arial"/>
              </a:rPr>
              <a:t>anti-</a:t>
            </a:r>
            <a:r>
              <a:rPr dirty="0" sz="1100" spc="-25">
                <a:solidFill>
                  <a:srgbClr val="C00000"/>
                </a:solidFill>
                <a:latin typeface="Arial"/>
                <a:cs typeface="Arial"/>
              </a:rPr>
              <a:t>HTN </a:t>
            </a:r>
            <a:r>
              <a:rPr dirty="0" sz="1100" spc="-10">
                <a:solidFill>
                  <a:srgbClr val="C00000"/>
                </a:solidFill>
                <a:latin typeface="Arial"/>
                <a:cs typeface="Arial"/>
              </a:rPr>
              <a:t>medications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3393014" y="1102061"/>
            <a:ext cx="2736215" cy="549910"/>
          </a:xfrm>
          <a:custGeom>
            <a:avLst/>
            <a:gdLst/>
            <a:ahLst/>
            <a:cxnLst/>
            <a:rect l="l" t="t" r="r" b="b"/>
            <a:pathLst>
              <a:path w="2736215" h="549910">
                <a:moveTo>
                  <a:pt x="2460931" y="0"/>
                </a:moveTo>
                <a:lnTo>
                  <a:pt x="0" y="0"/>
                </a:lnTo>
                <a:lnTo>
                  <a:pt x="274798" y="274800"/>
                </a:lnTo>
                <a:lnTo>
                  <a:pt x="0" y="549601"/>
                </a:lnTo>
                <a:lnTo>
                  <a:pt x="2460931" y="549601"/>
                </a:lnTo>
                <a:lnTo>
                  <a:pt x="2735729" y="274800"/>
                </a:lnTo>
                <a:lnTo>
                  <a:pt x="2460931" y="0"/>
                </a:lnTo>
                <a:close/>
              </a:path>
            </a:pathLst>
          </a:custGeom>
          <a:solidFill>
            <a:srgbClr val="103D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4020310" y="1241044"/>
            <a:ext cx="14814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Randomization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231746" y="1110329"/>
            <a:ext cx="3230245" cy="549910"/>
          </a:xfrm>
          <a:custGeom>
            <a:avLst/>
            <a:gdLst/>
            <a:ahLst/>
            <a:cxnLst/>
            <a:rect l="l" t="t" r="r" b="b"/>
            <a:pathLst>
              <a:path w="3230245" h="549910">
                <a:moveTo>
                  <a:pt x="2954846" y="0"/>
                </a:moveTo>
                <a:lnTo>
                  <a:pt x="0" y="0"/>
                </a:lnTo>
                <a:lnTo>
                  <a:pt x="0" y="549601"/>
                </a:lnTo>
                <a:lnTo>
                  <a:pt x="2954846" y="549601"/>
                </a:lnTo>
                <a:lnTo>
                  <a:pt x="3229645" y="274802"/>
                </a:lnTo>
                <a:lnTo>
                  <a:pt x="2954846" y="0"/>
                </a:lnTo>
                <a:close/>
              </a:path>
            </a:pathLst>
          </a:custGeom>
          <a:solidFill>
            <a:srgbClr val="849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478500" y="1250188"/>
            <a:ext cx="25990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Screening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Run-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Period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6048861" y="1102937"/>
            <a:ext cx="5760720" cy="549910"/>
          </a:xfrm>
          <a:custGeom>
            <a:avLst/>
            <a:gdLst/>
            <a:ahLst/>
            <a:cxnLst/>
            <a:rect l="l" t="t" r="r" b="b"/>
            <a:pathLst>
              <a:path w="5760720" h="549910">
                <a:moveTo>
                  <a:pt x="5485615" y="0"/>
                </a:moveTo>
                <a:lnTo>
                  <a:pt x="0" y="0"/>
                </a:lnTo>
                <a:lnTo>
                  <a:pt x="274803" y="274803"/>
                </a:lnTo>
                <a:lnTo>
                  <a:pt x="0" y="549602"/>
                </a:lnTo>
                <a:lnTo>
                  <a:pt x="5485615" y="549602"/>
                </a:lnTo>
                <a:lnTo>
                  <a:pt x="5760413" y="274803"/>
                </a:lnTo>
                <a:lnTo>
                  <a:pt x="5485615" y="0"/>
                </a:lnTo>
                <a:close/>
              </a:path>
            </a:pathLst>
          </a:custGeom>
          <a:solidFill>
            <a:srgbClr val="4676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7656749" y="1244091"/>
            <a:ext cx="25444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Post-Treatment</a:t>
            </a:r>
            <a:r>
              <a:rPr dirty="0" sz="16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Follow-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095997" y="1945251"/>
            <a:ext cx="914400" cy="466725"/>
          </a:xfrm>
          <a:prstGeom prst="rect">
            <a:avLst/>
          </a:prstGeom>
          <a:solidFill>
            <a:srgbClr val="467696"/>
          </a:solidFill>
        </p:spPr>
        <p:txBody>
          <a:bodyPr wrap="square" lIns="0" tIns="62230" rIns="0" bIns="0" rtlCol="0" vert="horz">
            <a:spAutoFit/>
          </a:bodyPr>
          <a:lstStyle/>
          <a:p>
            <a:pPr marL="274955" marR="208279" indent="-59055">
              <a:lnSpc>
                <a:spcPts val="1390"/>
              </a:lnSpc>
              <a:spcBef>
                <a:spcPts val="49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Weeks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095997" y="4369483"/>
            <a:ext cx="914400" cy="466725"/>
          </a:xfrm>
          <a:prstGeom prst="rect">
            <a:avLst/>
          </a:prstGeom>
          <a:solidFill>
            <a:srgbClr val="467696"/>
          </a:solidFill>
        </p:spPr>
        <p:txBody>
          <a:bodyPr wrap="square" lIns="0" tIns="60960" rIns="0" bIns="0" rtlCol="0" vert="horz">
            <a:spAutoFit/>
          </a:bodyPr>
          <a:lstStyle/>
          <a:p>
            <a:pPr marL="274955" marR="208279" indent="-59055">
              <a:lnSpc>
                <a:spcPts val="1390"/>
              </a:lnSpc>
              <a:spcBef>
                <a:spcPts val="48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Weeks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163611" y="1945251"/>
            <a:ext cx="914400" cy="466725"/>
          </a:xfrm>
          <a:prstGeom prst="rect">
            <a:avLst/>
          </a:prstGeom>
          <a:solidFill>
            <a:srgbClr val="467696"/>
          </a:solidFill>
        </p:spPr>
        <p:txBody>
          <a:bodyPr wrap="square" lIns="0" tIns="142240" rIns="0" bIns="0" rtlCol="0" vert="horz">
            <a:spAutoFit/>
          </a:bodyPr>
          <a:lstStyle/>
          <a:p>
            <a:pPr marL="266700">
              <a:lnSpc>
                <a:spcPct val="100000"/>
              </a:lnSpc>
              <a:spcBef>
                <a:spcPts val="112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4/5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197417" y="1945251"/>
            <a:ext cx="914400" cy="466725"/>
          </a:xfrm>
          <a:prstGeom prst="rect">
            <a:avLst/>
          </a:prstGeom>
          <a:solidFill>
            <a:srgbClr val="467696"/>
          </a:solidFill>
        </p:spPr>
        <p:txBody>
          <a:bodyPr wrap="square" lIns="0" tIns="142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445240" y="1945251"/>
            <a:ext cx="1130935" cy="466725"/>
          </a:xfrm>
          <a:prstGeom prst="rect">
            <a:avLst/>
          </a:prstGeom>
          <a:solidFill>
            <a:srgbClr val="467696"/>
          </a:solidFill>
        </p:spPr>
        <p:txBody>
          <a:bodyPr wrap="square" lIns="0" tIns="142240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112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1/2/3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273797" y="2469388"/>
            <a:ext cx="5594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001E46"/>
                </a:solidFill>
                <a:latin typeface="Arial"/>
                <a:cs typeface="Arial"/>
              </a:rPr>
              <a:t>Office</a:t>
            </a:r>
            <a:r>
              <a:rPr dirty="0" sz="1000" spc="-30">
                <a:solidFill>
                  <a:srgbClr val="001E46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001E46"/>
                </a:solidFill>
                <a:latin typeface="Arial"/>
                <a:cs typeface="Arial"/>
              </a:rPr>
              <a:t>BP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340699" y="2469388"/>
            <a:ext cx="5594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001E46"/>
                </a:solidFill>
                <a:latin typeface="Arial"/>
                <a:cs typeface="Arial"/>
              </a:rPr>
              <a:t>Office</a:t>
            </a:r>
            <a:r>
              <a:rPr dirty="0" sz="1000" spc="-30">
                <a:solidFill>
                  <a:srgbClr val="001E46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001E46"/>
                </a:solidFill>
                <a:latin typeface="Arial"/>
                <a:cs typeface="Arial"/>
              </a:rPr>
              <a:t>BP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241534" y="2469388"/>
            <a:ext cx="9099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41605" marR="134620" indent="635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001E46"/>
                </a:solidFill>
                <a:latin typeface="Arial"/>
                <a:cs typeface="Arial"/>
              </a:rPr>
              <a:t>Office</a:t>
            </a:r>
            <a:r>
              <a:rPr dirty="0" sz="1000" spc="-30">
                <a:solidFill>
                  <a:srgbClr val="001E46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1E46"/>
                </a:solidFill>
                <a:latin typeface="Arial"/>
                <a:cs typeface="Arial"/>
              </a:rPr>
              <a:t>BP </a:t>
            </a:r>
            <a:r>
              <a:rPr dirty="0" sz="1000">
                <a:solidFill>
                  <a:srgbClr val="001E46"/>
                </a:solidFill>
                <a:latin typeface="Arial"/>
                <a:cs typeface="Arial"/>
              </a:rPr>
              <a:t>24H</a:t>
            </a:r>
            <a:r>
              <a:rPr dirty="0" sz="1000" spc="-20">
                <a:solidFill>
                  <a:srgbClr val="001E46"/>
                </a:solidFill>
                <a:latin typeface="Arial"/>
                <a:cs typeface="Arial"/>
              </a:rPr>
              <a:t> ABPM</a:t>
            </a:r>
            <a:endParaRPr sz="1000">
              <a:latin typeface="Arial"/>
              <a:cs typeface="Arial"/>
            </a:endParaRPr>
          </a:p>
          <a:p>
            <a:pPr algn="ctr" marL="12700" marR="5080" indent="635">
              <a:lnSpc>
                <a:spcPct val="100000"/>
              </a:lnSpc>
            </a:pPr>
            <a:r>
              <a:rPr dirty="0" sz="1000">
                <a:solidFill>
                  <a:srgbClr val="001E46"/>
                </a:solidFill>
                <a:latin typeface="Arial"/>
                <a:cs typeface="Arial"/>
              </a:rPr>
              <a:t>Drug</a:t>
            </a:r>
            <a:r>
              <a:rPr dirty="0" sz="1000" spc="-25">
                <a:solidFill>
                  <a:srgbClr val="001E46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1E46"/>
                </a:solidFill>
                <a:latin typeface="Arial"/>
                <a:cs typeface="Arial"/>
              </a:rPr>
              <a:t>Testing </a:t>
            </a:r>
            <a:r>
              <a:rPr dirty="0" sz="1000">
                <a:solidFill>
                  <a:srgbClr val="001E46"/>
                </a:solidFill>
                <a:latin typeface="Arial"/>
                <a:cs typeface="Arial"/>
              </a:rPr>
              <a:t>Vascular</a:t>
            </a:r>
            <a:r>
              <a:rPr dirty="0" sz="1000" spc="-50">
                <a:solidFill>
                  <a:srgbClr val="001E46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1E46"/>
                </a:solidFill>
                <a:latin typeface="Arial"/>
                <a:cs typeface="Arial"/>
              </a:rPr>
              <a:t>Safety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685251" y="2451100"/>
            <a:ext cx="6508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572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001E46"/>
                </a:solidFill>
                <a:latin typeface="Arial"/>
                <a:cs typeface="Arial"/>
              </a:rPr>
              <a:t>Office</a:t>
            </a:r>
            <a:r>
              <a:rPr dirty="0" sz="1000" spc="-30">
                <a:solidFill>
                  <a:srgbClr val="001E46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1E46"/>
                </a:solidFill>
                <a:latin typeface="Arial"/>
                <a:cs typeface="Arial"/>
              </a:rPr>
              <a:t>BP </a:t>
            </a:r>
            <a:r>
              <a:rPr dirty="0" sz="1000">
                <a:solidFill>
                  <a:srgbClr val="001E46"/>
                </a:solidFill>
                <a:latin typeface="Arial"/>
                <a:cs typeface="Arial"/>
              </a:rPr>
              <a:t>24H</a:t>
            </a:r>
            <a:r>
              <a:rPr dirty="0" sz="1000" spc="-20">
                <a:solidFill>
                  <a:srgbClr val="001E46"/>
                </a:solidFill>
                <a:latin typeface="Arial"/>
                <a:cs typeface="Arial"/>
              </a:rPr>
              <a:t> ABPM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197417" y="4369483"/>
            <a:ext cx="914400" cy="466725"/>
          </a:xfrm>
          <a:prstGeom prst="rect">
            <a:avLst/>
          </a:prstGeom>
          <a:solidFill>
            <a:srgbClr val="467696"/>
          </a:solidFill>
        </p:spPr>
        <p:txBody>
          <a:bodyPr wrap="square" lIns="0" tIns="1416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1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163611" y="4369483"/>
            <a:ext cx="860425" cy="466725"/>
          </a:xfrm>
          <a:prstGeom prst="rect">
            <a:avLst/>
          </a:prstGeom>
          <a:solidFill>
            <a:srgbClr val="467696"/>
          </a:solidFill>
        </p:spPr>
        <p:txBody>
          <a:bodyPr wrap="square" lIns="0" tIns="141605" rIns="0" bIns="0" rtlCol="0" vert="horz">
            <a:spAutoFit/>
          </a:bodyPr>
          <a:lstStyle/>
          <a:p>
            <a:pPr marL="239395">
              <a:lnSpc>
                <a:spcPct val="100000"/>
              </a:lnSpc>
              <a:spcBef>
                <a:spcPts val="111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4/5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662031" y="2462276"/>
            <a:ext cx="47688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02856"/>
                </a:solidFill>
                <a:latin typeface="Arial"/>
                <a:cs typeface="Arial"/>
              </a:rPr>
              <a:t>N=148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28784" y="3082485"/>
            <a:ext cx="1233805" cy="318135"/>
          </a:xfrm>
          <a:prstGeom prst="rect">
            <a:avLst/>
          </a:prstGeom>
          <a:solidFill>
            <a:srgbClr val="8497B0"/>
          </a:solidFill>
        </p:spPr>
        <p:txBody>
          <a:bodyPr wrap="square" lIns="0" tIns="66040" rIns="0" bIns="0" rtlCol="0" vert="horz">
            <a:spAutoFit/>
          </a:bodyPr>
          <a:lstStyle/>
          <a:p>
            <a:pPr marL="248285">
              <a:lnSpc>
                <a:spcPct val="100000"/>
              </a:lnSpc>
              <a:spcBef>
                <a:spcPts val="52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Screening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683382" y="3063679"/>
            <a:ext cx="1233805" cy="318135"/>
          </a:xfrm>
          <a:prstGeom prst="rect">
            <a:avLst/>
          </a:prstGeom>
          <a:solidFill>
            <a:srgbClr val="8497B0"/>
          </a:solidFill>
        </p:spPr>
        <p:txBody>
          <a:bodyPr wrap="square" lIns="0" tIns="66675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52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4-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week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Run-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258929" y="4916423"/>
            <a:ext cx="2548890" cy="3581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9209" marR="5080" indent="-17145">
              <a:lnSpc>
                <a:spcPts val="1300"/>
              </a:lnSpc>
              <a:spcBef>
                <a:spcPts val="160"/>
              </a:spcBef>
            </a:pPr>
            <a:r>
              <a:rPr dirty="0" sz="1100">
                <a:solidFill>
                  <a:srgbClr val="548235"/>
                </a:solidFill>
                <a:latin typeface="Arial"/>
                <a:cs typeface="Arial"/>
              </a:rPr>
              <a:t>Addition</a:t>
            </a:r>
            <a:r>
              <a:rPr dirty="0" sz="1100" spc="-35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48235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48235"/>
                </a:solidFill>
                <a:latin typeface="Arial"/>
                <a:cs typeface="Arial"/>
              </a:rPr>
              <a:t>HTN</a:t>
            </a:r>
            <a:r>
              <a:rPr dirty="0" sz="1100" spc="-25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48235"/>
                </a:solidFill>
                <a:latin typeface="Arial"/>
                <a:cs typeface="Arial"/>
              </a:rPr>
              <a:t>medications</a:t>
            </a:r>
            <a:r>
              <a:rPr dirty="0" sz="1100" spc="-35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48235"/>
                </a:solidFill>
                <a:latin typeface="Arial"/>
                <a:cs typeface="Arial"/>
              </a:rPr>
              <a:t>(if</a:t>
            </a:r>
            <a:r>
              <a:rPr dirty="0" sz="1100" spc="-40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48235"/>
                </a:solidFill>
                <a:latin typeface="Arial"/>
                <a:cs typeface="Arial"/>
              </a:rPr>
              <a:t>required) </a:t>
            </a:r>
            <a:r>
              <a:rPr dirty="0" sz="1100">
                <a:solidFill>
                  <a:srgbClr val="548235"/>
                </a:solidFill>
                <a:latin typeface="Arial"/>
                <a:cs typeface="Arial"/>
              </a:rPr>
              <a:t>according</a:t>
            </a:r>
            <a:r>
              <a:rPr dirty="0" sz="1100" spc="-40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48235"/>
                </a:solidFill>
                <a:latin typeface="Arial"/>
                <a:cs typeface="Arial"/>
              </a:rPr>
              <a:t>to</a:t>
            </a:r>
            <a:r>
              <a:rPr dirty="0" sz="1100" spc="-35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48235"/>
                </a:solidFill>
                <a:latin typeface="Arial"/>
                <a:cs typeface="Arial"/>
              </a:rPr>
              <a:t>specific</a:t>
            </a:r>
            <a:r>
              <a:rPr dirty="0" sz="1100" spc="-40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48235"/>
                </a:solidFill>
                <a:latin typeface="Arial"/>
                <a:cs typeface="Arial"/>
              </a:rPr>
              <a:t>criteria</a:t>
            </a:r>
            <a:r>
              <a:rPr dirty="0" sz="1100" spc="-40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48235"/>
                </a:solidFill>
                <a:latin typeface="Arial"/>
                <a:cs typeface="Arial"/>
              </a:rPr>
              <a:t>and</a:t>
            </a:r>
            <a:r>
              <a:rPr dirty="0" sz="1100" spc="-35">
                <a:solidFill>
                  <a:srgbClr val="548235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48235"/>
                </a:solidFill>
                <a:latin typeface="Arial"/>
                <a:cs typeface="Arial"/>
              </a:rPr>
              <a:t>titration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597937" y="3370579"/>
            <a:ext cx="825500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6830" marR="5080" indent="-24765">
              <a:lnSpc>
                <a:spcPts val="1390"/>
              </a:lnSpc>
              <a:spcBef>
                <a:spcPts val="185"/>
              </a:spcBef>
            </a:pPr>
            <a:r>
              <a:rPr dirty="0" sz="1200" spc="-10" b="1">
                <a:solidFill>
                  <a:srgbClr val="081F30"/>
                </a:solidFill>
                <a:latin typeface="Arial"/>
                <a:cs typeface="Arial"/>
              </a:rPr>
              <a:t>Unblinding Crossover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74623" y="3828796"/>
            <a:ext cx="2796540" cy="891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dirty="0" u="sng" sz="1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INCLUSION</a:t>
            </a:r>
            <a:r>
              <a:rPr dirty="0" u="sng" sz="1000" spc="-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CRITERIA</a:t>
            </a:r>
            <a:endParaRPr sz="1000">
              <a:latin typeface="Arial"/>
              <a:cs typeface="Arial"/>
            </a:endParaRPr>
          </a:p>
          <a:p>
            <a:pPr marL="217804" marR="358140" indent="-169545">
              <a:lnSpc>
                <a:spcPct val="100000"/>
              </a:lnSpc>
              <a:buFont typeface="Arial"/>
              <a:buChar char="•"/>
              <a:tabLst>
                <a:tab pos="219710" algn="l"/>
              </a:tabLst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Stable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regimen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 2-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anti-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HTN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meds 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diuretic*</a:t>
            </a:r>
            <a:endParaRPr sz="1000">
              <a:latin typeface="Arial"/>
              <a:cs typeface="Arial"/>
            </a:endParaRPr>
          </a:p>
          <a:p>
            <a:pPr marL="217804" indent="-169545">
              <a:lnSpc>
                <a:spcPct val="100000"/>
              </a:lnSpc>
              <a:buFont typeface="Arial"/>
              <a:buChar char="•"/>
              <a:tabLst>
                <a:tab pos="217804" algn="l"/>
              </a:tabLst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Renal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artery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diameter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mm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u="sng" sz="1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EXCLUSION</a:t>
            </a:r>
            <a:r>
              <a:rPr dirty="0" u="sng" sz="1000" spc="-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CRITERIA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36523" y="4694428"/>
            <a:ext cx="281178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0345" indent="-1695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0345" algn="l"/>
              </a:tabLst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Secondary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hypertension</a:t>
            </a:r>
            <a:endParaRPr sz="1000">
              <a:latin typeface="Arial"/>
              <a:cs typeface="Arial"/>
            </a:endParaRPr>
          </a:p>
          <a:p>
            <a:pPr marL="220345" indent="-169545">
              <a:lnSpc>
                <a:spcPct val="100000"/>
              </a:lnSpc>
              <a:buFont typeface="Arial"/>
              <a:buChar char="•"/>
              <a:tabLst>
                <a:tab pos="220345" algn="l"/>
              </a:tabLst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uncontrolled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DM</a:t>
            </a:r>
            <a:endParaRPr sz="1000">
              <a:latin typeface="Arial"/>
              <a:cs typeface="Arial"/>
            </a:endParaRPr>
          </a:p>
          <a:p>
            <a:pPr marL="220345" indent="-169545">
              <a:lnSpc>
                <a:spcPct val="100000"/>
              </a:lnSpc>
              <a:buFont typeface="Arial"/>
              <a:buChar char="•"/>
              <a:tabLst>
                <a:tab pos="220345" algn="l"/>
              </a:tabLst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eGFR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≤45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mL/min/1.73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baseline="23809" sz="10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23809" sz="1050" spc="82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(per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CKD-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EPI)</a:t>
            </a:r>
            <a:endParaRPr sz="1000">
              <a:latin typeface="Arial"/>
              <a:cs typeface="Arial"/>
            </a:endParaRPr>
          </a:p>
          <a:p>
            <a:pPr marL="220345" marR="55880" indent="-169545">
              <a:lnSpc>
                <a:spcPct val="100000"/>
              </a:lnSpc>
              <a:buFont typeface="Arial"/>
              <a:buChar char="•"/>
              <a:tabLst>
                <a:tab pos="222250" algn="l"/>
              </a:tabLst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History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MI,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unstable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angina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pectoris,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stroke/TIA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prior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endParaRPr sz="1000">
              <a:latin typeface="Arial"/>
              <a:cs typeface="Arial"/>
            </a:endParaRPr>
          </a:p>
          <a:p>
            <a:pPr marL="220345" indent="-169545">
              <a:lnSpc>
                <a:spcPct val="100000"/>
              </a:lnSpc>
              <a:buFont typeface="Arial"/>
              <a:buChar char="•"/>
              <a:tabLst>
                <a:tab pos="220345" algn="l"/>
              </a:tabLst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(NYHA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III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IV)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EF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≤30%</a:t>
            </a:r>
            <a:endParaRPr sz="1000">
              <a:latin typeface="Arial"/>
              <a:cs typeface="Arial"/>
            </a:endParaRPr>
          </a:p>
          <a:p>
            <a:pPr marL="220345" indent="-169545">
              <a:lnSpc>
                <a:spcPct val="100000"/>
              </a:lnSpc>
              <a:buFont typeface="Arial"/>
              <a:buChar char="•"/>
              <a:tabLst>
                <a:tab pos="220345" algn="l"/>
              </a:tabLst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AF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697094" y="3008614"/>
            <a:ext cx="655320" cy="431165"/>
          </a:xfrm>
          <a:prstGeom prst="rect">
            <a:avLst/>
          </a:prstGeom>
          <a:ln w="9525">
            <a:solidFill>
              <a:srgbClr val="4472C4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ts val="1310"/>
              </a:lnSpc>
              <a:spcBef>
                <a:spcPts val="360"/>
              </a:spcBef>
            </a:pPr>
            <a:r>
              <a:rPr dirty="0" sz="1100" spc="-25">
                <a:solidFill>
                  <a:srgbClr val="002856"/>
                </a:solidFill>
                <a:latin typeface="Arial"/>
                <a:cs typeface="Arial"/>
              </a:rPr>
              <a:t>1:1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ts val="1310"/>
              </a:lnSpc>
            </a:pPr>
            <a:r>
              <a:rPr dirty="0" sz="1100" spc="-10">
                <a:solidFill>
                  <a:srgbClr val="002856"/>
                </a:solidFill>
                <a:latin typeface="Arial"/>
                <a:cs typeface="Arial"/>
              </a:rPr>
              <a:t>N=301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683131" y="4108195"/>
            <a:ext cx="47688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02856"/>
                </a:solidFill>
                <a:latin typeface="Arial"/>
                <a:cs typeface="Arial"/>
              </a:rPr>
              <a:t>N=153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2913635" y="2694496"/>
            <a:ext cx="1995170" cy="1273175"/>
            <a:chOff x="2913635" y="2694496"/>
            <a:chExt cx="1995170" cy="1273175"/>
          </a:xfrm>
        </p:grpSpPr>
        <p:sp>
          <p:nvSpPr>
            <p:cNvPr id="36" name="object 36" descr=""/>
            <p:cNvSpPr/>
            <p:nvPr/>
          </p:nvSpPr>
          <p:spPr>
            <a:xfrm>
              <a:off x="4827433" y="2694496"/>
              <a:ext cx="81280" cy="1273175"/>
            </a:xfrm>
            <a:custGeom>
              <a:avLst/>
              <a:gdLst/>
              <a:ahLst/>
              <a:cxnLst/>
              <a:rect l="l" t="t" r="r" b="b"/>
              <a:pathLst>
                <a:path w="81279" h="1273175">
                  <a:moveTo>
                    <a:pt x="0" y="1196426"/>
                  </a:moveTo>
                  <a:lnTo>
                    <a:pt x="37785" y="1272782"/>
                  </a:lnTo>
                  <a:lnTo>
                    <a:pt x="69856" y="1209296"/>
                  </a:lnTo>
                  <a:lnTo>
                    <a:pt x="41221" y="1209296"/>
                  </a:lnTo>
                  <a:lnTo>
                    <a:pt x="34871" y="1209269"/>
                  </a:lnTo>
                  <a:lnTo>
                    <a:pt x="34924" y="1196570"/>
                  </a:lnTo>
                  <a:lnTo>
                    <a:pt x="0" y="1196426"/>
                  </a:lnTo>
                  <a:close/>
                </a:path>
                <a:path w="81279" h="1273175">
                  <a:moveTo>
                    <a:pt x="34924" y="1196570"/>
                  </a:moveTo>
                  <a:lnTo>
                    <a:pt x="34871" y="1209269"/>
                  </a:lnTo>
                  <a:lnTo>
                    <a:pt x="41221" y="1209296"/>
                  </a:lnTo>
                  <a:lnTo>
                    <a:pt x="41274" y="1196596"/>
                  </a:lnTo>
                  <a:lnTo>
                    <a:pt x="34924" y="1196570"/>
                  </a:lnTo>
                  <a:close/>
                </a:path>
                <a:path w="81279" h="1273175">
                  <a:moveTo>
                    <a:pt x="41274" y="1196596"/>
                  </a:moveTo>
                  <a:lnTo>
                    <a:pt x="41221" y="1209296"/>
                  </a:lnTo>
                  <a:lnTo>
                    <a:pt x="69856" y="1209296"/>
                  </a:lnTo>
                  <a:lnTo>
                    <a:pt x="76198" y="1196741"/>
                  </a:lnTo>
                  <a:lnTo>
                    <a:pt x="41274" y="1196596"/>
                  </a:lnTo>
                  <a:close/>
                </a:path>
                <a:path w="81279" h="1273175">
                  <a:moveTo>
                    <a:pt x="39547" y="76186"/>
                  </a:moveTo>
                  <a:lnTo>
                    <a:pt x="34924" y="1196570"/>
                  </a:lnTo>
                  <a:lnTo>
                    <a:pt x="41274" y="1196596"/>
                  </a:lnTo>
                  <a:lnTo>
                    <a:pt x="45897" y="76212"/>
                  </a:lnTo>
                  <a:lnTo>
                    <a:pt x="39547" y="76186"/>
                  </a:lnTo>
                  <a:close/>
                </a:path>
                <a:path w="81279" h="1273175">
                  <a:moveTo>
                    <a:pt x="74455" y="63488"/>
                  </a:moveTo>
                  <a:lnTo>
                    <a:pt x="39599" y="63488"/>
                  </a:lnTo>
                  <a:lnTo>
                    <a:pt x="45949" y="63513"/>
                  </a:lnTo>
                  <a:lnTo>
                    <a:pt x="45897" y="76212"/>
                  </a:lnTo>
                  <a:lnTo>
                    <a:pt x="80822" y="76356"/>
                  </a:lnTo>
                  <a:lnTo>
                    <a:pt x="74455" y="63488"/>
                  </a:lnTo>
                  <a:close/>
                </a:path>
                <a:path w="81279" h="1273175">
                  <a:moveTo>
                    <a:pt x="39599" y="63488"/>
                  </a:moveTo>
                  <a:lnTo>
                    <a:pt x="39547" y="76186"/>
                  </a:lnTo>
                  <a:lnTo>
                    <a:pt x="45897" y="76212"/>
                  </a:lnTo>
                  <a:lnTo>
                    <a:pt x="45949" y="63513"/>
                  </a:lnTo>
                  <a:lnTo>
                    <a:pt x="39599" y="63488"/>
                  </a:lnTo>
                  <a:close/>
                </a:path>
                <a:path w="81279" h="1273175">
                  <a:moveTo>
                    <a:pt x="43037" y="0"/>
                  </a:moveTo>
                  <a:lnTo>
                    <a:pt x="4622" y="76042"/>
                  </a:lnTo>
                  <a:lnTo>
                    <a:pt x="39547" y="76186"/>
                  </a:lnTo>
                  <a:lnTo>
                    <a:pt x="39599" y="63488"/>
                  </a:lnTo>
                  <a:lnTo>
                    <a:pt x="74455" y="63488"/>
                  </a:lnTo>
                  <a:lnTo>
                    <a:pt x="4303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916810" y="3222448"/>
              <a:ext cx="780415" cy="1905"/>
            </a:xfrm>
            <a:custGeom>
              <a:avLst/>
              <a:gdLst/>
              <a:ahLst/>
              <a:cxnLst/>
              <a:rect l="l" t="t" r="r" b="b"/>
              <a:pathLst>
                <a:path w="780414" h="1905">
                  <a:moveTo>
                    <a:pt x="0" y="0"/>
                  </a:moveTo>
                  <a:lnTo>
                    <a:pt x="780285" y="1611"/>
                  </a:lnTo>
                </a:path>
              </a:pathLst>
            </a:custGeom>
            <a:ln w="63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352290" y="3222447"/>
              <a:ext cx="518795" cy="1905"/>
            </a:xfrm>
            <a:custGeom>
              <a:avLst/>
              <a:gdLst/>
              <a:ahLst/>
              <a:cxnLst/>
              <a:rect l="l" t="t" r="r" b="b"/>
              <a:pathLst>
                <a:path w="518795" h="1905">
                  <a:moveTo>
                    <a:pt x="0" y="1611"/>
                  </a:moveTo>
                  <a:lnTo>
                    <a:pt x="518181" y="0"/>
                  </a:lnTo>
                </a:path>
              </a:pathLst>
            </a:custGeom>
            <a:ln w="63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1681294" y="2521203"/>
            <a:ext cx="1659889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002856"/>
                </a:solidFill>
                <a:latin typeface="Arial"/>
                <a:cs typeface="Arial"/>
              </a:rPr>
              <a:t>OSBP</a:t>
            </a:r>
            <a:r>
              <a:rPr dirty="0" sz="1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856"/>
                </a:solidFill>
                <a:latin typeface="Arial"/>
                <a:cs typeface="Arial"/>
              </a:rPr>
              <a:t>≥150</a:t>
            </a:r>
            <a:r>
              <a:rPr dirty="0" sz="1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1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856"/>
                </a:solidFill>
                <a:latin typeface="Arial"/>
                <a:cs typeface="Arial"/>
              </a:rPr>
              <a:t>≤180</a:t>
            </a:r>
            <a:r>
              <a:rPr dirty="0" sz="1000" spc="-20">
                <a:solidFill>
                  <a:srgbClr val="002856"/>
                </a:solidFill>
                <a:latin typeface="Arial"/>
                <a:cs typeface="Arial"/>
              </a:rPr>
              <a:t> mmHg </a:t>
            </a:r>
            <a:r>
              <a:rPr dirty="0" sz="1000">
                <a:solidFill>
                  <a:srgbClr val="002856"/>
                </a:solidFill>
                <a:latin typeface="Arial"/>
                <a:cs typeface="Arial"/>
              </a:rPr>
              <a:t>ODBP</a:t>
            </a:r>
            <a:r>
              <a:rPr dirty="0" sz="1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856"/>
                </a:solidFill>
                <a:latin typeface="Arial"/>
                <a:cs typeface="Arial"/>
              </a:rPr>
              <a:t>≥90</a:t>
            </a:r>
            <a:r>
              <a:rPr dirty="0" sz="1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002856"/>
                </a:solidFill>
                <a:latin typeface="Arial"/>
                <a:cs typeface="Arial"/>
              </a:rPr>
              <a:t>mmHg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02856"/>
                </a:solidFill>
                <a:latin typeface="Arial"/>
                <a:cs typeface="Arial"/>
              </a:rPr>
              <a:t>ASBP</a:t>
            </a:r>
            <a:r>
              <a:rPr dirty="0" sz="1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856"/>
                </a:solidFill>
                <a:latin typeface="Arial"/>
                <a:cs typeface="Arial"/>
              </a:rPr>
              <a:t>≥135</a:t>
            </a:r>
            <a:r>
              <a:rPr dirty="0" sz="1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1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856"/>
                </a:solidFill>
                <a:latin typeface="Arial"/>
                <a:cs typeface="Arial"/>
              </a:rPr>
              <a:t>&lt;170</a:t>
            </a:r>
            <a:r>
              <a:rPr dirty="0" sz="1000" spc="-20">
                <a:solidFill>
                  <a:srgbClr val="002856"/>
                </a:solidFill>
                <a:latin typeface="Arial"/>
                <a:cs typeface="Arial"/>
              </a:rPr>
              <a:t> mmHg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0" name="object 40" descr=""/>
          <p:cNvGraphicFramePr>
            <a:graphicFrameLocks noGrp="1"/>
          </p:cNvGraphicFramePr>
          <p:nvPr/>
        </p:nvGraphicFramePr>
        <p:xfrm>
          <a:off x="7089212" y="1661116"/>
          <a:ext cx="1057275" cy="3239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1390"/>
              </a:tblGrid>
              <a:tr h="274320">
                <a:tc>
                  <a:txBody>
                    <a:bodyPr/>
                    <a:lstStyle/>
                    <a:p>
                      <a:pPr marL="258445" marR="74295" indent="-180975">
                        <a:lnSpc>
                          <a:spcPts val="910"/>
                        </a:lnSpc>
                        <a:spcBef>
                          <a:spcPts val="180"/>
                        </a:spcBef>
                      </a:pPr>
                      <a:r>
                        <a:rPr dirty="0" sz="80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800" spc="-3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Efficacy Endpoint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19050">
                      <a:solidFill>
                        <a:srgbClr val="C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lnT w="19050">
                      <a:solidFill>
                        <a:srgbClr val="C00000"/>
                      </a:solidFill>
                      <a:prstDash val="solid"/>
                    </a:lnT>
                  </a:tcPr>
                </a:tc>
              </a:tr>
              <a:tr h="466090"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2240">
                    <a:lnL w="19050">
                      <a:solidFill>
                        <a:srgbClr val="C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solidFill>
                      <a:srgbClr val="467696"/>
                    </a:solidFill>
                  </a:tcPr>
                </a:tc>
              </a:tr>
              <a:tr h="1957705">
                <a:tc>
                  <a:txBody>
                    <a:bodyPr/>
                    <a:lstStyle/>
                    <a:p>
                      <a:pPr algn="ctr" marL="175260" marR="153035" indent="63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000">
                          <a:solidFill>
                            <a:srgbClr val="001E46"/>
                          </a:solidFill>
                          <a:latin typeface="Arial"/>
                          <a:cs typeface="Arial"/>
                        </a:rPr>
                        <a:t>Office</a:t>
                      </a:r>
                      <a:r>
                        <a:rPr dirty="0" sz="1000" spc="-30">
                          <a:solidFill>
                            <a:srgbClr val="001E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solidFill>
                            <a:srgbClr val="001E46"/>
                          </a:solidFill>
                          <a:latin typeface="Arial"/>
                          <a:cs typeface="Arial"/>
                        </a:rPr>
                        <a:t>BP </a:t>
                      </a:r>
                      <a:r>
                        <a:rPr dirty="0" sz="1000">
                          <a:solidFill>
                            <a:srgbClr val="001E46"/>
                          </a:solidFill>
                          <a:latin typeface="Arial"/>
                          <a:cs typeface="Arial"/>
                        </a:rPr>
                        <a:t>24H</a:t>
                      </a:r>
                      <a:r>
                        <a:rPr dirty="0" sz="1000" spc="-20">
                          <a:solidFill>
                            <a:srgbClr val="001E46"/>
                          </a:solidFill>
                          <a:latin typeface="Arial"/>
                          <a:cs typeface="Arial"/>
                        </a:rPr>
                        <a:t> ABPM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15875">
                        <a:lnSpc>
                          <a:spcPct val="100000"/>
                        </a:lnSpc>
                      </a:pPr>
                      <a:r>
                        <a:rPr dirty="0" sz="1000">
                          <a:solidFill>
                            <a:srgbClr val="001E46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dirty="0" sz="1000" spc="-25">
                          <a:solidFill>
                            <a:srgbClr val="001E4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solidFill>
                            <a:srgbClr val="001E46"/>
                          </a:solidFill>
                          <a:latin typeface="Arial"/>
                          <a:cs typeface="Arial"/>
                        </a:rPr>
                        <a:t>Testing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L w="19050">
                      <a:solidFill>
                        <a:srgbClr val="C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</a:tcPr>
                </a:tc>
              </a:tr>
              <a:tr h="466090"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41605">
                    <a:lnL w="19050">
                      <a:solidFill>
                        <a:srgbClr val="C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solidFill>
                      <a:srgbClr val="467696"/>
                    </a:solidFill>
                  </a:tcPr>
                </a:tc>
              </a:tr>
              <a:tr h="75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C00000"/>
                      </a:solidFill>
                      <a:prstDash val="solid"/>
                    </a:lnL>
                    <a:lnR w="19050">
                      <a:solidFill>
                        <a:srgbClr val="C00000"/>
                      </a:solidFill>
                      <a:prstDash val="solid"/>
                    </a:lnR>
                    <a:lnB w="1905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19922" y="152907"/>
            <a:ext cx="22447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TARGET</a:t>
            </a:r>
            <a:r>
              <a:rPr dirty="0" spc="-95"/>
              <a:t> </a:t>
            </a:r>
            <a:r>
              <a:rPr dirty="0"/>
              <a:t>BP</a:t>
            </a:r>
            <a:r>
              <a:rPr dirty="0" spc="-135"/>
              <a:t> </a:t>
            </a:r>
            <a:r>
              <a:rPr dirty="0" spc="-50"/>
              <a:t>I</a:t>
            </a:r>
          </a:p>
        </p:txBody>
      </p:sp>
      <p:sp>
        <p:nvSpPr>
          <p:cNvPr id="42" name="object 42" descr=""/>
          <p:cNvSpPr txBox="1"/>
          <p:nvPr/>
        </p:nvSpPr>
        <p:spPr>
          <a:xfrm>
            <a:off x="319922" y="548132"/>
            <a:ext cx="18395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4D"/>
                </a:solidFill>
                <a:latin typeface="Arial"/>
                <a:cs typeface="Arial"/>
              </a:rPr>
              <a:t>Study</a:t>
            </a:r>
            <a:r>
              <a:rPr dirty="0" sz="2400" spc="-45">
                <a:solidFill>
                  <a:srgbClr val="00004D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004D"/>
                </a:solidFill>
                <a:latin typeface="Arial"/>
                <a:cs typeface="Arial"/>
              </a:rPr>
              <a:t>Design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52311" y="6014211"/>
            <a:ext cx="32410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*Diuretic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therapy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required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unless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documented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intolerance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677564" y="3399028"/>
            <a:ext cx="12566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001E46"/>
                </a:solidFill>
                <a:latin typeface="Arial"/>
                <a:cs typeface="Arial"/>
              </a:rPr>
              <a:t>Drug</a:t>
            </a:r>
            <a:r>
              <a:rPr dirty="0" sz="1000" spc="-25">
                <a:solidFill>
                  <a:srgbClr val="001E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E46"/>
                </a:solidFill>
                <a:latin typeface="Arial"/>
                <a:cs typeface="Arial"/>
              </a:rPr>
              <a:t>Testing</a:t>
            </a:r>
            <a:r>
              <a:rPr dirty="0" sz="1000" spc="-25">
                <a:solidFill>
                  <a:srgbClr val="001E46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1E46"/>
                </a:solidFill>
                <a:latin typeface="Arial"/>
                <a:cs typeface="Arial"/>
              </a:rPr>
              <a:t>Week</a:t>
            </a:r>
            <a:r>
              <a:rPr dirty="0" sz="1000" spc="-20">
                <a:solidFill>
                  <a:srgbClr val="001E46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1E46"/>
                </a:solidFill>
                <a:latin typeface="Arial"/>
                <a:cs typeface="Arial"/>
              </a:rPr>
              <a:t>-</a:t>
            </a:r>
            <a:r>
              <a:rPr dirty="0" sz="1000" spc="-50">
                <a:solidFill>
                  <a:srgbClr val="001E46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" y="5744154"/>
            <a:ext cx="12192000" cy="473075"/>
          </a:xfrm>
          <a:custGeom>
            <a:avLst/>
            <a:gdLst/>
            <a:ahLst/>
            <a:cxnLst/>
            <a:rect l="l" t="t" r="r" b="b"/>
            <a:pathLst>
              <a:path w="12192000" h="473075">
                <a:moveTo>
                  <a:pt x="12192000" y="0"/>
                </a:moveTo>
                <a:lnTo>
                  <a:pt x="0" y="0"/>
                </a:lnTo>
                <a:lnTo>
                  <a:pt x="0" y="472612"/>
                </a:lnTo>
                <a:lnTo>
                  <a:pt x="12192000" y="4726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514430" y="1026367"/>
            <a:ext cx="2352040" cy="839469"/>
          </a:xfrm>
          <a:prstGeom prst="rect">
            <a:avLst/>
          </a:prstGeom>
          <a:solidFill>
            <a:srgbClr val="B4C7E7"/>
          </a:solidFill>
          <a:ln w="9525">
            <a:solidFill>
              <a:srgbClr val="000000"/>
            </a:solidFill>
          </a:ln>
        </p:spPr>
        <p:txBody>
          <a:bodyPr wrap="square" lIns="0" tIns="148590" rIns="0" bIns="0" rtlCol="0" vert="horz">
            <a:spAutoFit/>
          </a:bodyPr>
          <a:lstStyle/>
          <a:p>
            <a:pPr algn="ctr" marL="203835" marR="194945">
              <a:lnSpc>
                <a:spcPct val="97500"/>
              </a:lnSpc>
              <a:spcBef>
                <a:spcPts val="1170"/>
              </a:spcBef>
            </a:pPr>
            <a:r>
              <a:rPr dirty="0" sz="1200" b="1">
                <a:latin typeface="Arial"/>
                <a:cs typeface="Arial"/>
              </a:rPr>
              <a:t>Enrolled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patients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with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HTN </a:t>
            </a:r>
            <a:r>
              <a:rPr dirty="0" sz="1200" b="1">
                <a:latin typeface="Arial"/>
                <a:cs typeface="Arial"/>
              </a:rPr>
              <a:t>May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2019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April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2023 </a:t>
            </a:r>
            <a:r>
              <a:rPr dirty="0" sz="1200" spc="-10" b="1">
                <a:latin typeface="Arial"/>
                <a:cs typeface="Arial"/>
              </a:rPr>
              <a:t>n=1414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558597" y="3959237"/>
            <a:ext cx="2985770" cy="728345"/>
          </a:xfrm>
          <a:prstGeom prst="rect">
            <a:avLst/>
          </a:prstGeom>
          <a:solidFill>
            <a:srgbClr val="2F5597"/>
          </a:solidFill>
          <a:ln w="9525">
            <a:solidFill>
              <a:srgbClr val="000000"/>
            </a:solidFill>
          </a:ln>
        </p:spPr>
        <p:txBody>
          <a:bodyPr wrap="square" lIns="0" tIns="96520" rIns="0" bIns="0" rtlCol="0" vert="horz">
            <a:spAutoFit/>
          </a:bodyPr>
          <a:lstStyle/>
          <a:p>
            <a:pPr algn="ctr" marL="831850" marR="824865">
              <a:lnSpc>
                <a:spcPts val="1420"/>
              </a:lnSpc>
              <a:spcBef>
                <a:spcPts val="76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Renal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denervation n=148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45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ITT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735607" y="3959237"/>
            <a:ext cx="2985770" cy="728345"/>
          </a:xfrm>
          <a:prstGeom prst="rect">
            <a:avLst/>
          </a:prstGeom>
          <a:solidFill>
            <a:srgbClr val="8497B0"/>
          </a:solidFill>
          <a:ln w="9525">
            <a:solidFill>
              <a:srgbClr val="000000"/>
            </a:solidFill>
          </a:ln>
        </p:spPr>
        <p:txBody>
          <a:bodyPr wrap="square" lIns="0" tIns="108585" rIns="0" bIns="0" rtlCol="0" vert="horz">
            <a:spAutoFit/>
          </a:bodyPr>
          <a:lstStyle/>
          <a:p>
            <a:pPr marL="1275080" marR="984885" indent="-282575">
              <a:lnSpc>
                <a:spcPts val="1390"/>
              </a:lnSpc>
              <a:spcBef>
                <a:spcPts val="85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Sham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Control n=153</a:t>
            </a:r>
            <a:endParaRPr sz="1200">
              <a:latin typeface="Arial"/>
              <a:cs typeface="Arial"/>
            </a:endParaRPr>
          </a:p>
          <a:p>
            <a:pPr marL="964565">
              <a:lnSpc>
                <a:spcPts val="138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ITT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3884097" y="4967606"/>
            <a:ext cx="2334895" cy="809625"/>
          </a:xfrm>
          <a:custGeom>
            <a:avLst/>
            <a:gdLst/>
            <a:ahLst/>
            <a:cxnLst/>
            <a:rect l="l" t="t" r="r" b="b"/>
            <a:pathLst>
              <a:path w="2334895" h="809625">
                <a:moveTo>
                  <a:pt x="2334544" y="0"/>
                </a:moveTo>
                <a:lnTo>
                  <a:pt x="0" y="0"/>
                </a:lnTo>
                <a:lnTo>
                  <a:pt x="0" y="809471"/>
                </a:lnTo>
                <a:lnTo>
                  <a:pt x="2334544" y="809471"/>
                </a:lnTo>
                <a:lnTo>
                  <a:pt x="2334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884097" y="4967606"/>
            <a:ext cx="2334895" cy="8096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42875" rIns="0" bIns="0" rtlCol="0" vert="horz">
            <a:spAutoFit/>
          </a:bodyPr>
          <a:lstStyle/>
          <a:p>
            <a:pPr algn="ctr" marL="504190" marR="496570">
              <a:lnSpc>
                <a:spcPts val="1390"/>
              </a:lnSpc>
              <a:spcBef>
                <a:spcPts val="1125"/>
              </a:spcBef>
            </a:pPr>
            <a:r>
              <a:rPr dirty="0" sz="1200" spc="-10" b="1">
                <a:solidFill>
                  <a:srgbClr val="103D5F"/>
                </a:solidFill>
                <a:latin typeface="Arial"/>
                <a:cs typeface="Arial"/>
              </a:rPr>
              <a:t>3-</a:t>
            </a:r>
            <a:r>
              <a:rPr dirty="0" sz="1200" b="1">
                <a:solidFill>
                  <a:srgbClr val="103D5F"/>
                </a:solidFill>
                <a:latin typeface="Arial"/>
                <a:cs typeface="Arial"/>
              </a:rPr>
              <a:t>month</a:t>
            </a:r>
            <a:r>
              <a:rPr dirty="0" sz="1200" spc="15" b="1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03D5F"/>
                </a:solidFill>
                <a:latin typeface="Arial"/>
                <a:cs typeface="Arial"/>
              </a:rPr>
              <a:t>follow-</a:t>
            </a:r>
            <a:r>
              <a:rPr dirty="0" sz="1200" spc="-25" b="1">
                <a:solidFill>
                  <a:srgbClr val="103D5F"/>
                </a:solidFill>
                <a:latin typeface="Arial"/>
                <a:cs typeface="Arial"/>
              </a:rPr>
              <a:t>up </a:t>
            </a:r>
            <a:r>
              <a:rPr dirty="0" sz="1200" spc="-10" b="1">
                <a:solidFill>
                  <a:srgbClr val="103D5F"/>
                </a:solidFill>
                <a:latin typeface="Arial"/>
                <a:cs typeface="Arial"/>
              </a:rPr>
              <a:t>completed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55"/>
              </a:lnSpc>
            </a:pPr>
            <a:r>
              <a:rPr dirty="0" sz="1200" b="1">
                <a:solidFill>
                  <a:srgbClr val="103D5F"/>
                </a:solidFill>
                <a:latin typeface="Arial"/>
                <a:cs typeface="Arial"/>
              </a:rPr>
              <a:t>n=143</a:t>
            </a:r>
            <a:r>
              <a:rPr dirty="0" sz="1200" spc="-45" b="1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03D5F"/>
                </a:solidFill>
                <a:latin typeface="Arial"/>
                <a:cs typeface="Arial"/>
              </a:rPr>
              <a:t>(96.6%)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652209" y="1865349"/>
            <a:ext cx="76200" cy="1054735"/>
          </a:xfrm>
          <a:custGeom>
            <a:avLst/>
            <a:gdLst/>
            <a:ahLst/>
            <a:cxnLst/>
            <a:rect l="l" t="t" r="r" b="b"/>
            <a:pathLst>
              <a:path w="76200" h="1054735">
                <a:moveTo>
                  <a:pt x="34924" y="978230"/>
                </a:moveTo>
                <a:lnTo>
                  <a:pt x="0" y="978230"/>
                </a:lnTo>
                <a:lnTo>
                  <a:pt x="38100" y="1054430"/>
                </a:lnTo>
                <a:lnTo>
                  <a:pt x="69850" y="990930"/>
                </a:lnTo>
                <a:lnTo>
                  <a:pt x="34925" y="990930"/>
                </a:lnTo>
                <a:lnTo>
                  <a:pt x="34924" y="978230"/>
                </a:lnTo>
                <a:close/>
              </a:path>
              <a:path w="76200" h="1054735">
                <a:moveTo>
                  <a:pt x="41273" y="0"/>
                </a:moveTo>
                <a:lnTo>
                  <a:pt x="34923" y="0"/>
                </a:lnTo>
                <a:lnTo>
                  <a:pt x="34925" y="990930"/>
                </a:lnTo>
                <a:lnTo>
                  <a:pt x="41275" y="990930"/>
                </a:lnTo>
                <a:lnTo>
                  <a:pt x="41273" y="0"/>
                </a:lnTo>
                <a:close/>
              </a:path>
              <a:path w="76200" h="1054735">
                <a:moveTo>
                  <a:pt x="76200" y="978230"/>
                </a:moveTo>
                <a:lnTo>
                  <a:pt x="41274" y="978230"/>
                </a:lnTo>
                <a:lnTo>
                  <a:pt x="41275" y="990930"/>
                </a:lnTo>
                <a:lnTo>
                  <a:pt x="69850" y="990930"/>
                </a:lnTo>
                <a:lnTo>
                  <a:pt x="76200" y="9782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5013270" y="4687292"/>
            <a:ext cx="4285615" cy="1097280"/>
            <a:chOff x="5013270" y="4687292"/>
            <a:chExt cx="4285615" cy="1097280"/>
          </a:xfrm>
        </p:grpSpPr>
        <p:sp>
          <p:nvSpPr>
            <p:cNvPr id="10" name="object 10" descr=""/>
            <p:cNvSpPr/>
            <p:nvPr/>
          </p:nvSpPr>
          <p:spPr>
            <a:xfrm>
              <a:off x="5013270" y="4687292"/>
              <a:ext cx="76200" cy="268605"/>
            </a:xfrm>
            <a:custGeom>
              <a:avLst/>
              <a:gdLst/>
              <a:ahLst/>
              <a:cxnLst/>
              <a:rect l="l" t="t" r="r" b="b"/>
              <a:pathLst>
                <a:path w="76200" h="268604">
                  <a:moveTo>
                    <a:pt x="34925" y="192380"/>
                  </a:moveTo>
                  <a:lnTo>
                    <a:pt x="0" y="192380"/>
                  </a:lnTo>
                  <a:lnTo>
                    <a:pt x="38101" y="268580"/>
                  </a:lnTo>
                  <a:lnTo>
                    <a:pt x="69850" y="205080"/>
                  </a:lnTo>
                  <a:lnTo>
                    <a:pt x="34925" y="205080"/>
                  </a:lnTo>
                  <a:lnTo>
                    <a:pt x="34925" y="192380"/>
                  </a:lnTo>
                  <a:close/>
                </a:path>
                <a:path w="76200" h="268604">
                  <a:moveTo>
                    <a:pt x="41275" y="0"/>
                  </a:moveTo>
                  <a:lnTo>
                    <a:pt x="34925" y="0"/>
                  </a:lnTo>
                  <a:lnTo>
                    <a:pt x="34925" y="205080"/>
                  </a:lnTo>
                  <a:lnTo>
                    <a:pt x="41275" y="205080"/>
                  </a:lnTo>
                  <a:lnTo>
                    <a:pt x="41275" y="0"/>
                  </a:lnTo>
                  <a:close/>
                </a:path>
                <a:path w="76200" h="268604">
                  <a:moveTo>
                    <a:pt x="76200" y="192380"/>
                  </a:moveTo>
                  <a:lnTo>
                    <a:pt x="41275" y="192380"/>
                  </a:lnTo>
                  <a:lnTo>
                    <a:pt x="41275" y="205080"/>
                  </a:lnTo>
                  <a:lnTo>
                    <a:pt x="69850" y="205080"/>
                  </a:lnTo>
                  <a:lnTo>
                    <a:pt x="76200" y="1923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158048" y="4955872"/>
              <a:ext cx="2141220" cy="828675"/>
            </a:xfrm>
            <a:custGeom>
              <a:avLst/>
              <a:gdLst/>
              <a:ahLst/>
              <a:cxnLst/>
              <a:rect l="l" t="t" r="r" b="b"/>
              <a:pathLst>
                <a:path w="2141220" h="828675">
                  <a:moveTo>
                    <a:pt x="2140662" y="0"/>
                  </a:moveTo>
                  <a:lnTo>
                    <a:pt x="0" y="0"/>
                  </a:lnTo>
                  <a:lnTo>
                    <a:pt x="0" y="828239"/>
                  </a:lnTo>
                  <a:lnTo>
                    <a:pt x="2140662" y="828239"/>
                  </a:lnTo>
                  <a:lnTo>
                    <a:pt x="21406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751427" y="2919779"/>
            <a:ext cx="1878330" cy="6477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48590" rIns="0" bIns="0" rtlCol="0" vert="horz">
            <a:spAutoFit/>
          </a:bodyPr>
          <a:lstStyle/>
          <a:p>
            <a:pPr marL="721360" marR="478155" indent="-236220">
              <a:lnSpc>
                <a:spcPts val="1420"/>
              </a:lnSpc>
              <a:spcBef>
                <a:spcPts val="1170"/>
              </a:spcBef>
            </a:pPr>
            <a:r>
              <a:rPr dirty="0" sz="1200" spc="-10" b="1">
                <a:solidFill>
                  <a:srgbClr val="103D5F"/>
                </a:solidFill>
                <a:latin typeface="Arial"/>
                <a:cs typeface="Arial"/>
              </a:rPr>
              <a:t>Randomized n=301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158049" y="4955872"/>
            <a:ext cx="2141220" cy="8286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51130" rIns="0" bIns="0" rtlCol="0" vert="horz">
            <a:spAutoFit/>
          </a:bodyPr>
          <a:lstStyle/>
          <a:p>
            <a:pPr algn="ctr" marL="407034" marR="399415">
              <a:lnSpc>
                <a:spcPts val="1390"/>
              </a:lnSpc>
              <a:spcBef>
                <a:spcPts val="1190"/>
              </a:spcBef>
            </a:pPr>
            <a:r>
              <a:rPr dirty="0" sz="1200" spc="-10" b="1">
                <a:solidFill>
                  <a:srgbClr val="103D5F"/>
                </a:solidFill>
                <a:latin typeface="Arial"/>
                <a:cs typeface="Arial"/>
              </a:rPr>
              <a:t>3-</a:t>
            </a:r>
            <a:r>
              <a:rPr dirty="0" sz="1200" b="1">
                <a:solidFill>
                  <a:srgbClr val="103D5F"/>
                </a:solidFill>
                <a:latin typeface="Arial"/>
                <a:cs typeface="Arial"/>
              </a:rPr>
              <a:t>month</a:t>
            </a:r>
            <a:r>
              <a:rPr dirty="0" sz="1200" spc="15" b="1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03D5F"/>
                </a:solidFill>
                <a:latin typeface="Arial"/>
                <a:cs typeface="Arial"/>
              </a:rPr>
              <a:t>follow-</a:t>
            </a:r>
            <a:r>
              <a:rPr dirty="0" sz="1200" spc="-25" b="1">
                <a:solidFill>
                  <a:srgbClr val="103D5F"/>
                </a:solidFill>
                <a:latin typeface="Arial"/>
                <a:cs typeface="Arial"/>
              </a:rPr>
              <a:t>up </a:t>
            </a:r>
            <a:r>
              <a:rPr dirty="0" sz="1200" spc="-10" b="1">
                <a:solidFill>
                  <a:srgbClr val="103D5F"/>
                </a:solidFill>
                <a:latin typeface="Arial"/>
                <a:cs typeface="Arial"/>
              </a:rPr>
              <a:t>completed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55"/>
              </a:lnSpc>
            </a:pPr>
            <a:r>
              <a:rPr dirty="0" sz="1200" b="1">
                <a:solidFill>
                  <a:srgbClr val="103D5F"/>
                </a:solidFill>
                <a:latin typeface="Arial"/>
                <a:cs typeface="Arial"/>
              </a:rPr>
              <a:t>n=148</a:t>
            </a:r>
            <a:r>
              <a:rPr dirty="0" sz="1200" spc="-45" b="1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03D5F"/>
                </a:solidFill>
                <a:latin typeface="Arial"/>
                <a:cs typeface="Arial"/>
              </a:rPr>
              <a:t>(96.7%)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5051361" y="3564343"/>
            <a:ext cx="3177540" cy="414655"/>
          </a:xfrm>
          <a:custGeom>
            <a:avLst/>
            <a:gdLst/>
            <a:ahLst/>
            <a:cxnLst/>
            <a:rect l="l" t="t" r="r" b="b"/>
            <a:pathLst>
              <a:path w="3177540" h="414654">
                <a:moveTo>
                  <a:pt x="3177006" y="394893"/>
                </a:moveTo>
                <a:lnTo>
                  <a:pt x="3162439" y="382295"/>
                </a:lnTo>
                <a:lnTo>
                  <a:pt x="3112579" y="339166"/>
                </a:lnTo>
                <a:lnTo>
                  <a:pt x="3103956" y="373011"/>
                </a:lnTo>
                <a:lnTo>
                  <a:pt x="1639722" y="12"/>
                </a:lnTo>
                <a:lnTo>
                  <a:pt x="1638935" y="3098"/>
                </a:lnTo>
                <a:lnTo>
                  <a:pt x="1638198" y="0"/>
                </a:lnTo>
                <a:lnTo>
                  <a:pt x="73380" y="374091"/>
                </a:lnTo>
                <a:lnTo>
                  <a:pt x="65252" y="340131"/>
                </a:lnTo>
                <a:lnTo>
                  <a:pt x="0" y="394893"/>
                </a:lnTo>
                <a:lnTo>
                  <a:pt x="82969" y="414235"/>
                </a:lnTo>
                <a:lnTo>
                  <a:pt x="75552" y="383222"/>
                </a:lnTo>
                <a:lnTo>
                  <a:pt x="74853" y="380276"/>
                </a:lnTo>
                <a:lnTo>
                  <a:pt x="1638922" y="6375"/>
                </a:lnTo>
                <a:lnTo>
                  <a:pt x="3102381" y="379171"/>
                </a:lnTo>
                <a:lnTo>
                  <a:pt x="3093770" y="413016"/>
                </a:lnTo>
                <a:lnTo>
                  <a:pt x="3177006" y="3948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3356786" y="1942622"/>
            <a:ext cx="2498090" cy="8763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6286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495"/>
              </a:spcBef>
            </a:pPr>
            <a:r>
              <a:rPr dirty="0" sz="1200" b="1">
                <a:solidFill>
                  <a:srgbClr val="103D5F"/>
                </a:solidFill>
                <a:latin typeface="Arial"/>
                <a:cs typeface="Arial"/>
              </a:rPr>
              <a:t>Screen</a:t>
            </a:r>
            <a:r>
              <a:rPr dirty="0" sz="1200" spc="-45" b="1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03D5F"/>
                </a:solidFill>
                <a:latin typeface="Arial"/>
                <a:cs typeface="Arial"/>
              </a:rPr>
              <a:t>failures</a:t>
            </a:r>
            <a:r>
              <a:rPr dirty="0" sz="1200" spc="-55" b="1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03D5F"/>
                </a:solidFill>
                <a:latin typeface="Arial"/>
                <a:cs typeface="Arial"/>
              </a:rPr>
              <a:t>n=1113</a:t>
            </a:r>
            <a:endParaRPr sz="1200">
              <a:latin typeface="Arial"/>
              <a:cs typeface="Arial"/>
            </a:endParaRPr>
          </a:p>
          <a:p>
            <a:pPr marL="90805" marR="247015">
              <a:lnSpc>
                <a:spcPct val="100800"/>
              </a:lnSpc>
              <a:spcBef>
                <a:spcPts val="35"/>
              </a:spcBef>
            </a:pP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BP</a:t>
            </a:r>
            <a:r>
              <a:rPr dirty="0" sz="1200" spc="-40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criteria</a:t>
            </a:r>
            <a:r>
              <a:rPr dirty="0" sz="1200" spc="-25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not</a:t>
            </a:r>
            <a:r>
              <a:rPr dirty="0" sz="1200" spc="-10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met</a:t>
            </a:r>
            <a:r>
              <a:rPr dirty="0" sz="1200" spc="-15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03D5F"/>
                </a:solidFill>
                <a:latin typeface="Arial"/>
                <a:cs typeface="Arial"/>
              </a:rPr>
              <a:t>n=669 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Anatomic</a:t>
            </a:r>
            <a:r>
              <a:rPr dirty="0" sz="1200" spc="-30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criteria</a:t>
            </a:r>
            <a:r>
              <a:rPr dirty="0" sz="1200" spc="-30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not</a:t>
            </a:r>
            <a:r>
              <a:rPr dirty="0" sz="1200" spc="-25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met</a:t>
            </a:r>
            <a:r>
              <a:rPr dirty="0" sz="1200" spc="-20">
                <a:solidFill>
                  <a:srgbClr val="103D5F"/>
                </a:solidFill>
                <a:latin typeface="Arial"/>
                <a:cs typeface="Arial"/>
              </a:rPr>
              <a:t> n=136 </a:t>
            </a:r>
            <a:r>
              <a:rPr dirty="0" sz="1200">
                <a:solidFill>
                  <a:srgbClr val="103D5F"/>
                </a:solidFill>
                <a:latin typeface="Arial"/>
                <a:cs typeface="Arial"/>
              </a:rPr>
              <a:t>Other:</a:t>
            </a:r>
            <a:r>
              <a:rPr dirty="0" sz="1200" spc="-40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03D5F"/>
                </a:solidFill>
                <a:latin typeface="Arial"/>
                <a:cs typeface="Arial"/>
              </a:rPr>
              <a:t>n=308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5854630" y="1865350"/>
            <a:ext cx="839469" cy="553720"/>
          </a:xfrm>
          <a:custGeom>
            <a:avLst/>
            <a:gdLst/>
            <a:ahLst/>
            <a:cxnLst/>
            <a:rect l="l" t="t" r="r" b="b"/>
            <a:pathLst>
              <a:path w="839470" h="553719">
                <a:moveTo>
                  <a:pt x="76200" y="477217"/>
                </a:moveTo>
                <a:lnTo>
                  <a:pt x="0" y="515317"/>
                </a:lnTo>
                <a:lnTo>
                  <a:pt x="76200" y="553417"/>
                </a:lnTo>
                <a:lnTo>
                  <a:pt x="76200" y="518492"/>
                </a:lnTo>
                <a:lnTo>
                  <a:pt x="63498" y="518492"/>
                </a:lnTo>
                <a:lnTo>
                  <a:pt x="63498" y="512142"/>
                </a:lnTo>
                <a:lnTo>
                  <a:pt x="76200" y="512142"/>
                </a:lnTo>
                <a:lnTo>
                  <a:pt x="76200" y="477217"/>
                </a:lnTo>
                <a:close/>
              </a:path>
              <a:path w="839470" h="553719">
                <a:moveTo>
                  <a:pt x="76200" y="512142"/>
                </a:moveTo>
                <a:lnTo>
                  <a:pt x="63498" y="512142"/>
                </a:lnTo>
                <a:lnTo>
                  <a:pt x="63498" y="518492"/>
                </a:lnTo>
                <a:lnTo>
                  <a:pt x="76200" y="518492"/>
                </a:lnTo>
                <a:lnTo>
                  <a:pt x="76200" y="512142"/>
                </a:lnTo>
                <a:close/>
              </a:path>
              <a:path w="839470" h="553719">
                <a:moveTo>
                  <a:pt x="832502" y="512142"/>
                </a:moveTo>
                <a:lnTo>
                  <a:pt x="76200" y="512142"/>
                </a:lnTo>
                <a:lnTo>
                  <a:pt x="76200" y="518492"/>
                </a:lnTo>
                <a:lnTo>
                  <a:pt x="838852" y="518492"/>
                </a:lnTo>
                <a:lnTo>
                  <a:pt x="838852" y="515317"/>
                </a:lnTo>
                <a:lnTo>
                  <a:pt x="832502" y="515317"/>
                </a:lnTo>
                <a:lnTo>
                  <a:pt x="832502" y="512142"/>
                </a:lnTo>
                <a:close/>
              </a:path>
              <a:path w="839470" h="553719">
                <a:moveTo>
                  <a:pt x="838852" y="0"/>
                </a:moveTo>
                <a:lnTo>
                  <a:pt x="832502" y="0"/>
                </a:lnTo>
                <a:lnTo>
                  <a:pt x="832502" y="515317"/>
                </a:lnTo>
                <a:lnTo>
                  <a:pt x="835677" y="512142"/>
                </a:lnTo>
                <a:lnTo>
                  <a:pt x="838852" y="512142"/>
                </a:lnTo>
                <a:lnTo>
                  <a:pt x="838852" y="0"/>
                </a:lnTo>
                <a:close/>
              </a:path>
              <a:path w="839470" h="553719">
                <a:moveTo>
                  <a:pt x="838852" y="512142"/>
                </a:moveTo>
                <a:lnTo>
                  <a:pt x="835677" y="512142"/>
                </a:lnTo>
                <a:lnTo>
                  <a:pt x="832502" y="515317"/>
                </a:lnTo>
                <a:lnTo>
                  <a:pt x="838852" y="515317"/>
                </a:lnTo>
                <a:lnTo>
                  <a:pt x="838852" y="5121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8190282" y="4687290"/>
            <a:ext cx="76200" cy="268605"/>
          </a:xfrm>
          <a:custGeom>
            <a:avLst/>
            <a:gdLst/>
            <a:ahLst/>
            <a:cxnLst/>
            <a:rect l="l" t="t" r="r" b="b"/>
            <a:pathLst>
              <a:path w="76200" h="268604">
                <a:moveTo>
                  <a:pt x="34924" y="192383"/>
                </a:moveTo>
                <a:lnTo>
                  <a:pt x="0" y="192383"/>
                </a:lnTo>
                <a:lnTo>
                  <a:pt x="38100" y="268583"/>
                </a:lnTo>
                <a:lnTo>
                  <a:pt x="69850" y="205083"/>
                </a:lnTo>
                <a:lnTo>
                  <a:pt x="34925" y="205083"/>
                </a:lnTo>
                <a:lnTo>
                  <a:pt x="34924" y="192383"/>
                </a:lnTo>
                <a:close/>
              </a:path>
              <a:path w="76200" h="268604">
                <a:moveTo>
                  <a:pt x="41273" y="0"/>
                </a:moveTo>
                <a:lnTo>
                  <a:pt x="34923" y="0"/>
                </a:lnTo>
                <a:lnTo>
                  <a:pt x="34925" y="205083"/>
                </a:lnTo>
                <a:lnTo>
                  <a:pt x="41275" y="205083"/>
                </a:lnTo>
                <a:lnTo>
                  <a:pt x="41273" y="0"/>
                </a:lnTo>
                <a:close/>
              </a:path>
              <a:path w="76200" h="268604">
                <a:moveTo>
                  <a:pt x="76200" y="192383"/>
                </a:moveTo>
                <a:lnTo>
                  <a:pt x="41274" y="192383"/>
                </a:lnTo>
                <a:lnTo>
                  <a:pt x="41275" y="205083"/>
                </a:lnTo>
                <a:lnTo>
                  <a:pt x="69850" y="205083"/>
                </a:lnTo>
                <a:lnTo>
                  <a:pt x="76200" y="192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TARGET</a:t>
            </a:r>
            <a:r>
              <a:rPr dirty="0" spc="-95"/>
              <a:t> </a:t>
            </a:r>
            <a:r>
              <a:rPr dirty="0"/>
              <a:t>BP</a:t>
            </a:r>
            <a:r>
              <a:rPr dirty="0" spc="-135"/>
              <a:t> </a:t>
            </a:r>
            <a:r>
              <a:rPr dirty="0" spc="-50"/>
              <a:t>I</a:t>
            </a:r>
          </a:p>
          <a:p>
            <a:pPr marL="40005">
              <a:lnSpc>
                <a:spcPct val="100000"/>
              </a:lnSpc>
              <a:spcBef>
                <a:spcPts val="40"/>
              </a:spcBef>
            </a:pPr>
            <a:r>
              <a:rPr dirty="0" sz="2400" b="0">
                <a:latin typeface="Arial"/>
                <a:cs typeface="Arial"/>
              </a:rPr>
              <a:t>Patient</a:t>
            </a:r>
            <a:r>
              <a:rPr dirty="0" sz="2400" spc="-7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Flow</a:t>
            </a:r>
            <a:r>
              <a:rPr dirty="0" sz="2400" spc="-65" b="0">
                <a:latin typeface="Arial"/>
                <a:cs typeface="Arial"/>
              </a:rPr>
              <a:t> </a:t>
            </a:r>
            <a:r>
              <a:rPr dirty="0" sz="2400" spc="-20" b="0">
                <a:latin typeface="Arial"/>
                <a:cs typeface="Arial"/>
              </a:rPr>
              <a:t>Chart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" y="5744154"/>
            <a:ext cx="12192000" cy="473075"/>
          </a:xfrm>
          <a:custGeom>
            <a:avLst/>
            <a:gdLst/>
            <a:ahLst/>
            <a:cxnLst/>
            <a:rect l="l" t="t" r="r" b="b"/>
            <a:pathLst>
              <a:path w="12192000" h="473075">
                <a:moveTo>
                  <a:pt x="12192000" y="0"/>
                </a:moveTo>
                <a:lnTo>
                  <a:pt x="0" y="0"/>
                </a:lnTo>
                <a:lnTo>
                  <a:pt x="0" y="472612"/>
                </a:lnTo>
                <a:lnTo>
                  <a:pt x="12192000" y="47261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69887" y="3415829"/>
            <a:ext cx="5726430" cy="384810"/>
          </a:xfrm>
          <a:custGeom>
            <a:avLst/>
            <a:gdLst/>
            <a:ahLst/>
            <a:cxnLst/>
            <a:rect l="l" t="t" r="r" b="b"/>
            <a:pathLst>
              <a:path w="5726430" h="384810">
                <a:moveTo>
                  <a:pt x="5726112" y="0"/>
                </a:moveTo>
                <a:lnTo>
                  <a:pt x="4214533" y="0"/>
                </a:lnTo>
                <a:lnTo>
                  <a:pt x="2657081" y="0"/>
                </a:lnTo>
                <a:lnTo>
                  <a:pt x="0" y="0"/>
                </a:lnTo>
                <a:lnTo>
                  <a:pt x="0" y="384683"/>
                </a:lnTo>
                <a:lnTo>
                  <a:pt x="2657081" y="384683"/>
                </a:lnTo>
                <a:lnTo>
                  <a:pt x="4214533" y="384683"/>
                </a:lnTo>
                <a:lnTo>
                  <a:pt x="5726112" y="384683"/>
                </a:lnTo>
                <a:lnTo>
                  <a:pt x="5726112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69890" y="1205844"/>
          <a:ext cx="11590655" cy="4399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3020"/>
                <a:gridCol w="1600834"/>
                <a:gridCol w="1551939"/>
                <a:gridCol w="269875"/>
                <a:gridCol w="2452369"/>
                <a:gridCol w="1550670"/>
                <a:gridCol w="1515745"/>
              </a:tblGrid>
              <a:tr h="671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123189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RDN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(N=148)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40005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Sham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(N=153)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90170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RDN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(N=148)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59055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Sham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(N=153)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solidFill>
                      <a:srgbClr val="002856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200" spc="-2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Age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56.7</a:t>
                      </a:r>
                      <a:r>
                        <a:rPr dirty="0" sz="1200" spc="-1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200" spc="-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10.0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55.6</a:t>
                      </a:r>
                      <a:r>
                        <a:rPr dirty="0" sz="1200" spc="-1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200" spc="-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9.1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965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Race*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200" spc="-2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Male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330"/>
                </a:tc>
                <a:tc>
                  <a:txBody>
                    <a:bodyPr/>
                    <a:lstStyle/>
                    <a:p>
                      <a:pPr algn="ctr" marL="12382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200" spc="-2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113</a:t>
                      </a:r>
                      <a:r>
                        <a:rPr dirty="0" sz="1200" spc="-6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(76.4%)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330"/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200" spc="-6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111</a:t>
                      </a: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(72.5%)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3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White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695"/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45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(30.4%)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695"/>
                </a:tc>
                <a:tc>
                  <a:txBody>
                    <a:bodyPr/>
                    <a:lstStyle/>
                    <a:p>
                      <a:pPr algn="ctr" marL="58419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42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(27.5%)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695"/>
                </a:tc>
              </a:tr>
              <a:tr h="38417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Body-</a:t>
                      </a: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mass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index</a:t>
                      </a:r>
                      <a:r>
                        <a:rPr dirty="0" sz="1200" spc="-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(kg/m</a:t>
                      </a:r>
                      <a:r>
                        <a:rPr dirty="0" baseline="27777" sz="1200" spc="-1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32.6</a:t>
                      </a:r>
                      <a:r>
                        <a:rPr dirty="0" sz="1200" spc="-1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200" spc="-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5.3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457834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32.1</a:t>
                      </a:r>
                      <a:r>
                        <a:rPr dirty="0" sz="1200" spc="-1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200" spc="-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5.3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695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Black/African</a:t>
                      </a: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American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7630"/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23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(15.5%)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7630"/>
                </a:tc>
                <a:tc>
                  <a:txBody>
                    <a:bodyPr/>
                    <a:lstStyle/>
                    <a:p>
                      <a:pPr algn="ctr" marL="58419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(19.6%)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7630"/>
                </a:tc>
              </a:tr>
              <a:tr h="485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20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Chronic</a:t>
                      </a:r>
                      <a:r>
                        <a:rPr dirty="0" sz="1200" spc="-3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kidney</a:t>
                      </a:r>
                      <a:r>
                        <a:rPr dirty="0" sz="1200" spc="-25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(eGFR</a:t>
                      </a:r>
                      <a:r>
                        <a:rPr dirty="0" sz="1200" spc="-25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&lt;60</a:t>
                      </a:r>
                      <a:r>
                        <a:rPr dirty="0" sz="1200" spc="-2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mL/min</a:t>
                      </a:r>
                      <a:r>
                        <a:rPr dirty="0" sz="1200" spc="-2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200" spc="-15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1.73m</a:t>
                      </a:r>
                      <a:r>
                        <a:rPr dirty="0" baseline="27777" sz="1200" spc="-15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1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algn="ctr" marL="123189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20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dirty="0" sz="1200" spc="-1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(10.1%)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6364"/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20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200" spc="-10">
                          <a:solidFill>
                            <a:srgbClr val="002856"/>
                          </a:solidFill>
                          <a:latin typeface="Arial"/>
                          <a:cs typeface="Arial"/>
                        </a:rPr>
                        <a:t> (13.1%)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63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Asian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6995"/>
                </a:tc>
                <a:tc>
                  <a:txBody>
                    <a:bodyPr/>
                    <a:lstStyle/>
                    <a:p>
                      <a:pPr algn="ctr" marL="914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200" spc="-5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6995"/>
                </a:tc>
                <a:tc>
                  <a:txBody>
                    <a:bodyPr/>
                    <a:lstStyle/>
                    <a:p>
                      <a:pPr algn="ctr" marL="58419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(1.3%)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6995"/>
                </a:tc>
              </a:tr>
              <a:tr h="28384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dirty="0" sz="1200" spc="-3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2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diabetes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318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(20.3%)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(26.1%)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1325"/>
                        </a:lnSpc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200" spc="-2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reported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ts val="1325"/>
                        </a:lnSpc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80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(55.1%)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8419">
                        <a:lnSpc>
                          <a:spcPts val="1325"/>
                        </a:lnSpc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79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(51.6%)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8417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History</a:t>
                      </a:r>
                      <a:r>
                        <a:rPr dirty="0" sz="1200" spc="-2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1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arrhythmia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965"/>
                </a:tc>
                <a:tc>
                  <a:txBody>
                    <a:bodyPr/>
                    <a:lstStyle/>
                    <a:p>
                      <a:pPr algn="ctr" marL="123189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200" spc="-2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(9.5%)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965"/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200" spc="-2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200" spc="-7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(7.2%)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9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200" spc="-2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1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anti-</a:t>
                      </a: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HTN</a:t>
                      </a:r>
                      <a:r>
                        <a:rPr dirty="0" sz="1200" spc="-2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medications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History</a:t>
                      </a:r>
                      <a:r>
                        <a:rPr dirty="0" sz="1200" spc="-3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congestive</a:t>
                      </a:r>
                      <a:r>
                        <a:rPr dirty="0" sz="1200" spc="-3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1200" spc="-2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failure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3189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200" spc="-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(4.7%)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200" spc="-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(5.2%)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033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200" spc="-5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2235"/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32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(21.6%)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2235"/>
                </a:tc>
                <a:tc>
                  <a:txBody>
                    <a:bodyPr/>
                    <a:lstStyle/>
                    <a:p>
                      <a:pPr algn="ctr" marL="58419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35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(22.9%)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2235"/>
                </a:tc>
              </a:tr>
              <a:tr h="38417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Smoking</a:t>
                      </a:r>
                      <a:r>
                        <a:rPr dirty="0" sz="1200" spc="-4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(current)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695"/>
                </a:tc>
                <a:tc>
                  <a:txBody>
                    <a:bodyPr/>
                    <a:lstStyle/>
                    <a:p>
                      <a:pPr algn="ctr" marL="123189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dirty="0" sz="1200" spc="-2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(9.5%)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695"/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(13.1%)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6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200" spc="-5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6995"/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48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(32.4%)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6995"/>
                </a:tc>
                <a:tc>
                  <a:txBody>
                    <a:bodyPr/>
                    <a:lstStyle/>
                    <a:p>
                      <a:pPr algn="ctr" marL="58419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(26.1%)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6995"/>
                </a:tc>
              </a:tr>
              <a:tr h="38417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200" spc="-10">
                          <a:solidFill>
                            <a:srgbClr val="203864"/>
                          </a:solidFill>
                          <a:latin typeface="Arial"/>
                          <a:cs typeface="Arial"/>
                        </a:rPr>
                        <a:t>Hyperlipidemia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3189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200">
                          <a:solidFill>
                            <a:srgbClr val="203864"/>
                          </a:solidFill>
                          <a:latin typeface="Arial"/>
                          <a:cs typeface="Arial"/>
                        </a:rPr>
                        <a:t>57</a:t>
                      </a:r>
                      <a:r>
                        <a:rPr dirty="0" sz="1200" spc="-10">
                          <a:solidFill>
                            <a:srgbClr val="203864"/>
                          </a:solidFill>
                          <a:latin typeface="Arial"/>
                          <a:cs typeface="Arial"/>
                        </a:rPr>
                        <a:t> (38.5%)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93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200">
                          <a:solidFill>
                            <a:srgbClr val="203864"/>
                          </a:solidFill>
                          <a:latin typeface="Arial"/>
                          <a:cs typeface="Arial"/>
                        </a:rPr>
                        <a:t>74</a:t>
                      </a:r>
                      <a:r>
                        <a:rPr dirty="0" sz="1200" spc="-10">
                          <a:solidFill>
                            <a:srgbClr val="203864"/>
                          </a:solidFill>
                          <a:latin typeface="Arial"/>
                          <a:cs typeface="Arial"/>
                        </a:rPr>
                        <a:t> (48.4%)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200" spc="-5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6360"/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41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(27.7%)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6360"/>
                </a:tc>
                <a:tc>
                  <a:txBody>
                    <a:bodyPr/>
                    <a:lstStyle/>
                    <a:p>
                      <a:pPr algn="ctr" marL="58419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43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(28.1%)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6360"/>
                </a:tc>
              </a:tr>
              <a:tr h="270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ts val="1355"/>
                        </a:lnSpc>
                        <a:spcBef>
                          <a:spcPts val="675"/>
                        </a:spcBef>
                      </a:pPr>
                      <a:r>
                        <a:rPr dirty="0" sz="1200" spc="-25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≥5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5725"/>
                </a:tc>
                <a:tc>
                  <a:txBody>
                    <a:bodyPr/>
                    <a:lstStyle/>
                    <a:p>
                      <a:pPr algn="ctr" marL="90170">
                        <a:lnSpc>
                          <a:spcPts val="1355"/>
                        </a:lnSpc>
                        <a:spcBef>
                          <a:spcPts val="67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27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(18.2%)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5725"/>
                </a:tc>
                <a:tc>
                  <a:txBody>
                    <a:bodyPr/>
                    <a:lstStyle/>
                    <a:p>
                      <a:pPr algn="ctr" marL="58419">
                        <a:lnSpc>
                          <a:spcPts val="1355"/>
                        </a:lnSpc>
                        <a:spcBef>
                          <a:spcPts val="675"/>
                        </a:spcBef>
                      </a:pPr>
                      <a:r>
                        <a:rPr dirty="0" sz="120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34</a:t>
                      </a:r>
                      <a:r>
                        <a:rPr dirty="0" sz="1200" spc="-10">
                          <a:solidFill>
                            <a:srgbClr val="103D5F"/>
                          </a:solidFill>
                          <a:latin typeface="Arial"/>
                          <a:cs typeface="Arial"/>
                        </a:rPr>
                        <a:t> (22.2%)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5725"/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176205" y="5760720"/>
            <a:ext cx="4570730" cy="37909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100">
                <a:latin typeface="Calibri"/>
                <a:cs typeface="Calibri"/>
              </a:rPr>
              <a:t>ITT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population;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data</a:t>
            </a:r>
            <a:r>
              <a:rPr dirty="0" sz="1100" spc="-10">
                <a:latin typeface="Calibri"/>
                <a:cs typeface="Calibri"/>
              </a:rPr>
              <a:t> represented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(%)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mean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Garamond"/>
                <a:cs typeface="Garamond"/>
              </a:rPr>
              <a:t>±</a:t>
            </a:r>
            <a:r>
              <a:rPr dirty="0" sz="1100" spc="-35">
                <a:latin typeface="Garamond"/>
                <a:cs typeface="Garamond"/>
              </a:rPr>
              <a:t> </a:t>
            </a:r>
            <a:r>
              <a:rPr dirty="0" sz="1100" spc="-25">
                <a:latin typeface="Calibri"/>
                <a:cs typeface="Calibri"/>
              </a:rPr>
              <a:t>SD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1100" spc="-10">
                <a:latin typeface="Calibri"/>
                <a:cs typeface="Calibri"/>
              </a:rPr>
              <a:t>*Information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race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was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not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allowed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collected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by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law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certain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countries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366018" y="5709426"/>
            <a:ext cx="5518150" cy="391160"/>
            <a:chOff x="6366018" y="5709426"/>
            <a:chExt cx="5518150" cy="391160"/>
          </a:xfrm>
        </p:grpSpPr>
        <p:sp>
          <p:nvSpPr>
            <p:cNvPr id="7" name="object 7" descr=""/>
            <p:cNvSpPr/>
            <p:nvPr/>
          </p:nvSpPr>
          <p:spPr>
            <a:xfrm>
              <a:off x="6366014" y="5709437"/>
              <a:ext cx="5518150" cy="384810"/>
            </a:xfrm>
            <a:custGeom>
              <a:avLst/>
              <a:gdLst/>
              <a:ahLst/>
              <a:cxnLst/>
              <a:rect l="l" t="t" r="r" b="b"/>
              <a:pathLst>
                <a:path w="5518150" h="384810">
                  <a:moveTo>
                    <a:pt x="5517921" y="0"/>
                  </a:moveTo>
                  <a:lnTo>
                    <a:pt x="4062247" y="0"/>
                  </a:lnTo>
                  <a:lnTo>
                    <a:pt x="2483688" y="0"/>
                  </a:lnTo>
                  <a:lnTo>
                    <a:pt x="0" y="0"/>
                  </a:lnTo>
                  <a:lnTo>
                    <a:pt x="0" y="384683"/>
                  </a:lnTo>
                  <a:lnTo>
                    <a:pt x="2483688" y="384683"/>
                  </a:lnTo>
                  <a:lnTo>
                    <a:pt x="4062247" y="384683"/>
                  </a:lnTo>
                  <a:lnTo>
                    <a:pt x="5517921" y="384683"/>
                  </a:lnTo>
                  <a:lnTo>
                    <a:pt x="5517921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366018" y="6094113"/>
              <a:ext cx="5518150" cy="0"/>
            </a:xfrm>
            <a:custGeom>
              <a:avLst/>
              <a:gdLst/>
              <a:ahLst/>
              <a:cxnLst/>
              <a:rect l="l" t="t" r="r" b="b"/>
              <a:pathLst>
                <a:path w="5518150" h="0">
                  <a:moveTo>
                    <a:pt x="0" y="0"/>
                  </a:moveTo>
                  <a:lnTo>
                    <a:pt x="551791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366018" y="5799835"/>
            <a:ext cx="5518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195">
              <a:lnSpc>
                <a:spcPct val="100000"/>
              </a:lnSpc>
              <a:spcBef>
                <a:spcPts val="100"/>
              </a:spcBef>
              <a:tabLst>
                <a:tab pos="2901315" algn="l"/>
                <a:tab pos="4418330" algn="l"/>
              </a:tabLst>
            </a:pPr>
            <a:r>
              <a:rPr dirty="0" sz="1200">
                <a:solidFill>
                  <a:srgbClr val="203864"/>
                </a:solidFill>
                <a:latin typeface="Arial"/>
                <a:cs typeface="Arial"/>
              </a:rPr>
              <a:t>Aldosterone</a:t>
            </a:r>
            <a:r>
              <a:rPr dirty="0" sz="1200" spc="-55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203864"/>
                </a:solidFill>
                <a:latin typeface="Arial"/>
                <a:cs typeface="Arial"/>
              </a:rPr>
              <a:t>antagonist</a:t>
            </a:r>
            <a:r>
              <a:rPr dirty="0" sz="1200" spc="-4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203864"/>
                </a:solidFill>
                <a:latin typeface="Arial"/>
                <a:cs typeface="Arial"/>
              </a:rPr>
              <a:t>use</a:t>
            </a:r>
            <a:r>
              <a:rPr dirty="0" sz="1200">
                <a:solidFill>
                  <a:srgbClr val="203864"/>
                </a:solidFill>
                <a:latin typeface="Arial"/>
                <a:cs typeface="Arial"/>
              </a:rPr>
              <a:t>	23</a:t>
            </a:r>
            <a:r>
              <a:rPr dirty="0" sz="1200" spc="-2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203864"/>
                </a:solidFill>
                <a:latin typeface="Arial"/>
                <a:cs typeface="Arial"/>
              </a:rPr>
              <a:t>(15.5%)</a:t>
            </a:r>
            <a:r>
              <a:rPr dirty="0" sz="1200">
                <a:solidFill>
                  <a:srgbClr val="203864"/>
                </a:solidFill>
                <a:latin typeface="Arial"/>
                <a:cs typeface="Arial"/>
              </a:rPr>
              <a:t>	35</a:t>
            </a:r>
            <a:r>
              <a:rPr dirty="0" sz="1200" spc="-20">
                <a:solidFill>
                  <a:srgbClr val="203864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203864"/>
                </a:solidFill>
                <a:latin typeface="Arial"/>
                <a:cs typeface="Arial"/>
              </a:rPr>
              <a:t>(22.9%)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8924" y="216915"/>
            <a:ext cx="4332605" cy="822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TARGET</a:t>
            </a:r>
            <a:r>
              <a:rPr dirty="0" spc="-95"/>
              <a:t> </a:t>
            </a:r>
            <a:r>
              <a:rPr dirty="0"/>
              <a:t>BP</a:t>
            </a:r>
            <a:r>
              <a:rPr dirty="0" spc="-135"/>
              <a:t> </a:t>
            </a:r>
            <a:r>
              <a:rPr dirty="0" spc="-50"/>
              <a:t>I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400" b="0">
                <a:latin typeface="Arial"/>
                <a:cs typeface="Arial"/>
              </a:rPr>
              <a:t>Baseline</a:t>
            </a:r>
            <a:r>
              <a:rPr dirty="0" sz="2400" spc="-8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Patient</a:t>
            </a:r>
            <a:r>
              <a:rPr dirty="0" sz="2400" spc="-80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Characteristics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5243280"/>
            <a:ext cx="12192000" cy="1614805"/>
            <a:chOff x="0" y="5243280"/>
            <a:chExt cx="12192000" cy="1614805"/>
          </a:xfrm>
        </p:grpSpPr>
        <p:sp>
          <p:nvSpPr>
            <p:cNvPr id="3" name="object 3" descr=""/>
            <p:cNvSpPr/>
            <p:nvPr/>
          </p:nvSpPr>
          <p:spPr>
            <a:xfrm>
              <a:off x="0" y="5765174"/>
              <a:ext cx="12181840" cy="473075"/>
            </a:xfrm>
            <a:custGeom>
              <a:avLst/>
              <a:gdLst/>
              <a:ahLst/>
              <a:cxnLst/>
              <a:rect l="l" t="t" r="r" b="b"/>
              <a:pathLst>
                <a:path w="12181840" h="473075">
                  <a:moveTo>
                    <a:pt x="0" y="472611"/>
                  </a:moveTo>
                  <a:lnTo>
                    <a:pt x="0" y="0"/>
                  </a:lnTo>
                  <a:lnTo>
                    <a:pt x="12181494" y="0"/>
                  </a:lnTo>
                  <a:lnTo>
                    <a:pt x="12181494" y="472611"/>
                  </a:lnTo>
                  <a:lnTo>
                    <a:pt x="0" y="4726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376845" y="5243283"/>
              <a:ext cx="9060180" cy="626110"/>
            </a:xfrm>
            <a:custGeom>
              <a:avLst/>
              <a:gdLst/>
              <a:ahLst/>
              <a:cxnLst/>
              <a:rect l="l" t="t" r="r" b="b"/>
              <a:pathLst>
                <a:path w="9060180" h="626110">
                  <a:moveTo>
                    <a:pt x="9059926" y="0"/>
                  </a:moveTo>
                  <a:lnTo>
                    <a:pt x="6793573" y="0"/>
                  </a:lnTo>
                  <a:lnTo>
                    <a:pt x="4729772" y="0"/>
                  </a:lnTo>
                  <a:lnTo>
                    <a:pt x="0" y="0"/>
                  </a:lnTo>
                  <a:lnTo>
                    <a:pt x="0" y="625894"/>
                  </a:lnTo>
                  <a:lnTo>
                    <a:pt x="4729772" y="625894"/>
                  </a:lnTo>
                  <a:lnTo>
                    <a:pt x="6793573" y="625894"/>
                  </a:lnTo>
                  <a:lnTo>
                    <a:pt x="9059926" y="625894"/>
                  </a:lnTo>
                  <a:lnTo>
                    <a:pt x="905992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376855" y="1098331"/>
          <a:ext cx="9136380" cy="4144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9715"/>
                <a:gridCol w="2742565"/>
                <a:gridCol w="2247264"/>
              </a:tblGrid>
              <a:tr h="608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4071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RDN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(N=148)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6370"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Sham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(N=153)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6370">
                    <a:solidFill>
                      <a:srgbClr val="002856"/>
                    </a:solidFill>
                  </a:tcPr>
                </a:tc>
              </a:tr>
              <a:tr h="121856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Office</a:t>
                      </a:r>
                      <a:r>
                        <a:rPr dirty="0" sz="18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Measurements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0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Office</a:t>
                      </a:r>
                      <a:r>
                        <a:rPr dirty="0" sz="18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Systolic</a:t>
                      </a:r>
                      <a:r>
                        <a:rPr dirty="0" sz="18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BP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748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64135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164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R="1079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164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DEDED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Office</a:t>
                      </a:r>
                      <a:r>
                        <a:rPr dirty="0" sz="18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Diastolic</a:t>
                      </a:r>
                      <a:r>
                        <a:rPr dirty="0" sz="18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BP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46050"/>
                </a:tc>
                <a:tc>
                  <a:txBody>
                    <a:bodyPr/>
                    <a:lstStyle/>
                    <a:p>
                      <a:pPr algn="ctr" marL="64135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98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46050"/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100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46050"/>
                </a:tc>
              </a:tr>
              <a:tr h="657225">
                <a:tc grid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24-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hour</a:t>
                      </a:r>
                      <a:r>
                        <a:rPr dirty="0" sz="1800" spc="-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Ambulatory</a:t>
                      </a:r>
                      <a:r>
                        <a:rPr dirty="0" sz="18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Measurements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90500"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65150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8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24-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hour</a:t>
                      </a:r>
                      <a:r>
                        <a:rPr dirty="0" sz="18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Systolic</a:t>
                      </a:r>
                      <a:r>
                        <a:rPr dirty="0" sz="18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BP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9700"/>
                </a:tc>
                <a:tc>
                  <a:txBody>
                    <a:bodyPr/>
                    <a:lstStyle/>
                    <a:p>
                      <a:pPr algn="ctr" marL="64135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146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9700"/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146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39700"/>
                </a:tc>
              </a:tr>
              <a:tr h="541655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8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24-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hour</a:t>
                      </a:r>
                      <a:r>
                        <a:rPr dirty="0" sz="18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Diastolic</a:t>
                      </a:r>
                      <a:r>
                        <a:rPr dirty="0" sz="18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BP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6364"/>
                </a:tc>
                <a:tc>
                  <a:txBody>
                    <a:bodyPr/>
                    <a:lstStyle/>
                    <a:p>
                      <a:pPr algn="ctr" marL="64135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87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6364"/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88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6364"/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1427655" y="5406644"/>
            <a:ext cx="1866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Heart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Rate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(bpm)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745619" y="5406644"/>
            <a:ext cx="7861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75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±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906723" y="5406644"/>
            <a:ext cx="7943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75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+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14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74989" y="5908040"/>
            <a:ext cx="24517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03D5F"/>
                </a:solidFill>
                <a:latin typeface="Arial"/>
                <a:cs typeface="Arial"/>
              </a:rPr>
              <a:t>Data</a:t>
            </a:r>
            <a:r>
              <a:rPr dirty="0" sz="900" spc="-20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03D5F"/>
                </a:solidFill>
                <a:latin typeface="Arial"/>
                <a:cs typeface="Arial"/>
              </a:rPr>
              <a:t>represented</a:t>
            </a:r>
            <a:r>
              <a:rPr dirty="0" sz="900" spc="-25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03D5F"/>
                </a:solidFill>
                <a:latin typeface="Arial"/>
                <a:cs typeface="Arial"/>
              </a:rPr>
              <a:t>as</a:t>
            </a:r>
            <a:r>
              <a:rPr dirty="0" sz="900" spc="-20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03D5F"/>
                </a:solidFill>
                <a:latin typeface="Arial"/>
                <a:cs typeface="Arial"/>
              </a:rPr>
              <a:t>mean</a:t>
            </a:r>
            <a:r>
              <a:rPr dirty="0" sz="900" spc="-15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103D5F"/>
                </a:solidFill>
                <a:latin typeface="Garamond"/>
                <a:cs typeface="Garamond"/>
              </a:rPr>
              <a:t>±</a:t>
            </a:r>
            <a:r>
              <a:rPr dirty="0" sz="900" spc="5">
                <a:solidFill>
                  <a:srgbClr val="103D5F"/>
                </a:solidFill>
                <a:latin typeface="Garamond"/>
                <a:cs typeface="Garamond"/>
              </a:rPr>
              <a:t> </a:t>
            </a:r>
            <a:r>
              <a:rPr dirty="0" sz="900">
                <a:solidFill>
                  <a:srgbClr val="103D5F"/>
                </a:solidFill>
                <a:latin typeface="Arial"/>
                <a:cs typeface="Arial"/>
              </a:rPr>
              <a:t>standard</a:t>
            </a:r>
            <a:r>
              <a:rPr dirty="0" sz="900" spc="-20">
                <a:solidFill>
                  <a:srgbClr val="103D5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103D5F"/>
                </a:solidFill>
                <a:latin typeface="Arial"/>
                <a:cs typeface="Arial"/>
              </a:rPr>
              <a:t>deviation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9865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TARGET</a:t>
            </a:r>
            <a:r>
              <a:rPr dirty="0" spc="-95"/>
              <a:t> </a:t>
            </a:r>
            <a:r>
              <a:rPr dirty="0"/>
              <a:t>BP</a:t>
            </a:r>
            <a:r>
              <a:rPr dirty="0" spc="-135"/>
              <a:t> </a:t>
            </a:r>
            <a:r>
              <a:rPr dirty="0" spc="-50"/>
              <a:t>I</a:t>
            </a:r>
          </a:p>
          <a:p>
            <a:pPr marL="189865">
              <a:lnSpc>
                <a:spcPct val="100000"/>
              </a:lnSpc>
              <a:spcBef>
                <a:spcPts val="40"/>
              </a:spcBef>
            </a:pPr>
            <a:r>
              <a:rPr dirty="0" sz="2400" b="0">
                <a:latin typeface="Arial"/>
                <a:cs typeface="Arial"/>
              </a:rPr>
              <a:t>Baseline</a:t>
            </a:r>
            <a:r>
              <a:rPr dirty="0" sz="2400" spc="-7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Blood</a:t>
            </a:r>
            <a:r>
              <a:rPr dirty="0" sz="2400" spc="-6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Pressure</a:t>
            </a:r>
            <a:r>
              <a:rPr dirty="0" sz="2400" spc="-70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and</a:t>
            </a:r>
            <a:r>
              <a:rPr dirty="0" sz="2400" spc="-6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Heart</a:t>
            </a:r>
            <a:r>
              <a:rPr dirty="0" sz="2400" spc="-75" b="0">
                <a:latin typeface="Arial"/>
                <a:cs typeface="Arial"/>
              </a:rPr>
              <a:t> </a:t>
            </a:r>
            <a:r>
              <a:rPr dirty="0" sz="2400" b="0">
                <a:latin typeface="Arial"/>
                <a:cs typeface="Arial"/>
              </a:rPr>
              <a:t>Rate</a:t>
            </a:r>
            <a:r>
              <a:rPr dirty="0" sz="2400" spc="-65" b="0">
                <a:latin typeface="Arial"/>
                <a:cs typeface="Arial"/>
              </a:rPr>
              <a:t> </a:t>
            </a:r>
            <a:r>
              <a:rPr dirty="0" sz="2400" spc="-10" b="0">
                <a:latin typeface="Arial"/>
                <a:cs typeface="Arial"/>
              </a:rPr>
              <a:t>Measures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2024-04-07T18:28:36Z</dcterms:created>
  <dcterms:modified xsi:type="dcterms:W3CDTF">2024-04-07T18:28:36Z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LastSaved">
    <vt:filetime>2024-04-07T00:00:00Z</vt:filetime>
  </property>
  <property fmtid="{D5CDD505-2E9C-101B-9397-08002B2CF9AE}" pid="4" name="Producer">
    <vt:lpwstr>macOS Version 13.2.1 (Build 22D68) Quartz PDFContext</vt:lpwstr>
  </property>
</Properties>
</file>