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75323" y="1689137"/>
            <a:ext cx="3570604" cy="298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206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1427" y="4656658"/>
            <a:ext cx="8642985" cy="0"/>
          </a:xfrm>
          <a:custGeom>
            <a:avLst/>
            <a:gdLst/>
            <a:ahLst/>
            <a:cxnLst/>
            <a:rect l="l" t="t" r="r" b="b"/>
            <a:pathLst>
              <a:path w="8642985" h="0">
                <a:moveTo>
                  <a:pt x="0" y="0"/>
                </a:moveTo>
                <a:lnTo>
                  <a:pt x="8642572" y="0"/>
                </a:lnTo>
              </a:path>
            </a:pathLst>
          </a:custGeom>
          <a:ln w="9525">
            <a:solidFill>
              <a:srgbClr val="D3D3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460431" y="1059582"/>
            <a:ext cx="0" cy="3597275"/>
          </a:xfrm>
          <a:custGeom>
            <a:avLst/>
            <a:gdLst/>
            <a:ahLst/>
            <a:cxnLst/>
            <a:rect l="l" t="t" r="r" b="b"/>
            <a:pathLst>
              <a:path w="0" h="3597275">
                <a:moveTo>
                  <a:pt x="0" y="0"/>
                </a:moveTo>
                <a:lnTo>
                  <a:pt x="0" y="3597076"/>
                </a:lnTo>
              </a:path>
            </a:pathLst>
          </a:custGeom>
          <a:ln w="9525">
            <a:solidFill>
              <a:srgbClr val="D3D3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594600" y="266700"/>
            <a:ext cx="1324433" cy="5957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1428" y="4659981"/>
            <a:ext cx="0" cy="483870"/>
          </a:xfrm>
          <a:custGeom>
            <a:avLst/>
            <a:gdLst/>
            <a:ahLst/>
            <a:cxnLst/>
            <a:rect l="l" t="t" r="r" b="b"/>
            <a:pathLst>
              <a:path w="0" h="483870">
                <a:moveTo>
                  <a:pt x="0" y="0"/>
                </a:moveTo>
                <a:lnTo>
                  <a:pt x="0" y="483518"/>
                </a:lnTo>
              </a:path>
            </a:pathLst>
          </a:custGeom>
          <a:ln w="9525">
            <a:solidFill>
              <a:srgbClr val="D3D3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95535" y="4551969"/>
            <a:ext cx="216023" cy="2160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388418" y="4584649"/>
            <a:ext cx="144015" cy="14401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560" y="277755"/>
            <a:ext cx="728535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2984" y="1127756"/>
            <a:ext cx="7518031" cy="3352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11565" y="4763250"/>
            <a:ext cx="178434" cy="435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scardio.org/EORP" TargetMode="External"/><Relationship Id="rId3" Type="http://schemas.openxmlformats.org/officeDocument/2006/relationships/hyperlink" Target="mailto:eorp@escardio.org" TargetMode="External"/><Relationship Id="rId4" Type="http://schemas.openxmlformats.org/officeDocument/2006/relationships/hyperlink" Target="mailto:j.roos@erasmusmc.nl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556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9525">
            <a:solidFill>
              <a:srgbClr val="D3D3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4155926"/>
            <a:ext cx="7020559" cy="0"/>
          </a:xfrm>
          <a:custGeom>
            <a:avLst/>
            <a:gdLst/>
            <a:ahLst/>
            <a:cxnLst/>
            <a:rect l="l" t="t" r="r" b="b"/>
            <a:pathLst>
              <a:path w="7020559" h="0">
                <a:moveTo>
                  <a:pt x="0" y="0"/>
                </a:moveTo>
                <a:lnTo>
                  <a:pt x="7020272" y="0"/>
                </a:lnTo>
              </a:path>
            </a:pathLst>
          </a:custGeom>
          <a:ln w="9525">
            <a:solidFill>
              <a:srgbClr val="D3D3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71599" y="0"/>
            <a:ext cx="0" cy="5143500"/>
          </a:xfrm>
          <a:custGeom>
            <a:avLst/>
            <a:gdLst/>
            <a:ahLst/>
            <a:cxnLst/>
            <a:rect l="l" t="t" r="r" b="b"/>
            <a:pathLst>
              <a:path w="0" h="5143500">
                <a:moveTo>
                  <a:pt x="0" y="0"/>
                </a:moveTo>
                <a:lnTo>
                  <a:pt x="0" y="5143500"/>
                </a:lnTo>
              </a:path>
            </a:pathLst>
          </a:custGeom>
          <a:ln w="9525">
            <a:solidFill>
              <a:srgbClr val="D3D3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99591" y="843557"/>
            <a:ext cx="144015" cy="1440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9591" y="3579861"/>
            <a:ext cx="144015" cy="1440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591" y="4083917"/>
            <a:ext cx="144015" cy="1440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62800" y="3937000"/>
            <a:ext cx="1600892" cy="7200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94356" y="449280"/>
            <a:ext cx="7374890" cy="3454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3900"/>
              </a:lnSpc>
              <a:spcBef>
                <a:spcPts val="100"/>
              </a:spcBef>
            </a:pP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ROPAC </a:t>
            </a:r>
            <a:r>
              <a:rPr dirty="0" sz="2800" b="1">
                <a:solidFill>
                  <a:srgbClr val="C00000"/>
                </a:solidFill>
                <a:latin typeface="Calibri"/>
                <a:cs typeface="Calibri"/>
              </a:rPr>
              <a:t>- </a:t>
            </a: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Pregnancy in women with cardiovascular  disease: trends in outcome from 10 years ESC  </a:t>
            </a: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R</a:t>
            </a: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egistry </a:t>
            </a:r>
            <a:r>
              <a:rPr dirty="0" sz="2800" b="1">
                <a:solidFill>
                  <a:srgbClr val="005694"/>
                </a:solidFill>
                <a:latin typeface="Calibri"/>
                <a:cs typeface="Calibri"/>
              </a:rPr>
              <a:t>O</a:t>
            </a:r>
            <a:r>
              <a:rPr dirty="0" sz="2800" b="1">
                <a:solidFill>
                  <a:srgbClr val="C00000"/>
                </a:solidFill>
                <a:latin typeface="Calibri"/>
                <a:cs typeface="Calibri"/>
              </a:rPr>
              <a:t>f </a:t>
            </a: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P</a:t>
            </a: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regnancy </a:t>
            </a: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A</a:t>
            </a: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nd </a:t>
            </a: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C</a:t>
            </a: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ardiac</a:t>
            </a:r>
            <a:r>
              <a:rPr dirty="0" sz="2800" spc="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disease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00">
              <a:latin typeface="Times New Roman"/>
              <a:cs typeface="Times New Roman"/>
            </a:endParaRPr>
          </a:p>
          <a:p>
            <a:pPr marL="1099820" marR="781685" indent="1165225">
              <a:lnSpc>
                <a:spcPct val="133900"/>
              </a:lnSpc>
            </a:pP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Jolien Roos-Hesselink  ErasmusMC, </a:t>
            </a:r>
            <a:r>
              <a:rPr dirty="0" sz="2800" spc="-10" b="1">
                <a:solidFill>
                  <a:srgbClr val="005694"/>
                </a:solidFill>
                <a:latin typeface="Calibri"/>
                <a:cs typeface="Calibri"/>
              </a:rPr>
              <a:t>Rotterdam,</a:t>
            </a:r>
            <a:r>
              <a:rPr dirty="0" sz="2800" spc="-90" b="1">
                <a:solidFill>
                  <a:srgbClr val="005694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Netherlands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60" y="133739"/>
            <a:ext cx="254190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Outcome:</a:t>
            </a:r>
            <a:r>
              <a:rPr dirty="0" spc="-70"/>
              <a:t> </a:t>
            </a:r>
            <a:r>
              <a:rPr dirty="0" spc="-5">
                <a:solidFill>
                  <a:srgbClr val="005694"/>
                </a:solidFill>
              </a:rPr>
              <a:t>Events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724268" y="4918017"/>
            <a:ext cx="2800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 spc="-5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60" y="1237130"/>
            <a:ext cx="2953385" cy="331724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5" b="1">
                <a:solidFill>
                  <a:srgbClr val="002060"/>
                </a:solidFill>
                <a:latin typeface="Calibri"/>
                <a:cs typeface="Calibri"/>
              </a:rPr>
              <a:t>Mortality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Heart failure  Supravenriculair</a:t>
            </a:r>
            <a:r>
              <a:rPr dirty="0" sz="2000" spc="-8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tachycardia  Ventricular</a:t>
            </a:r>
            <a:r>
              <a:rPr dirty="0" sz="20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tachycardia</a:t>
            </a:r>
            <a:endParaRPr sz="2000">
              <a:latin typeface="Calibri"/>
              <a:cs typeface="Calibri"/>
            </a:endParaRPr>
          </a:p>
          <a:p>
            <a:pPr marL="12700" marR="985519">
              <a:lnSpc>
                <a:spcPct val="120000"/>
              </a:lnSpc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(Pre-)eclampsia  Caesarean section  Fetal mortality  Neonatal</a:t>
            </a:r>
            <a:r>
              <a:rPr dirty="0" sz="2000" spc="-9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mortality  Premature</a:t>
            </a:r>
            <a:r>
              <a:rPr dirty="0" sz="2000" spc="-2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birth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87860" y="871369"/>
            <a:ext cx="762635" cy="368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002060"/>
                </a:solidFill>
                <a:latin typeface="Calibri"/>
                <a:cs typeface="Calibri"/>
              </a:rPr>
              <a:t>ROPAC  0.6%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11%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2%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2%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3%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44%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1%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1%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16%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6660" y="871369"/>
            <a:ext cx="812165" cy="368300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5" b="1">
                <a:solidFill>
                  <a:srgbClr val="002060"/>
                </a:solidFill>
                <a:latin typeface="Calibri"/>
                <a:cs typeface="Calibri"/>
              </a:rPr>
              <a:t>Normal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0.007%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&lt;0.1%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&lt;0.5%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&lt;0.5%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4%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23%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0.35%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0.4%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8%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59" y="871369"/>
            <a:ext cx="810260" cy="368300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5" b="1">
                <a:solidFill>
                  <a:srgbClr val="002060"/>
                </a:solidFill>
                <a:latin typeface="Calibri"/>
                <a:cs typeface="Calibri"/>
              </a:rPr>
              <a:t>P-value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&lt;0.001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0.002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&lt;0.05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&lt;0.05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0.50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0.005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&lt;0.001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0.12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0.06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39570" y="2999429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793694" y="2999429"/>
            <a:ext cx="2254250" cy="0"/>
          </a:xfrm>
          <a:custGeom>
            <a:avLst/>
            <a:gdLst/>
            <a:ahLst/>
            <a:cxnLst/>
            <a:rect l="l" t="t" r="r" b="b"/>
            <a:pathLst>
              <a:path w="2254250" h="0">
                <a:moveTo>
                  <a:pt x="0" y="0"/>
                </a:moveTo>
                <a:lnTo>
                  <a:pt x="22538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11735" y="2999429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29777" y="2999429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90802" y="2999429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439570" y="2999429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93694" y="2999429"/>
            <a:ext cx="2254250" cy="0"/>
          </a:xfrm>
          <a:custGeom>
            <a:avLst/>
            <a:gdLst/>
            <a:ahLst/>
            <a:cxnLst/>
            <a:rect l="l" t="t" r="r" b="b"/>
            <a:pathLst>
              <a:path w="2254250" h="0">
                <a:moveTo>
                  <a:pt x="0" y="0"/>
                </a:moveTo>
                <a:lnTo>
                  <a:pt x="225389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1735" y="2999429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29777" y="2999429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8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90802" y="2999429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439570" y="2670551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93694" y="2670551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11735" y="2670551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90802" y="2670551"/>
            <a:ext cx="1225550" cy="0"/>
          </a:xfrm>
          <a:custGeom>
            <a:avLst/>
            <a:gdLst/>
            <a:ahLst/>
            <a:cxnLst/>
            <a:rect l="l" t="t" r="r" b="b"/>
            <a:pathLst>
              <a:path w="1225550" h="0">
                <a:moveTo>
                  <a:pt x="0" y="0"/>
                </a:moveTo>
                <a:lnTo>
                  <a:pt x="1224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39570" y="2670551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93694" y="2670551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11735" y="2670551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490802" y="2670551"/>
            <a:ext cx="1225550" cy="0"/>
          </a:xfrm>
          <a:custGeom>
            <a:avLst/>
            <a:gdLst/>
            <a:ahLst/>
            <a:cxnLst/>
            <a:rect l="l" t="t" r="r" b="b"/>
            <a:pathLst>
              <a:path w="1225550" h="0">
                <a:moveTo>
                  <a:pt x="0" y="0"/>
                </a:moveTo>
                <a:lnTo>
                  <a:pt x="122494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39570" y="2341673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93694" y="2341673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11735" y="2341673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90802" y="2341673"/>
            <a:ext cx="1225550" cy="0"/>
          </a:xfrm>
          <a:custGeom>
            <a:avLst/>
            <a:gdLst/>
            <a:ahLst/>
            <a:cxnLst/>
            <a:rect l="l" t="t" r="r" b="b"/>
            <a:pathLst>
              <a:path w="1225550" h="0">
                <a:moveTo>
                  <a:pt x="0" y="0"/>
                </a:moveTo>
                <a:lnTo>
                  <a:pt x="1224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439570" y="2341673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93694" y="2341673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911735" y="2341673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 h="0">
                <a:moveTo>
                  <a:pt x="0" y="0"/>
                </a:moveTo>
                <a:lnTo>
                  <a:pt x="6859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490802" y="2341673"/>
            <a:ext cx="1225550" cy="0"/>
          </a:xfrm>
          <a:custGeom>
            <a:avLst/>
            <a:gdLst/>
            <a:ahLst/>
            <a:cxnLst/>
            <a:rect l="l" t="t" r="r" b="b"/>
            <a:pathLst>
              <a:path w="1225550" h="0">
                <a:moveTo>
                  <a:pt x="0" y="0"/>
                </a:moveTo>
                <a:lnTo>
                  <a:pt x="122494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439570" y="2012794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793694" y="2012794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490802" y="2012794"/>
            <a:ext cx="2106930" cy="0"/>
          </a:xfrm>
          <a:custGeom>
            <a:avLst/>
            <a:gdLst/>
            <a:ahLst/>
            <a:cxnLst/>
            <a:rect l="l" t="t" r="r" b="b"/>
            <a:pathLst>
              <a:path w="2106929" h="0">
                <a:moveTo>
                  <a:pt x="0" y="0"/>
                </a:moveTo>
                <a:lnTo>
                  <a:pt x="210690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439570" y="2012794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93694" y="2012794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490802" y="2012794"/>
            <a:ext cx="2106930" cy="0"/>
          </a:xfrm>
          <a:custGeom>
            <a:avLst/>
            <a:gdLst/>
            <a:ahLst/>
            <a:cxnLst/>
            <a:rect l="l" t="t" r="r" b="b"/>
            <a:pathLst>
              <a:path w="2106929" h="0">
                <a:moveTo>
                  <a:pt x="0" y="0"/>
                </a:moveTo>
                <a:lnTo>
                  <a:pt x="210690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439570" y="1683916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793694" y="1683916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490802" y="1683916"/>
            <a:ext cx="2106930" cy="0"/>
          </a:xfrm>
          <a:custGeom>
            <a:avLst/>
            <a:gdLst/>
            <a:ahLst/>
            <a:cxnLst/>
            <a:rect l="l" t="t" r="r" b="b"/>
            <a:pathLst>
              <a:path w="2106929" h="0">
                <a:moveTo>
                  <a:pt x="0" y="0"/>
                </a:moveTo>
                <a:lnTo>
                  <a:pt x="210690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439570" y="1683916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793694" y="1683916"/>
            <a:ext cx="2450465" cy="0"/>
          </a:xfrm>
          <a:custGeom>
            <a:avLst/>
            <a:gdLst/>
            <a:ahLst/>
            <a:cxnLst/>
            <a:rect l="l" t="t" r="r" b="b"/>
            <a:pathLst>
              <a:path w="2450465" h="0">
                <a:moveTo>
                  <a:pt x="0" y="0"/>
                </a:moveTo>
                <a:lnTo>
                  <a:pt x="244988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490802" y="1683916"/>
            <a:ext cx="2106930" cy="0"/>
          </a:xfrm>
          <a:custGeom>
            <a:avLst/>
            <a:gdLst/>
            <a:ahLst/>
            <a:cxnLst/>
            <a:rect l="l" t="t" r="r" b="b"/>
            <a:pathLst>
              <a:path w="2106929" h="0">
                <a:moveTo>
                  <a:pt x="0" y="0"/>
                </a:moveTo>
                <a:lnTo>
                  <a:pt x="210690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439570" y="1355038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490802" y="1355038"/>
            <a:ext cx="4752975" cy="0"/>
          </a:xfrm>
          <a:custGeom>
            <a:avLst/>
            <a:gdLst/>
            <a:ahLst/>
            <a:cxnLst/>
            <a:rect l="l" t="t" r="r" b="b"/>
            <a:pathLst>
              <a:path w="4752975" h="0">
                <a:moveTo>
                  <a:pt x="0" y="0"/>
                </a:moveTo>
                <a:lnTo>
                  <a:pt x="47527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439570" y="1355038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 h="0">
                <a:moveTo>
                  <a:pt x="0" y="0"/>
                </a:moveTo>
                <a:lnTo>
                  <a:pt x="34298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490802" y="1355038"/>
            <a:ext cx="4752975" cy="0"/>
          </a:xfrm>
          <a:custGeom>
            <a:avLst/>
            <a:gdLst/>
            <a:ahLst/>
            <a:cxnLst/>
            <a:rect l="l" t="t" r="r" b="b"/>
            <a:pathLst>
              <a:path w="4752975" h="0">
                <a:moveTo>
                  <a:pt x="0" y="0"/>
                </a:moveTo>
                <a:lnTo>
                  <a:pt x="475277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490802" y="1026160"/>
            <a:ext cx="5292090" cy="0"/>
          </a:xfrm>
          <a:custGeom>
            <a:avLst/>
            <a:gdLst/>
            <a:ahLst/>
            <a:cxnLst/>
            <a:rect l="l" t="t" r="r" b="b"/>
            <a:pathLst>
              <a:path w="5292090" h="0">
                <a:moveTo>
                  <a:pt x="0" y="0"/>
                </a:moveTo>
                <a:lnTo>
                  <a:pt x="52917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490802" y="1026160"/>
            <a:ext cx="5292090" cy="0"/>
          </a:xfrm>
          <a:custGeom>
            <a:avLst/>
            <a:gdLst/>
            <a:ahLst/>
            <a:cxnLst/>
            <a:rect l="l" t="t" r="r" b="b"/>
            <a:pathLst>
              <a:path w="5292090" h="0">
                <a:moveTo>
                  <a:pt x="0" y="0"/>
                </a:moveTo>
                <a:lnTo>
                  <a:pt x="52917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637795" y="332173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 h="0">
                <a:moveTo>
                  <a:pt x="0" y="0"/>
                </a:moveTo>
                <a:lnTo>
                  <a:pt x="195990" y="0"/>
                </a:lnTo>
              </a:path>
            </a:pathLst>
          </a:custGeom>
          <a:ln w="13155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37795" y="3315153"/>
            <a:ext cx="196215" cy="13335"/>
          </a:xfrm>
          <a:custGeom>
            <a:avLst/>
            <a:gdLst/>
            <a:ahLst/>
            <a:cxnLst/>
            <a:rect l="l" t="t" r="r" b="b"/>
            <a:pathLst>
              <a:path w="196214" h="13335">
                <a:moveTo>
                  <a:pt x="0" y="0"/>
                </a:moveTo>
                <a:lnTo>
                  <a:pt x="195990" y="0"/>
                </a:lnTo>
                <a:lnTo>
                  <a:pt x="195990" y="13155"/>
                </a:lnTo>
                <a:lnTo>
                  <a:pt x="0" y="1315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519754" y="329542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 h="0">
                <a:moveTo>
                  <a:pt x="0" y="0"/>
                </a:moveTo>
                <a:lnTo>
                  <a:pt x="195990" y="0"/>
                </a:lnTo>
              </a:path>
            </a:pathLst>
          </a:custGeom>
          <a:ln w="65775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19754" y="3262532"/>
            <a:ext cx="196215" cy="66040"/>
          </a:xfrm>
          <a:custGeom>
            <a:avLst/>
            <a:gdLst/>
            <a:ahLst/>
            <a:cxnLst/>
            <a:rect l="l" t="t" r="r" b="b"/>
            <a:pathLst>
              <a:path w="196214" h="66039">
                <a:moveTo>
                  <a:pt x="0" y="0"/>
                </a:moveTo>
                <a:lnTo>
                  <a:pt x="195990" y="0"/>
                </a:lnTo>
                <a:lnTo>
                  <a:pt x="195990" y="65775"/>
                </a:lnTo>
                <a:lnTo>
                  <a:pt x="0" y="6577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401712" y="3292131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 h="0">
                <a:moveTo>
                  <a:pt x="0" y="0"/>
                </a:moveTo>
                <a:lnTo>
                  <a:pt x="195990" y="0"/>
                </a:lnTo>
              </a:path>
            </a:pathLst>
          </a:custGeom>
          <a:ln w="72352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401712" y="3255955"/>
            <a:ext cx="196215" cy="72390"/>
          </a:xfrm>
          <a:custGeom>
            <a:avLst/>
            <a:gdLst/>
            <a:ahLst/>
            <a:cxnLst/>
            <a:rect l="l" t="t" r="r" b="b"/>
            <a:pathLst>
              <a:path w="196214" h="72389">
                <a:moveTo>
                  <a:pt x="0" y="0"/>
                </a:moveTo>
                <a:lnTo>
                  <a:pt x="195990" y="0"/>
                </a:lnTo>
                <a:lnTo>
                  <a:pt x="195990" y="72352"/>
                </a:lnTo>
                <a:lnTo>
                  <a:pt x="0" y="7235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047589" y="2736327"/>
            <a:ext cx="196215" cy="592455"/>
          </a:xfrm>
          <a:custGeom>
            <a:avLst/>
            <a:gdLst/>
            <a:ahLst/>
            <a:cxnLst/>
            <a:rect l="l" t="t" r="r" b="b"/>
            <a:pathLst>
              <a:path w="196214" h="592454">
                <a:moveTo>
                  <a:pt x="0" y="0"/>
                </a:moveTo>
                <a:lnTo>
                  <a:pt x="195990" y="0"/>
                </a:lnTo>
                <a:lnTo>
                  <a:pt x="195990" y="591980"/>
                </a:lnTo>
                <a:lnTo>
                  <a:pt x="0" y="591980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47589" y="2736327"/>
            <a:ext cx="196215" cy="592455"/>
          </a:xfrm>
          <a:custGeom>
            <a:avLst/>
            <a:gdLst/>
            <a:ahLst/>
            <a:cxnLst/>
            <a:rect l="l" t="t" r="r" b="b"/>
            <a:pathLst>
              <a:path w="196214" h="592454">
                <a:moveTo>
                  <a:pt x="0" y="0"/>
                </a:moveTo>
                <a:lnTo>
                  <a:pt x="195990" y="0"/>
                </a:lnTo>
                <a:lnTo>
                  <a:pt x="195990" y="591980"/>
                </a:lnTo>
                <a:lnTo>
                  <a:pt x="0" y="5919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833786" y="2920499"/>
            <a:ext cx="196215" cy="408305"/>
          </a:xfrm>
          <a:custGeom>
            <a:avLst/>
            <a:gdLst/>
            <a:ahLst/>
            <a:cxnLst/>
            <a:rect l="l" t="t" r="r" b="b"/>
            <a:pathLst>
              <a:path w="196214" h="408304">
                <a:moveTo>
                  <a:pt x="0" y="0"/>
                </a:moveTo>
                <a:lnTo>
                  <a:pt x="195990" y="0"/>
                </a:lnTo>
                <a:lnTo>
                  <a:pt x="195990" y="407808"/>
                </a:lnTo>
                <a:lnTo>
                  <a:pt x="0" y="407808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833786" y="2920499"/>
            <a:ext cx="196215" cy="408305"/>
          </a:xfrm>
          <a:custGeom>
            <a:avLst/>
            <a:gdLst/>
            <a:ahLst/>
            <a:cxnLst/>
            <a:rect l="l" t="t" r="r" b="b"/>
            <a:pathLst>
              <a:path w="196214" h="408304">
                <a:moveTo>
                  <a:pt x="0" y="0"/>
                </a:moveTo>
                <a:lnTo>
                  <a:pt x="195990" y="0"/>
                </a:lnTo>
                <a:lnTo>
                  <a:pt x="195990" y="407808"/>
                </a:lnTo>
                <a:lnTo>
                  <a:pt x="0" y="40780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715745" y="2282475"/>
            <a:ext cx="196215" cy="1045844"/>
          </a:xfrm>
          <a:custGeom>
            <a:avLst/>
            <a:gdLst/>
            <a:ahLst/>
            <a:cxnLst/>
            <a:rect l="l" t="t" r="r" b="b"/>
            <a:pathLst>
              <a:path w="196214" h="1045845">
                <a:moveTo>
                  <a:pt x="0" y="0"/>
                </a:moveTo>
                <a:lnTo>
                  <a:pt x="195990" y="0"/>
                </a:lnTo>
                <a:lnTo>
                  <a:pt x="195990" y="1045832"/>
                </a:lnTo>
                <a:lnTo>
                  <a:pt x="0" y="1045832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715745" y="2282475"/>
            <a:ext cx="196215" cy="1045844"/>
          </a:xfrm>
          <a:custGeom>
            <a:avLst/>
            <a:gdLst/>
            <a:ahLst/>
            <a:cxnLst/>
            <a:rect l="l" t="t" r="r" b="b"/>
            <a:pathLst>
              <a:path w="196214" h="1045845">
                <a:moveTo>
                  <a:pt x="0" y="0"/>
                </a:moveTo>
                <a:lnTo>
                  <a:pt x="195990" y="0"/>
                </a:lnTo>
                <a:lnTo>
                  <a:pt x="195990" y="1045832"/>
                </a:lnTo>
                <a:lnTo>
                  <a:pt x="0" y="104583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597703" y="1493167"/>
            <a:ext cx="196215" cy="1835150"/>
          </a:xfrm>
          <a:custGeom>
            <a:avLst/>
            <a:gdLst/>
            <a:ahLst/>
            <a:cxnLst/>
            <a:rect l="l" t="t" r="r" b="b"/>
            <a:pathLst>
              <a:path w="196214" h="1835150">
                <a:moveTo>
                  <a:pt x="0" y="0"/>
                </a:moveTo>
                <a:lnTo>
                  <a:pt x="195990" y="0"/>
                </a:lnTo>
                <a:lnTo>
                  <a:pt x="195990" y="1835140"/>
                </a:lnTo>
                <a:lnTo>
                  <a:pt x="0" y="1835140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597703" y="1493167"/>
            <a:ext cx="196215" cy="1835150"/>
          </a:xfrm>
          <a:custGeom>
            <a:avLst/>
            <a:gdLst/>
            <a:ahLst/>
            <a:cxnLst/>
            <a:rect l="l" t="t" r="r" b="b"/>
            <a:pathLst>
              <a:path w="196214" h="1835150">
                <a:moveTo>
                  <a:pt x="0" y="0"/>
                </a:moveTo>
                <a:lnTo>
                  <a:pt x="195990" y="0"/>
                </a:lnTo>
                <a:lnTo>
                  <a:pt x="195990" y="1835140"/>
                </a:lnTo>
                <a:lnTo>
                  <a:pt x="0" y="183514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479662" y="3052050"/>
            <a:ext cx="196215" cy="276860"/>
          </a:xfrm>
          <a:custGeom>
            <a:avLst/>
            <a:gdLst/>
            <a:ahLst/>
            <a:cxnLst/>
            <a:rect l="l" t="t" r="r" b="b"/>
            <a:pathLst>
              <a:path w="196214" h="276860">
                <a:moveTo>
                  <a:pt x="0" y="0"/>
                </a:moveTo>
                <a:lnTo>
                  <a:pt x="195990" y="0"/>
                </a:lnTo>
                <a:lnTo>
                  <a:pt x="195990" y="276257"/>
                </a:lnTo>
                <a:lnTo>
                  <a:pt x="0" y="276257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479662" y="3052050"/>
            <a:ext cx="196215" cy="276860"/>
          </a:xfrm>
          <a:custGeom>
            <a:avLst/>
            <a:gdLst/>
            <a:ahLst/>
            <a:cxnLst/>
            <a:rect l="l" t="t" r="r" b="b"/>
            <a:pathLst>
              <a:path w="196214" h="276860">
                <a:moveTo>
                  <a:pt x="0" y="0"/>
                </a:moveTo>
                <a:lnTo>
                  <a:pt x="195990" y="0"/>
                </a:lnTo>
                <a:lnTo>
                  <a:pt x="195990" y="276257"/>
                </a:lnTo>
                <a:lnTo>
                  <a:pt x="0" y="27625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361621" y="3298709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 h="0">
                <a:moveTo>
                  <a:pt x="0" y="0"/>
                </a:moveTo>
                <a:lnTo>
                  <a:pt x="195990" y="0"/>
                </a:lnTo>
              </a:path>
            </a:pathLst>
          </a:custGeom>
          <a:ln w="59197">
            <a:solidFill>
              <a:srgbClr val="5526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361621" y="3269110"/>
            <a:ext cx="196215" cy="59690"/>
          </a:xfrm>
          <a:custGeom>
            <a:avLst/>
            <a:gdLst/>
            <a:ahLst/>
            <a:cxnLst/>
            <a:rect l="l" t="t" r="r" b="b"/>
            <a:pathLst>
              <a:path w="196214" h="59689">
                <a:moveTo>
                  <a:pt x="0" y="0"/>
                </a:moveTo>
                <a:lnTo>
                  <a:pt x="195990" y="0"/>
                </a:lnTo>
                <a:lnTo>
                  <a:pt x="195990" y="59197"/>
                </a:lnTo>
                <a:lnTo>
                  <a:pt x="0" y="5919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243580" y="1137978"/>
            <a:ext cx="196215" cy="2190750"/>
          </a:xfrm>
          <a:custGeom>
            <a:avLst/>
            <a:gdLst/>
            <a:ahLst/>
            <a:cxnLst/>
            <a:rect l="l" t="t" r="r" b="b"/>
            <a:pathLst>
              <a:path w="196214" h="2190750">
                <a:moveTo>
                  <a:pt x="0" y="0"/>
                </a:moveTo>
                <a:lnTo>
                  <a:pt x="195990" y="0"/>
                </a:lnTo>
                <a:lnTo>
                  <a:pt x="195990" y="2190329"/>
                </a:lnTo>
                <a:lnTo>
                  <a:pt x="0" y="2190329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243580" y="1137978"/>
            <a:ext cx="196215" cy="2190750"/>
          </a:xfrm>
          <a:custGeom>
            <a:avLst/>
            <a:gdLst/>
            <a:ahLst/>
            <a:cxnLst/>
            <a:rect l="l" t="t" r="r" b="b"/>
            <a:pathLst>
              <a:path w="196214" h="2190750">
                <a:moveTo>
                  <a:pt x="0" y="0"/>
                </a:moveTo>
                <a:lnTo>
                  <a:pt x="195990" y="0"/>
                </a:lnTo>
                <a:lnTo>
                  <a:pt x="195990" y="2190329"/>
                </a:lnTo>
                <a:lnTo>
                  <a:pt x="0" y="219032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029777" y="329542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 h="0">
                <a:moveTo>
                  <a:pt x="0" y="0"/>
                </a:moveTo>
                <a:lnTo>
                  <a:pt x="195990" y="0"/>
                </a:lnTo>
              </a:path>
            </a:pathLst>
          </a:custGeom>
          <a:ln w="65775">
            <a:solidFill>
              <a:srgbClr val="00ABA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029777" y="3262532"/>
            <a:ext cx="196215" cy="66040"/>
          </a:xfrm>
          <a:custGeom>
            <a:avLst/>
            <a:gdLst/>
            <a:ahLst/>
            <a:cxnLst/>
            <a:rect l="l" t="t" r="r" b="b"/>
            <a:pathLst>
              <a:path w="196214" h="66039">
                <a:moveTo>
                  <a:pt x="0" y="0"/>
                </a:moveTo>
                <a:lnTo>
                  <a:pt x="195990" y="0"/>
                </a:lnTo>
                <a:lnTo>
                  <a:pt x="195990" y="65775"/>
                </a:lnTo>
                <a:lnTo>
                  <a:pt x="0" y="6577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911735" y="3130981"/>
            <a:ext cx="196215" cy="197485"/>
          </a:xfrm>
          <a:custGeom>
            <a:avLst/>
            <a:gdLst/>
            <a:ahLst/>
            <a:cxnLst/>
            <a:rect l="l" t="t" r="r" b="b"/>
            <a:pathLst>
              <a:path w="196214" h="197485">
                <a:moveTo>
                  <a:pt x="0" y="0"/>
                </a:moveTo>
                <a:lnTo>
                  <a:pt x="195990" y="0"/>
                </a:lnTo>
                <a:lnTo>
                  <a:pt x="195990" y="197326"/>
                </a:lnTo>
                <a:lnTo>
                  <a:pt x="0" y="197326"/>
                </a:lnTo>
                <a:lnTo>
                  <a:pt x="0" y="0"/>
                </a:lnTo>
                <a:close/>
              </a:path>
            </a:pathLst>
          </a:custGeom>
          <a:solidFill>
            <a:srgbClr val="00ABA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911735" y="3130981"/>
            <a:ext cx="196215" cy="197485"/>
          </a:xfrm>
          <a:custGeom>
            <a:avLst/>
            <a:gdLst/>
            <a:ahLst/>
            <a:cxnLst/>
            <a:rect l="l" t="t" r="r" b="b"/>
            <a:pathLst>
              <a:path w="196214" h="197485">
                <a:moveTo>
                  <a:pt x="0" y="0"/>
                </a:moveTo>
                <a:lnTo>
                  <a:pt x="195990" y="0"/>
                </a:lnTo>
                <a:lnTo>
                  <a:pt x="195990" y="197326"/>
                </a:lnTo>
                <a:lnTo>
                  <a:pt x="0" y="19732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793694" y="3196757"/>
            <a:ext cx="196215" cy="132080"/>
          </a:xfrm>
          <a:custGeom>
            <a:avLst/>
            <a:gdLst/>
            <a:ahLst/>
            <a:cxnLst/>
            <a:rect l="l" t="t" r="r" b="b"/>
            <a:pathLst>
              <a:path w="196214" h="132079">
                <a:moveTo>
                  <a:pt x="0" y="0"/>
                </a:moveTo>
                <a:lnTo>
                  <a:pt x="195990" y="0"/>
                </a:lnTo>
                <a:lnTo>
                  <a:pt x="195990" y="131551"/>
                </a:lnTo>
                <a:lnTo>
                  <a:pt x="0" y="131551"/>
                </a:lnTo>
                <a:lnTo>
                  <a:pt x="0" y="0"/>
                </a:lnTo>
                <a:close/>
              </a:path>
            </a:pathLst>
          </a:custGeom>
          <a:solidFill>
            <a:srgbClr val="00ABA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793694" y="3196757"/>
            <a:ext cx="196215" cy="132080"/>
          </a:xfrm>
          <a:custGeom>
            <a:avLst/>
            <a:gdLst/>
            <a:ahLst/>
            <a:cxnLst/>
            <a:rect l="l" t="t" r="r" b="b"/>
            <a:pathLst>
              <a:path w="196214" h="132079">
                <a:moveTo>
                  <a:pt x="0" y="0"/>
                </a:moveTo>
                <a:lnTo>
                  <a:pt x="195990" y="0"/>
                </a:lnTo>
                <a:lnTo>
                  <a:pt x="195990" y="131551"/>
                </a:lnTo>
                <a:lnTo>
                  <a:pt x="0" y="13155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439570" y="3196757"/>
            <a:ext cx="196215" cy="132080"/>
          </a:xfrm>
          <a:custGeom>
            <a:avLst/>
            <a:gdLst/>
            <a:ahLst/>
            <a:cxnLst/>
            <a:rect l="l" t="t" r="r" b="b"/>
            <a:pathLst>
              <a:path w="196215" h="132079">
                <a:moveTo>
                  <a:pt x="0" y="0"/>
                </a:moveTo>
                <a:lnTo>
                  <a:pt x="195990" y="0"/>
                </a:lnTo>
                <a:lnTo>
                  <a:pt x="195990" y="131551"/>
                </a:lnTo>
                <a:lnTo>
                  <a:pt x="0" y="131551"/>
                </a:lnTo>
                <a:lnTo>
                  <a:pt x="0" y="0"/>
                </a:lnTo>
                <a:close/>
              </a:path>
            </a:pathLst>
          </a:custGeom>
          <a:solidFill>
            <a:srgbClr val="00ABA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439570" y="3196757"/>
            <a:ext cx="196215" cy="132080"/>
          </a:xfrm>
          <a:custGeom>
            <a:avLst/>
            <a:gdLst/>
            <a:ahLst/>
            <a:cxnLst/>
            <a:rect l="l" t="t" r="r" b="b"/>
            <a:pathLst>
              <a:path w="196215" h="132079">
                <a:moveTo>
                  <a:pt x="0" y="0"/>
                </a:moveTo>
                <a:lnTo>
                  <a:pt x="195990" y="0"/>
                </a:lnTo>
                <a:lnTo>
                  <a:pt x="195990" y="131551"/>
                </a:lnTo>
                <a:lnTo>
                  <a:pt x="0" y="13155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490802" y="3328308"/>
            <a:ext cx="5292090" cy="0"/>
          </a:xfrm>
          <a:custGeom>
            <a:avLst/>
            <a:gdLst/>
            <a:ahLst/>
            <a:cxnLst/>
            <a:rect l="l" t="t" r="r" b="b"/>
            <a:pathLst>
              <a:path w="5292090" h="0">
                <a:moveTo>
                  <a:pt x="0" y="0"/>
                </a:moveTo>
                <a:lnTo>
                  <a:pt x="52917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490802" y="3328308"/>
            <a:ext cx="5292090" cy="0"/>
          </a:xfrm>
          <a:custGeom>
            <a:avLst/>
            <a:gdLst/>
            <a:ahLst/>
            <a:cxnLst/>
            <a:rect l="l" t="t" r="r" b="b"/>
            <a:pathLst>
              <a:path w="5292090" h="0">
                <a:moveTo>
                  <a:pt x="0" y="0"/>
                </a:moveTo>
                <a:lnTo>
                  <a:pt x="52917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490802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490802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372760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372760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254719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54719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136678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136678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018637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018637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900596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900596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782554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782554" y="3328308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490802" y="1026160"/>
            <a:ext cx="0" cy="2302510"/>
          </a:xfrm>
          <a:custGeom>
            <a:avLst/>
            <a:gdLst/>
            <a:ahLst/>
            <a:cxnLst/>
            <a:rect l="l" t="t" r="r" b="b"/>
            <a:pathLst>
              <a:path w="0" h="2302510">
                <a:moveTo>
                  <a:pt x="0" y="0"/>
                </a:moveTo>
                <a:lnTo>
                  <a:pt x="0" y="23021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490802" y="1026160"/>
            <a:ext cx="0" cy="2302510"/>
          </a:xfrm>
          <a:custGeom>
            <a:avLst/>
            <a:gdLst/>
            <a:ahLst/>
            <a:cxnLst/>
            <a:rect l="l" t="t" r="r" b="b"/>
            <a:pathLst>
              <a:path w="0" h="2302510">
                <a:moveTo>
                  <a:pt x="0" y="0"/>
                </a:moveTo>
                <a:lnTo>
                  <a:pt x="0" y="2302148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422222" y="3328308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422222" y="3328308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422222" y="2999429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422222" y="2999429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422222" y="2670551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422222" y="2670551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422222" y="2341673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422222" y="2341673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422222" y="2012794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422222" y="2012794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422222" y="1683916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422222" y="1683916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422222" y="1355038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422222" y="1355038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422222" y="102616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422222" y="102616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8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 rot="18900000">
            <a:off x="474955" y="3996576"/>
            <a:ext cx="169216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latin typeface="Arial"/>
                <a:cs typeface="Arial"/>
              </a:rPr>
              <a:t>Congenital heart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disease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 rot="18900000">
            <a:off x="1507462" y="3935608"/>
            <a:ext cx="151264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latin typeface="Arial"/>
                <a:cs typeface="Arial"/>
              </a:rPr>
              <a:t>Valvular heart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disease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 rot="18900000">
            <a:off x="2726620" y="3794824"/>
            <a:ext cx="111976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latin typeface="Arial"/>
                <a:cs typeface="Arial"/>
              </a:rPr>
              <a:t>Cardiomyopathy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 rot="18900000">
            <a:off x="3226984" y="3954596"/>
            <a:ext cx="156382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latin typeface="Arial"/>
                <a:cs typeface="Arial"/>
              </a:rPr>
              <a:t>Ischemic heart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disease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 rot="18900000">
            <a:off x="4504401" y="3790179"/>
            <a:ext cx="110152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latin typeface="Arial"/>
                <a:cs typeface="Arial"/>
              </a:rPr>
              <a:t>Aortic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pathology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 rot="18900000">
            <a:off x="4488760" y="4161732"/>
            <a:ext cx="215360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latin typeface="Arial"/>
                <a:cs typeface="Arial"/>
              </a:rPr>
              <a:t>Pulmonary arterial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hypertension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36250" y="815427"/>
            <a:ext cx="483234" cy="265684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 spc="-5">
                <a:latin typeface="Arial"/>
                <a:cs typeface="Arial"/>
              </a:rPr>
              <a:t>35%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Arial"/>
                <a:cs typeface="Arial"/>
              </a:rPr>
              <a:t>30%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800" spc="-5">
                <a:latin typeface="Arial"/>
                <a:cs typeface="Arial"/>
              </a:rPr>
              <a:t>25%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Arial"/>
                <a:cs typeface="Arial"/>
              </a:rPr>
              <a:t>20%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Arial"/>
                <a:cs typeface="Arial"/>
              </a:rPr>
              <a:t>15%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  <a:p>
            <a:pPr marL="1397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  <a:p>
            <a:pPr marL="1397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Arial"/>
                <a:cs typeface="Arial"/>
              </a:rPr>
              <a:t>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022252" y="2575929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7022252" y="2575929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022252" y="2926449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7022252" y="2926449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7194718" y="2405276"/>
            <a:ext cx="1268730" cy="1076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78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Mortality  Heart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failure  Arrhythmias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022252" y="3276968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solidFill>
            <a:srgbClr val="00ABA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7022252" y="3276968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>
            <a:spLocks noGrp="1"/>
          </p:cNvSpPr>
          <p:nvPr>
            <p:ph type="title"/>
          </p:nvPr>
        </p:nvSpPr>
        <p:spPr>
          <a:xfrm>
            <a:off x="186244" y="133739"/>
            <a:ext cx="670433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Cardiovascular outcomes per diagnosis</a:t>
            </a:r>
            <a:r>
              <a:rPr dirty="0" spc="-80"/>
              <a:t> </a:t>
            </a:r>
            <a:r>
              <a:rPr dirty="0" spc="-5"/>
              <a:t>group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741" y="216239"/>
            <a:ext cx="5682615" cy="8788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Pre-pregnancy predictors for maternal  mortality and/or heart</a:t>
            </a:r>
            <a:r>
              <a:rPr dirty="0" spc="-20"/>
              <a:t> </a:t>
            </a:r>
            <a:r>
              <a:rPr dirty="0" spc="-5"/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36968" y="4930717"/>
            <a:ext cx="254635" cy="2559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89"/>
              </a:lnSpc>
            </a:pPr>
            <a:r>
              <a:rPr dirty="0" sz="1800" spc="-5"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4000" y="1130300"/>
            <a:ext cx="8784976" cy="3960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740" y="216239"/>
            <a:ext cx="253174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Trends over</a:t>
            </a:r>
            <a:r>
              <a:rPr dirty="0" spc="-90"/>
              <a:t> </a:t>
            </a:r>
            <a:r>
              <a:rPr dirty="0" spc="-5"/>
              <a:t>time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914400"/>
            <a:ext cx="7776864" cy="4227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711568" y="4918017"/>
            <a:ext cx="3054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 sz="1800">
                <a:latin typeface="Arial"/>
                <a:cs typeface="Arial"/>
              </a:rPr>
              <a:t>15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1700" y="838200"/>
            <a:ext cx="6696744" cy="42229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6741" y="216239"/>
            <a:ext cx="6511290" cy="8788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Variation between developed and</a:t>
            </a:r>
            <a:r>
              <a:rPr dirty="0" spc="-85"/>
              <a:t> </a:t>
            </a:r>
            <a:r>
              <a:rPr dirty="0" spc="-5"/>
              <a:t>emerging  countries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11568" y="4918017"/>
            <a:ext cx="3054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 sz="1800">
                <a:latin typeface="Arial"/>
                <a:cs typeface="Arial"/>
              </a:rPr>
              <a:t>15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4222" y="1942737"/>
            <a:ext cx="152400" cy="6184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5" b="1">
                <a:latin typeface="Calibri"/>
                <a:cs typeface="Calibri"/>
              </a:rPr>
              <a:t>Percentage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43232" y="4085554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43232" y="4085554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43232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36882" y="4085554"/>
            <a:ext cx="12700" cy="923925"/>
          </a:xfrm>
          <a:custGeom>
            <a:avLst/>
            <a:gdLst/>
            <a:ahLst/>
            <a:cxnLst/>
            <a:rect l="l" t="t" r="r" b="b"/>
            <a:pathLst>
              <a:path w="12700" h="923925">
                <a:moveTo>
                  <a:pt x="0" y="0"/>
                </a:moveTo>
                <a:lnTo>
                  <a:pt x="12700" y="0"/>
                </a:lnTo>
                <a:lnTo>
                  <a:pt x="12700" y="923925"/>
                </a:lnTo>
                <a:lnTo>
                  <a:pt x="0" y="923925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3232" y="500947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43232" y="500947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792476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792476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43232" y="427033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43232" y="427033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43232" y="4455124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43232" y="4455124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43232" y="463990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43232" y="463990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43232" y="4824694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43232" y="4824694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43232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36882" y="4085554"/>
            <a:ext cx="12700" cy="923925"/>
          </a:xfrm>
          <a:custGeom>
            <a:avLst/>
            <a:gdLst/>
            <a:ahLst/>
            <a:cxnLst/>
            <a:rect l="l" t="t" r="r" b="b"/>
            <a:pathLst>
              <a:path w="12700" h="923925">
                <a:moveTo>
                  <a:pt x="0" y="0"/>
                </a:moveTo>
                <a:lnTo>
                  <a:pt x="12700" y="0"/>
                </a:lnTo>
                <a:lnTo>
                  <a:pt x="12700" y="923925"/>
                </a:lnTo>
                <a:lnTo>
                  <a:pt x="0" y="923925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35981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35981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28730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28730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21479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21479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414228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14228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206978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206978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999727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999727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553882" y="4803866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13293" y="4803866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33%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06042" y="4803866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60%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32129" y="4803866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24878" y="4803866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517627" y="4803866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77038" y="4803866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28%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977900" y="408555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77900" y="408555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77900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77900" y="4085554"/>
            <a:ext cx="0" cy="923925"/>
          </a:xfrm>
          <a:custGeom>
            <a:avLst/>
            <a:gdLst/>
            <a:ahLst/>
            <a:cxnLst/>
            <a:rect l="l" t="t" r="r" b="b"/>
            <a:pathLst>
              <a:path w="0" h="923925">
                <a:moveTo>
                  <a:pt x="0" y="0"/>
                </a:moveTo>
                <a:lnTo>
                  <a:pt x="0" y="92392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77900" y="5009479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77900" y="5009479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77900" y="4270339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77900" y="4270339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77900" y="445512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77900" y="445512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77900" y="4639909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77900" y="4639909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77900" y="482469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77900" y="482469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5" h="0">
                <a:moveTo>
                  <a:pt x="0" y="0"/>
                </a:moveTo>
                <a:lnTo>
                  <a:pt x="12653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10285" y="4127750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10285" y="4312535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10285" y="4497320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10285" y="4682105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1099597" y="4803866"/>
            <a:ext cx="963294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mWHO IV</a:t>
            </a:r>
            <a:r>
              <a:rPr dirty="0" sz="1000" spc="-7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(n=407)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010285" y="4866890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701004" y="37483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47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542371" y="3748369"/>
            <a:ext cx="549275" cy="0"/>
          </a:xfrm>
          <a:custGeom>
            <a:avLst/>
            <a:gdLst/>
            <a:ahLst/>
            <a:cxnLst/>
            <a:rect l="l" t="t" r="r" b="b"/>
            <a:pathLst>
              <a:path w="549275" h="0">
                <a:moveTo>
                  <a:pt x="0" y="0"/>
                </a:moveTo>
                <a:lnTo>
                  <a:pt x="5488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115506" y="3748369"/>
            <a:ext cx="305435" cy="0"/>
          </a:xfrm>
          <a:custGeom>
            <a:avLst/>
            <a:gdLst/>
            <a:ahLst/>
            <a:cxnLst/>
            <a:rect l="l" t="t" r="r" b="b"/>
            <a:pathLst>
              <a:path w="305435" h="0">
                <a:moveTo>
                  <a:pt x="0" y="0"/>
                </a:moveTo>
                <a:lnTo>
                  <a:pt x="30490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322757" y="3748369"/>
            <a:ext cx="549275" cy="0"/>
          </a:xfrm>
          <a:custGeom>
            <a:avLst/>
            <a:gdLst/>
            <a:ahLst/>
            <a:cxnLst/>
            <a:rect l="l" t="t" r="r" b="b"/>
            <a:pathLst>
              <a:path w="549275" h="0">
                <a:moveTo>
                  <a:pt x="0" y="0"/>
                </a:moveTo>
                <a:lnTo>
                  <a:pt x="5488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956873" y="3748369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530008" y="37483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737259" y="37483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944510" y="37483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243232" y="3748369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5" h="0">
                <a:moveTo>
                  <a:pt x="0" y="0"/>
                </a:moveTo>
                <a:lnTo>
                  <a:pt x="57931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243232" y="374836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243232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236882" y="3748369"/>
            <a:ext cx="12700" cy="337185"/>
          </a:xfrm>
          <a:custGeom>
            <a:avLst/>
            <a:gdLst/>
            <a:ahLst/>
            <a:cxnLst/>
            <a:rect l="l" t="t" r="r" b="b"/>
            <a:pathLst>
              <a:path w="12700" h="337185">
                <a:moveTo>
                  <a:pt x="0" y="0"/>
                </a:moveTo>
                <a:lnTo>
                  <a:pt x="12700" y="0"/>
                </a:lnTo>
                <a:lnTo>
                  <a:pt x="12700" y="337185"/>
                </a:lnTo>
                <a:lnTo>
                  <a:pt x="0" y="337185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792476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792476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243232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236882" y="3748369"/>
            <a:ext cx="12700" cy="337185"/>
          </a:xfrm>
          <a:custGeom>
            <a:avLst/>
            <a:gdLst/>
            <a:ahLst/>
            <a:cxnLst/>
            <a:rect l="l" t="t" r="r" b="b"/>
            <a:pathLst>
              <a:path w="12700" h="337185">
                <a:moveTo>
                  <a:pt x="0" y="0"/>
                </a:moveTo>
                <a:lnTo>
                  <a:pt x="12700" y="0"/>
                </a:lnTo>
                <a:lnTo>
                  <a:pt x="12700" y="337185"/>
                </a:lnTo>
                <a:lnTo>
                  <a:pt x="0" y="337185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035981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035981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828730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828730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621479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621479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414228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414228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206978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206978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999727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999727" y="3748369"/>
            <a:ext cx="0" cy="337185"/>
          </a:xfrm>
          <a:custGeom>
            <a:avLst/>
            <a:gdLst/>
            <a:ahLst/>
            <a:cxnLst/>
            <a:rect l="l" t="t" r="r" b="b"/>
            <a:pathLst>
              <a:path w="0" h="337185">
                <a:moveTo>
                  <a:pt x="0" y="0"/>
                </a:moveTo>
                <a:lnTo>
                  <a:pt x="0" y="337185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2393544" y="3727541"/>
            <a:ext cx="4997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Maternal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100568" y="3803741"/>
            <a:ext cx="6762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Heart</a:t>
            </a:r>
            <a:r>
              <a:rPr dirty="0" sz="1000" spc="-6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failure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948880" y="3727541"/>
            <a:ext cx="5626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Caesarean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684479" y="3727541"/>
            <a:ext cx="67056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Post-partum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544556" y="3803741"/>
            <a:ext cx="65976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tal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mortality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359671" y="3727541"/>
            <a:ext cx="4972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Neonatal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110351" y="3727541"/>
            <a:ext cx="5765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Premature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95" name="object 95"/>
          <p:cNvGraphicFramePr>
            <a:graphicFrameLocks noGrp="1"/>
          </p:cNvGraphicFramePr>
          <p:nvPr/>
        </p:nvGraphicFramePr>
        <p:xfrm>
          <a:off x="977900" y="3892641"/>
          <a:ext cx="6577965" cy="1008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5555"/>
                <a:gridCol w="793115"/>
                <a:gridCol w="793114"/>
                <a:gridCol w="729614"/>
                <a:gridCol w="979170"/>
                <a:gridCol w="669289"/>
                <a:gridCol w="792479"/>
                <a:gridCol w="555625"/>
              </a:tblGrid>
              <a:tr h="2165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mortality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section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hemorrhage</a:t>
                      </a:r>
                      <a:r>
                        <a:rPr dirty="0" sz="1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33333" sz="1500" spc="-7">
                          <a:latin typeface="Calibri"/>
                          <a:cs typeface="Calibri"/>
                        </a:rPr>
                        <a:t>Fe</a:t>
                      </a:r>
                      <a:endParaRPr baseline="33333" sz="15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mortality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birth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5206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32080">
                <a:tc>
                  <a:txBody>
                    <a:bodyPr/>
                    <a:lstStyle/>
                    <a:p>
                      <a:pPr marL="137160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mWHO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(n=1185)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07340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7310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5085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735">
                        <a:lnSpc>
                          <a:spcPts val="53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52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7476">
                <a:tc>
                  <a:txBody>
                    <a:bodyPr/>
                    <a:lstStyle/>
                    <a:p>
                      <a:pPr marL="13462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mWHO II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(n=828)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0734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731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508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73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52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7476">
                <a:tc>
                  <a:txBody>
                    <a:bodyPr/>
                    <a:lstStyle/>
                    <a:p>
                      <a:pPr marL="13716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mWHO II-III</a:t>
                      </a:r>
                      <a:r>
                        <a:rPr dirty="0" sz="10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(n=2698)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731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46%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508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73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52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7476">
                <a:tc>
                  <a:txBody>
                    <a:bodyPr/>
                    <a:lstStyle/>
                    <a:p>
                      <a:pPr marL="13779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mWHO III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(n=593)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0734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731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48%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508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73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52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6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6" name="object 96"/>
          <p:cNvSpPr/>
          <p:nvPr/>
        </p:nvSpPr>
        <p:spPr>
          <a:xfrm>
            <a:off x="7701004" y="37483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47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542371" y="3748369"/>
            <a:ext cx="549275" cy="0"/>
          </a:xfrm>
          <a:custGeom>
            <a:avLst/>
            <a:gdLst/>
            <a:ahLst/>
            <a:cxnLst/>
            <a:rect l="l" t="t" r="r" b="b"/>
            <a:pathLst>
              <a:path w="549275" h="0">
                <a:moveTo>
                  <a:pt x="0" y="0"/>
                </a:moveTo>
                <a:lnTo>
                  <a:pt x="5488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115506" y="3748369"/>
            <a:ext cx="305435" cy="0"/>
          </a:xfrm>
          <a:custGeom>
            <a:avLst/>
            <a:gdLst/>
            <a:ahLst/>
            <a:cxnLst/>
            <a:rect l="l" t="t" r="r" b="b"/>
            <a:pathLst>
              <a:path w="305435" h="0">
                <a:moveTo>
                  <a:pt x="0" y="0"/>
                </a:moveTo>
                <a:lnTo>
                  <a:pt x="30490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322757" y="3748369"/>
            <a:ext cx="549275" cy="0"/>
          </a:xfrm>
          <a:custGeom>
            <a:avLst/>
            <a:gdLst/>
            <a:ahLst/>
            <a:cxnLst/>
            <a:rect l="l" t="t" r="r" b="b"/>
            <a:pathLst>
              <a:path w="549275" h="0">
                <a:moveTo>
                  <a:pt x="0" y="0"/>
                </a:moveTo>
                <a:lnTo>
                  <a:pt x="5488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956873" y="3748369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530008" y="37483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737259" y="37483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944510" y="37483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243232" y="3748369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5" h="0">
                <a:moveTo>
                  <a:pt x="0" y="0"/>
                </a:moveTo>
                <a:lnTo>
                  <a:pt x="57931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243232" y="374836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7701004" y="332101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47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530008" y="3321019"/>
            <a:ext cx="2561590" cy="0"/>
          </a:xfrm>
          <a:custGeom>
            <a:avLst/>
            <a:gdLst/>
            <a:ahLst/>
            <a:cxnLst/>
            <a:rect l="l" t="t" r="r" b="b"/>
            <a:pathLst>
              <a:path w="2561590" h="0">
                <a:moveTo>
                  <a:pt x="0" y="0"/>
                </a:moveTo>
                <a:lnTo>
                  <a:pt x="25611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737259" y="332101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493336" y="3321019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243232" y="3321019"/>
            <a:ext cx="1128395" cy="0"/>
          </a:xfrm>
          <a:custGeom>
            <a:avLst/>
            <a:gdLst/>
            <a:ahLst/>
            <a:cxnLst/>
            <a:rect l="l" t="t" r="r" b="b"/>
            <a:pathLst>
              <a:path w="1128395" h="0">
                <a:moveTo>
                  <a:pt x="0" y="0"/>
                </a:moveTo>
                <a:lnTo>
                  <a:pt x="11281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7701004" y="332101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47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530008" y="3321019"/>
            <a:ext cx="2561590" cy="0"/>
          </a:xfrm>
          <a:custGeom>
            <a:avLst/>
            <a:gdLst/>
            <a:ahLst/>
            <a:cxnLst/>
            <a:rect l="l" t="t" r="r" b="b"/>
            <a:pathLst>
              <a:path w="2561590" h="0">
                <a:moveTo>
                  <a:pt x="0" y="0"/>
                </a:moveTo>
                <a:lnTo>
                  <a:pt x="256118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737259" y="332101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493336" y="3321019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243232" y="3321019"/>
            <a:ext cx="1128395" cy="0"/>
          </a:xfrm>
          <a:custGeom>
            <a:avLst/>
            <a:gdLst/>
            <a:ahLst/>
            <a:cxnLst/>
            <a:rect l="l" t="t" r="r" b="b"/>
            <a:pathLst>
              <a:path w="1128395" h="0">
                <a:moveTo>
                  <a:pt x="0" y="0"/>
                </a:moveTo>
                <a:lnTo>
                  <a:pt x="112814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7701004" y="28936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47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530008" y="2893669"/>
            <a:ext cx="2927350" cy="0"/>
          </a:xfrm>
          <a:custGeom>
            <a:avLst/>
            <a:gdLst/>
            <a:ahLst/>
            <a:cxnLst/>
            <a:rect l="l" t="t" r="r" b="b"/>
            <a:pathLst>
              <a:path w="2927350" h="0">
                <a:moveTo>
                  <a:pt x="0" y="0"/>
                </a:moveTo>
                <a:lnTo>
                  <a:pt x="29270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737259" y="28936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243232" y="2893669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 h="0">
                <a:moveTo>
                  <a:pt x="0" y="0"/>
                </a:moveTo>
                <a:lnTo>
                  <a:pt x="137206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7701004" y="28936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47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530008" y="2893669"/>
            <a:ext cx="2927350" cy="0"/>
          </a:xfrm>
          <a:custGeom>
            <a:avLst/>
            <a:gdLst/>
            <a:ahLst/>
            <a:cxnLst/>
            <a:rect l="l" t="t" r="r" b="b"/>
            <a:pathLst>
              <a:path w="2927350" h="0">
                <a:moveTo>
                  <a:pt x="0" y="0"/>
                </a:moveTo>
                <a:lnTo>
                  <a:pt x="292707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737259" y="289366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243232" y="2893669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 h="0">
                <a:moveTo>
                  <a:pt x="0" y="0"/>
                </a:moveTo>
                <a:lnTo>
                  <a:pt x="137206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530008" y="2466320"/>
            <a:ext cx="3262629" cy="0"/>
          </a:xfrm>
          <a:custGeom>
            <a:avLst/>
            <a:gdLst/>
            <a:ahLst/>
            <a:cxnLst/>
            <a:rect l="l" t="t" r="r" b="b"/>
            <a:pathLst>
              <a:path w="3262629" h="0">
                <a:moveTo>
                  <a:pt x="0" y="0"/>
                </a:moveTo>
                <a:lnTo>
                  <a:pt x="32624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737259" y="2466320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243232" y="2466320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 h="0">
                <a:moveTo>
                  <a:pt x="0" y="0"/>
                </a:moveTo>
                <a:lnTo>
                  <a:pt x="137206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530008" y="2466320"/>
            <a:ext cx="3262629" cy="0"/>
          </a:xfrm>
          <a:custGeom>
            <a:avLst/>
            <a:gdLst/>
            <a:ahLst/>
            <a:cxnLst/>
            <a:rect l="l" t="t" r="r" b="b"/>
            <a:pathLst>
              <a:path w="3262629" h="0">
                <a:moveTo>
                  <a:pt x="0" y="0"/>
                </a:moveTo>
                <a:lnTo>
                  <a:pt x="32624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737259" y="2466320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 h="0">
                <a:moveTo>
                  <a:pt x="0" y="0"/>
                </a:moveTo>
                <a:lnTo>
                  <a:pt x="18294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243232" y="2466320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 h="0">
                <a:moveTo>
                  <a:pt x="0" y="0"/>
                </a:moveTo>
                <a:lnTo>
                  <a:pt x="137206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4530008" y="2038969"/>
            <a:ext cx="3262629" cy="0"/>
          </a:xfrm>
          <a:custGeom>
            <a:avLst/>
            <a:gdLst/>
            <a:ahLst/>
            <a:cxnLst/>
            <a:rect l="l" t="t" r="r" b="b"/>
            <a:pathLst>
              <a:path w="3262629" h="0">
                <a:moveTo>
                  <a:pt x="0" y="0"/>
                </a:moveTo>
                <a:lnTo>
                  <a:pt x="32624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243232" y="2038969"/>
            <a:ext cx="1921510" cy="0"/>
          </a:xfrm>
          <a:custGeom>
            <a:avLst/>
            <a:gdLst/>
            <a:ahLst/>
            <a:cxnLst/>
            <a:rect l="l" t="t" r="r" b="b"/>
            <a:pathLst>
              <a:path w="1921510" h="0">
                <a:moveTo>
                  <a:pt x="0" y="0"/>
                </a:moveTo>
                <a:lnTo>
                  <a:pt x="19208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530008" y="2038969"/>
            <a:ext cx="3262629" cy="0"/>
          </a:xfrm>
          <a:custGeom>
            <a:avLst/>
            <a:gdLst/>
            <a:ahLst/>
            <a:cxnLst/>
            <a:rect l="l" t="t" r="r" b="b"/>
            <a:pathLst>
              <a:path w="3262629" h="0">
                <a:moveTo>
                  <a:pt x="0" y="0"/>
                </a:moveTo>
                <a:lnTo>
                  <a:pt x="32624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243232" y="2038969"/>
            <a:ext cx="1921510" cy="0"/>
          </a:xfrm>
          <a:custGeom>
            <a:avLst/>
            <a:gdLst/>
            <a:ahLst/>
            <a:cxnLst/>
            <a:rect l="l" t="t" r="r" b="b"/>
            <a:pathLst>
              <a:path w="1921510" h="0">
                <a:moveTo>
                  <a:pt x="0" y="0"/>
                </a:moveTo>
                <a:lnTo>
                  <a:pt x="192089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530008" y="1611619"/>
            <a:ext cx="3262629" cy="0"/>
          </a:xfrm>
          <a:custGeom>
            <a:avLst/>
            <a:gdLst/>
            <a:ahLst/>
            <a:cxnLst/>
            <a:rect l="l" t="t" r="r" b="b"/>
            <a:pathLst>
              <a:path w="3262629" h="0">
                <a:moveTo>
                  <a:pt x="0" y="0"/>
                </a:moveTo>
                <a:lnTo>
                  <a:pt x="32624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243232" y="1611619"/>
            <a:ext cx="2165350" cy="0"/>
          </a:xfrm>
          <a:custGeom>
            <a:avLst/>
            <a:gdLst/>
            <a:ahLst/>
            <a:cxnLst/>
            <a:rect l="l" t="t" r="r" b="b"/>
            <a:pathLst>
              <a:path w="2165350" h="0">
                <a:moveTo>
                  <a:pt x="0" y="0"/>
                </a:moveTo>
                <a:lnTo>
                  <a:pt x="216481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530008" y="1611619"/>
            <a:ext cx="3262629" cy="0"/>
          </a:xfrm>
          <a:custGeom>
            <a:avLst/>
            <a:gdLst/>
            <a:ahLst/>
            <a:cxnLst/>
            <a:rect l="l" t="t" r="r" b="b"/>
            <a:pathLst>
              <a:path w="3262629" h="0">
                <a:moveTo>
                  <a:pt x="0" y="0"/>
                </a:moveTo>
                <a:lnTo>
                  <a:pt x="32624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243232" y="1611619"/>
            <a:ext cx="2165350" cy="0"/>
          </a:xfrm>
          <a:custGeom>
            <a:avLst/>
            <a:gdLst/>
            <a:ahLst/>
            <a:cxnLst/>
            <a:rect l="l" t="t" r="r" b="b"/>
            <a:pathLst>
              <a:path w="2165350" h="0">
                <a:moveTo>
                  <a:pt x="0" y="0"/>
                </a:moveTo>
                <a:lnTo>
                  <a:pt x="216481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530008" y="1184269"/>
            <a:ext cx="3262629" cy="0"/>
          </a:xfrm>
          <a:custGeom>
            <a:avLst/>
            <a:gdLst/>
            <a:ahLst/>
            <a:cxnLst/>
            <a:rect l="l" t="t" r="r" b="b"/>
            <a:pathLst>
              <a:path w="3262629" h="0">
                <a:moveTo>
                  <a:pt x="0" y="0"/>
                </a:moveTo>
                <a:lnTo>
                  <a:pt x="32624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243232" y="1184269"/>
            <a:ext cx="2165350" cy="0"/>
          </a:xfrm>
          <a:custGeom>
            <a:avLst/>
            <a:gdLst/>
            <a:ahLst/>
            <a:cxnLst/>
            <a:rect l="l" t="t" r="r" b="b"/>
            <a:pathLst>
              <a:path w="2165350" h="0">
                <a:moveTo>
                  <a:pt x="0" y="0"/>
                </a:moveTo>
                <a:lnTo>
                  <a:pt x="216481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243232" y="118426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243232" y="75691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243232" y="75691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334703" y="3744096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5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8546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334703" y="3744096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5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85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127452" y="3534694"/>
            <a:ext cx="122555" cy="213995"/>
          </a:xfrm>
          <a:custGeom>
            <a:avLst/>
            <a:gdLst/>
            <a:ahLst/>
            <a:cxnLst/>
            <a:rect l="l" t="t" r="r" b="b"/>
            <a:pathLst>
              <a:path w="122555" h="213995">
                <a:moveTo>
                  <a:pt x="0" y="0"/>
                </a:moveTo>
                <a:lnTo>
                  <a:pt x="121961" y="0"/>
                </a:lnTo>
                <a:lnTo>
                  <a:pt x="121961" y="213674"/>
                </a:lnTo>
                <a:lnTo>
                  <a:pt x="0" y="213674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127452" y="3534694"/>
            <a:ext cx="122555" cy="213995"/>
          </a:xfrm>
          <a:custGeom>
            <a:avLst/>
            <a:gdLst/>
            <a:ahLst/>
            <a:cxnLst/>
            <a:rect l="l" t="t" r="r" b="b"/>
            <a:pathLst>
              <a:path w="122555" h="213995">
                <a:moveTo>
                  <a:pt x="0" y="0"/>
                </a:moveTo>
                <a:lnTo>
                  <a:pt x="121961" y="0"/>
                </a:lnTo>
                <a:lnTo>
                  <a:pt x="121961" y="213674"/>
                </a:lnTo>
                <a:lnTo>
                  <a:pt x="0" y="21367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3920201" y="2209909"/>
            <a:ext cx="122555" cy="1538605"/>
          </a:xfrm>
          <a:custGeom>
            <a:avLst/>
            <a:gdLst/>
            <a:ahLst/>
            <a:cxnLst/>
            <a:rect l="l" t="t" r="r" b="b"/>
            <a:pathLst>
              <a:path w="122554" h="1538604">
                <a:moveTo>
                  <a:pt x="0" y="0"/>
                </a:moveTo>
                <a:lnTo>
                  <a:pt x="121961" y="0"/>
                </a:lnTo>
                <a:lnTo>
                  <a:pt x="121961" y="1538459"/>
                </a:lnTo>
                <a:lnTo>
                  <a:pt x="0" y="1538459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920201" y="2209909"/>
            <a:ext cx="122555" cy="1538605"/>
          </a:xfrm>
          <a:custGeom>
            <a:avLst/>
            <a:gdLst/>
            <a:ahLst/>
            <a:cxnLst/>
            <a:rect l="l" t="t" r="r" b="b"/>
            <a:pathLst>
              <a:path w="122554" h="1538604">
                <a:moveTo>
                  <a:pt x="0" y="0"/>
                </a:moveTo>
                <a:lnTo>
                  <a:pt x="121961" y="0"/>
                </a:lnTo>
                <a:lnTo>
                  <a:pt x="121961" y="1538459"/>
                </a:lnTo>
                <a:lnTo>
                  <a:pt x="0" y="153845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712951" y="3705634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85469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712951" y="3662899"/>
            <a:ext cx="122555" cy="85725"/>
          </a:xfrm>
          <a:custGeom>
            <a:avLst/>
            <a:gdLst/>
            <a:ahLst/>
            <a:cxnLst/>
            <a:rect l="l" t="t" r="r" b="b"/>
            <a:pathLst>
              <a:path w="122554" h="85725">
                <a:moveTo>
                  <a:pt x="0" y="0"/>
                </a:moveTo>
                <a:lnTo>
                  <a:pt x="121961" y="0"/>
                </a:lnTo>
                <a:lnTo>
                  <a:pt x="121961" y="85469"/>
                </a:lnTo>
                <a:lnTo>
                  <a:pt x="0" y="8546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505699" y="3737686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21367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505699" y="3727002"/>
            <a:ext cx="122555" cy="21590"/>
          </a:xfrm>
          <a:custGeom>
            <a:avLst/>
            <a:gdLst/>
            <a:ahLst/>
            <a:cxnLst/>
            <a:rect l="l" t="t" r="r" b="b"/>
            <a:pathLst>
              <a:path w="122554" h="21589">
                <a:moveTo>
                  <a:pt x="0" y="0"/>
                </a:moveTo>
                <a:lnTo>
                  <a:pt x="121961" y="0"/>
                </a:lnTo>
                <a:lnTo>
                  <a:pt x="121961" y="21367"/>
                </a:lnTo>
                <a:lnTo>
                  <a:pt x="0" y="21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298449" y="3737686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21367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6298449" y="3727002"/>
            <a:ext cx="122555" cy="21590"/>
          </a:xfrm>
          <a:custGeom>
            <a:avLst/>
            <a:gdLst/>
            <a:ahLst/>
            <a:cxnLst/>
            <a:rect l="l" t="t" r="r" b="b"/>
            <a:pathLst>
              <a:path w="122554" h="21589">
                <a:moveTo>
                  <a:pt x="0" y="0"/>
                </a:moveTo>
                <a:lnTo>
                  <a:pt x="121961" y="0"/>
                </a:lnTo>
                <a:lnTo>
                  <a:pt x="121961" y="21367"/>
                </a:lnTo>
                <a:lnTo>
                  <a:pt x="0" y="21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7091198" y="3192814"/>
            <a:ext cx="122555" cy="555625"/>
          </a:xfrm>
          <a:custGeom>
            <a:avLst/>
            <a:gdLst/>
            <a:ahLst/>
            <a:cxnLst/>
            <a:rect l="l" t="t" r="r" b="b"/>
            <a:pathLst>
              <a:path w="122554" h="555625">
                <a:moveTo>
                  <a:pt x="0" y="0"/>
                </a:moveTo>
                <a:lnTo>
                  <a:pt x="121960" y="0"/>
                </a:lnTo>
                <a:lnTo>
                  <a:pt x="121960" y="555554"/>
                </a:lnTo>
                <a:lnTo>
                  <a:pt x="0" y="555554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7091198" y="3192814"/>
            <a:ext cx="122555" cy="555625"/>
          </a:xfrm>
          <a:custGeom>
            <a:avLst/>
            <a:gdLst/>
            <a:ahLst/>
            <a:cxnLst/>
            <a:rect l="l" t="t" r="r" b="b"/>
            <a:pathLst>
              <a:path w="122554" h="555625">
                <a:moveTo>
                  <a:pt x="0" y="0"/>
                </a:moveTo>
                <a:lnTo>
                  <a:pt x="121960" y="0"/>
                </a:lnTo>
                <a:lnTo>
                  <a:pt x="121960" y="555554"/>
                </a:lnTo>
                <a:lnTo>
                  <a:pt x="0" y="55555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456665" y="3739822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5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17093">
            <a:solidFill>
              <a:srgbClr val="C050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456665" y="3731275"/>
            <a:ext cx="122555" cy="17145"/>
          </a:xfrm>
          <a:custGeom>
            <a:avLst/>
            <a:gdLst/>
            <a:ahLst/>
            <a:cxnLst/>
            <a:rect l="l" t="t" r="r" b="b"/>
            <a:pathLst>
              <a:path w="122555" h="17145">
                <a:moveTo>
                  <a:pt x="0" y="0"/>
                </a:moveTo>
                <a:lnTo>
                  <a:pt x="121961" y="0"/>
                </a:lnTo>
                <a:lnTo>
                  <a:pt x="121961" y="17093"/>
                </a:lnTo>
                <a:lnTo>
                  <a:pt x="0" y="1709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249414" y="3534694"/>
            <a:ext cx="122555" cy="213995"/>
          </a:xfrm>
          <a:custGeom>
            <a:avLst/>
            <a:gdLst/>
            <a:ahLst/>
            <a:cxnLst/>
            <a:rect l="l" t="t" r="r" b="b"/>
            <a:pathLst>
              <a:path w="122554" h="213995">
                <a:moveTo>
                  <a:pt x="0" y="0"/>
                </a:moveTo>
                <a:lnTo>
                  <a:pt x="121961" y="0"/>
                </a:lnTo>
                <a:lnTo>
                  <a:pt x="121961" y="213674"/>
                </a:lnTo>
                <a:lnTo>
                  <a:pt x="0" y="213674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249414" y="3534694"/>
            <a:ext cx="122555" cy="213995"/>
          </a:xfrm>
          <a:custGeom>
            <a:avLst/>
            <a:gdLst/>
            <a:ahLst/>
            <a:cxnLst/>
            <a:rect l="l" t="t" r="r" b="b"/>
            <a:pathLst>
              <a:path w="122554" h="213995">
                <a:moveTo>
                  <a:pt x="0" y="0"/>
                </a:moveTo>
                <a:lnTo>
                  <a:pt x="121961" y="0"/>
                </a:lnTo>
                <a:lnTo>
                  <a:pt x="121961" y="213674"/>
                </a:lnTo>
                <a:lnTo>
                  <a:pt x="0" y="21367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4042163" y="2209909"/>
            <a:ext cx="122555" cy="1538605"/>
          </a:xfrm>
          <a:custGeom>
            <a:avLst/>
            <a:gdLst/>
            <a:ahLst/>
            <a:cxnLst/>
            <a:rect l="l" t="t" r="r" b="b"/>
            <a:pathLst>
              <a:path w="122554" h="1538604">
                <a:moveTo>
                  <a:pt x="0" y="0"/>
                </a:moveTo>
                <a:lnTo>
                  <a:pt x="121961" y="0"/>
                </a:lnTo>
                <a:lnTo>
                  <a:pt x="121961" y="1538459"/>
                </a:lnTo>
                <a:lnTo>
                  <a:pt x="0" y="1538459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4042163" y="2209909"/>
            <a:ext cx="122555" cy="1538605"/>
          </a:xfrm>
          <a:custGeom>
            <a:avLst/>
            <a:gdLst/>
            <a:ahLst/>
            <a:cxnLst/>
            <a:rect l="l" t="t" r="r" b="b"/>
            <a:pathLst>
              <a:path w="122554" h="1538604">
                <a:moveTo>
                  <a:pt x="0" y="0"/>
                </a:moveTo>
                <a:lnTo>
                  <a:pt x="121961" y="0"/>
                </a:lnTo>
                <a:lnTo>
                  <a:pt x="121961" y="1538459"/>
                </a:lnTo>
                <a:lnTo>
                  <a:pt x="0" y="153845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4834912" y="3718455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59828">
            <a:solidFill>
              <a:srgbClr val="C050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4834912" y="3688540"/>
            <a:ext cx="122555" cy="60325"/>
          </a:xfrm>
          <a:custGeom>
            <a:avLst/>
            <a:gdLst/>
            <a:ahLst/>
            <a:cxnLst/>
            <a:rect l="l" t="t" r="r" b="b"/>
            <a:pathLst>
              <a:path w="122554" h="60325">
                <a:moveTo>
                  <a:pt x="0" y="0"/>
                </a:moveTo>
                <a:lnTo>
                  <a:pt x="121961" y="0"/>
                </a:lnTo>
                <a:lnTo>
                  <a:pt x="121961" y="59828"/>
                </a:lnTo>
                <a:lnTo>
                  <a:pt x="0" y="5982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5627661" y="3733412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29914">
            <a:solidFill>
              <a:srgbClr val="C050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627661" y="3718455"/>
            <a:ext cx="122555" cy="30480"/>
          </a:xfrm>
          <a:custGeom>
            <a:avLst/>
            <a:gdLst/>
            <a:ahLst/>
            <a:cxnLst/>
            <a:rect l="l" t="t" r="r" b="b"/>
            <a:pathLst>
              <a:path w="122554" h="30479">
                <a:moveTo>
                  <a:pt x="0" y="0"/>
                </a:moveTo>
                <a:lnTo>
                  <a:pt x="121961" y="0"/>
                </a:lnTo>
                <a:lnTo>
                  <a:pt x="121961" y="29914"/>
                </a:lnTo>
                <a:lnTo>
                  <a:pt x="0" y="2991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6420410" y="3718455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0" y="0"/>
                </a:lnTo>
              </a:path>
            </a:pathLst>
          </a:custGeom>
          <a:ln w="59828">
            <a:solidFill>
              <a:srgbClr val="C050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6420410" y="3688540"/>
            <a:ext cx="122555" cy="60325"/>
          </a:xfrm>
          <a:custGeom>
            <a:avLst/>
            <a:gdLst/>
            <a:ahLst/>
            <a:cxnLst/>
            <a:rect l="l" t="t" r="r" b="b"/>
            <a:pathLst>
              <a:path w="122554" h="60325">
                <a:moveTo>
                  <a:pt x="0" y="0"/>
                </a:moveTo>
                <a:lnTo>
                  <a:pt x="121960" y="0"/>
                </a:lnTo>
                <a:lnTo>
                  <a:pt x="121960" y="59828"/>
                </a:lnTo>
                <a:lnTo>
                  <a:pt x="0" y="5982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7213159" y="3235549"/>
            <a:ext cx="122555" cy="513080"/>
          </a:xfrm>
          <a:custGeom>
            <a:avLst/>
            <a:gdLst/>
            <a:ahLst/>
            <a:cxnLst/>
            <a:rect l="l" t="t" r="r" b="b"/>
            <a:pathLst>
              <a:path w="122554" h="513079">
                <a:moveTo>
                  <a:pt x="0" y="0"/>
                </a:moveTo>
                <a:lnTo>
                  <a:pt x="121960" y="0"/>
                </a:lnTo>
                <a:lnTo>
                  <a:pt x="121960" y="512819"/>
                </a:lnTo>
                <a:lnTo>
                  <a:pt x="0" y="512819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7213159" y="3235549"/>
            <a:ext cx="122555" cy="513080"/>
          </a:xfrm>
          <a:custGeom>
            <a:avLst/>
            <a:gdLst/>
            <a:ahLst/>
            <a:cxnLst/>
            <a:rect l="l" t="t" r="r" b="b"/>
            <a:pathLst>
              <a:path w="122554" h="513079">
                <a:moveTo>
                  <a:pt x="0" y="0"/>
                </a:moveTo>
                <a:lnTo>
                  <a:pt x="121960" y="0"/>
                </a:lnTo>
                <a:lnTo>
                  <a:pt x="121960" y="512819"/>
                </a:lnTo>
                <a:lnTo>
                  <a:pt x="0" y="51281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2578626" y="3737686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5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21367">
            <a:solidFill>
              <a:srgbClr val="9BBB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578626" y="3727002"/>
            <a:ext cx="122555" cy="21590"/>
          </a:xfrm>
          <a:custGeom>
            <a:avLst/>
            <a:gdLst/>
            <a:ahLst/>
            <a:cxnLst/>
            <a:rect l="l" t="t" r="r" b="b"/>
            <a:pathLst>
              <a:path w="122555" h="21589">
                <a:moveTo>
                  <a:pt x="0" y="0"/>
                </a:moveTo>
                <a:lnTo>
                  <a:pt x="121961" y="0"/>
                </a:lnTo>
                <a:lnTo>
                  <a:pt x="121961" y="21367"/>
                </a:lnTo>
                <a:lnTo>
                  <a:pt x="0" y="21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371375" y="3235549"/>
            <a:ext cx="122555" cy="513080"/>
          </a:xfrm>
          <a:custGeom>
            <a:avLst/>
            <a:gdLst/>
            <a:ahLst/>
            <a:cxnLst/>
            <a:rect l="l" t="t" r="r" b="b"/>
            <a:pathLst>
              <a:path w="122554" h="513079">
                <a:moveTo>
                  <a:pt x="0" y="0"/>
                </a:moveTo>
                <a:lnTo>
                  <a:pt x="121961" y="0"/>
                </a:lnTo>
                <a:lnTo>
                  <a:pt x="121961" y="512819"/>
                </a:lnTo>
                <a:lnTo>
                  <a:pt x="0" y="512819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371375" y="3235549"/>
            <a:ext cx="122555" cy="513080"/>
          </a:xfrm>
          <a:custGeom>
            <a:avLst/>
            <a:gdLst/>
            <a:ahLst/>
            <a:cxnLst/>
            <a:rect l="l" t="t" r="r" b="b"/>
            <a:pathLst>
              <a:path w="122554" h="513079">
                <a:moveTo>
                  <a:pt x="0" y="0"/>
                </a:moveTo>
                <a:lnTo>
                  <a:pt x="121961" y="0"/>
                </a:lnTo>
                <a:lnTo>
                  <a:pt x="121961" y="512819"/>
                </a:lnTo>
                <a:lnTo>
                  <a:pt x="0" y="51281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4164124" y="1782559"/>
            <a:ext cx="122555" cy="1965960"/>
          </a:xfrm>
          <a:custGeom>
            <a:avLst/>
            <a:gdLst/>
            <a:ahLst/>
            <a:cxnLst/>
            <a:rect l="l" t="t" r="r" b="b"/>
            <a:pathLst>
              <a:path w="122554" h="1965960">
                <a:moveTo>
                  <a:pt x="0" y="0"/>
                </a:moveTo>
                <a:lnTo>
                  <a:pt x="121961" y="0"/>
                </a:lnTo>
                <a:lnTo>
                  <a:pt x="121961" y="1965809"/>
                </a:lnTo>
                <a:lnTo>
                  <a:pt x="0" y="1965809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164124" y="1782559"/>
            <a:ext cx="122555" cy="1965960"/>
          </a:xfrm>
          <a:custGeom>
            <a:avLst/>
            <a:gdLst/>
            <a:ahLst/>
            <a:cxnLst/>
            <a:rect l="l" t="t" r="r" b="b"/>
            <a:pathLst>
              <a:path w="122554" h="1965960">
                <a:moveTo>
                  <a:pt x="0" y="0"/>
                </a:moveTo>
                <a:lnTo>
                  <a:pt x="121961" y="0"/>
                </a:lnTo>
                <a:lnTo>
                  <a:pt x="121961" y="1965809"/>
                </a:lnTo>
                <a:lnTo>
                  <a:pt x="0" y="196580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956873" y="3637258"/>
            <a:ext cx="122555" cy="111125"/>
          </a:xfrm>
          <a:custGeom>
            <a:avLst/>
            <a:gdLst/>
            <a:ahLst/>
            <a:cxnLst/>
            <a:rect l="l" t="t" r="r" b="b"/>
            <a:pathLst>
              <a:path w="122554" h="111125">
                <a:moveTo>
                  <a:pt x="0" y="0"/>
                </a:moveTo>
                <a:lnTo>
                  <a:pt x="121961" y="0"/>
                </a:lnTo>
                <a:lnTo>
                  <a:pt x="121961" y="111110"/>
                </a:lnTo>
                <a:lnTo>
                  <a:pt x="0" y="111110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4956873" y="3637258"/>
            <a:ext cx="122555" cy="111125"/>
          </a:xfrm>
          <a:custGeom>
            <a:avLst/>
            <a:gdLst/>
            <a:ahLst/>
            <a:cxnLst/>
            <a:rect l="l" t="t" r="r" b="b"/>
            <a:pathLst>
              <a:path w="122554" h="111125">
                <a:moveTo>
                  <a:pt x="0" y="0"/>
                </a:moveTo>
                <a:lnTo>
                  <a:pt x="121961" y="0"/>
                </a:lnTo>
                <a:lnTo>
                  <a:pt x="121961" y="111110"/>
                </a:lnTo>
                <a:lnTo>
                  <a:pt x="0" y="11111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749622" y="3727002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42734">
            <a:solidFill>
              <a:srgbClr val="9BBB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749622" y="3705634"/>
            <a:ext cx="122555" cy="43180"/>
          </a:xfrm>
          <a:custGeom>
            <a:avLst/>
            <a:gdLst/>
            <a:ahLst/>
            <a:cxnLst/>
            <a:rect l="l" t="t" r="r" b="b"/>
            <a:pathLst>
              <a:path w="122554" h="43179">
                <a:moveTo>
                  <a:pt x="0" y="0"/>
                </a:moveTo>
                <a:lnTo>
                  <a:pt x="121961" y="0"/>
                </a:lnTo>
                <a:lnTo>
                  <a:pt x="121961" y="42734"/>
                </a:lnTo>
                <a:lnTo>
                  <a:pt x="0" y="4273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6542371" y="3744096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0" y="0"/>
                </a:lnTo>
              </a:path>
            </a:pathLst>
          </a:custGeom>
          <a:ln w="8546">
            <a:solidFill>
              <a:srgbClr val="9BBB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6542371" y="3744096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0" y="0"/>
                </a:lnTo>
              </a:path>
            </a:pathLst>
          </a:custGeom>
          <a:ln w="85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7335120" y="3107344"/>
            <a:ext cx="122555" cy="641350"/>
          </a:xfrm>
          <a:custGeom>
            <a:avLst/>
            <a:gdLst/>
            <a:ahLst/>
            <a:cxnLst/>
            <a:rect l="l" t="t" r="r" b="b"/>
            <a:pathLst>
              <a:path w="122554" h="641350">
                <a:moveTo>
                  <a:pt x="0" y="0"/>
                </a:moveTo>
                <a:lnTo>
                  <a:pt x="121960" y="0"/>
                </a:lnTo>
                <a:lnTo>
                  <a:pt x="121960" y="641024"/>
                </a:lnTo>
                <a:lnTo>
                  <a:pt x="0" y="641024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7335120" y="3107344"/>
            <a:ext cx="122555" cy="641350"/>
          </a:xfrm>
          <a:custGeom>
            <a:avLst/>
            <a:gdLst/>
            <a:ahLst/>
            <a:cxnLst/>
            <a:rect l="l" t="t" r="r" b="b"/>
            <a:pathLst>
              <a:path w="122554" h="641350">
                <a:moveTo>
                  <a:pt x="0" y="0"/>
                </a:moveTo>
                <a:lnTo>
                  <a:pt x="121960" y="0"/>
                </a:lnTo>
                <a:lnTo>
                  <a:pt x="121960" y="641024"/>
                </a:lnTo>
                <a:lnTo>
                  <a:pt x="0" y="64102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2700587" y="3741959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5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1282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2700587" y="3735549"/>
            <a:ext cx="122555" cy="13335"/>
          </a:xfrm>
          <a:custGeom>
            <a:avLst/>
            <a:gdLst/>
            <a:ahLst/>
            <a:cxnLst/>
            <a:rect l="l" t="t" r="r" b="b"/>
            <a:pathLst>
              <a:path w="122555" h="13335">
                <a:moveTo>
                  <a:pt x="0" y="0"/>
                </a:moveTo>
                <a:lnTo>
                  <a:pt x="121961" y="0"/>
                </a:lnTo>
                <a:lnTo>
                  <a:pt x="121961" y="12820"/>
                </a:lnTo>
                <a:lnTo>
                  <a:pt x="0" y="12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3493337" y="3449224"/>
            <a:ext cx="122555" cy="299720"/>
          </a:xfrm>
          <a:custGeom>
            <a:avLst/>
            <a:gdLst/>
            <a:ahLst/>
            <a:cxnLst/>
            <a:rect l="l" t="t" r="r" b="b"/>
            <a:pathLst>
              <a:path w="122554" h="299720">
                <a:moveTo>
                  <a:pt x="0" y="0"/>
                </a:moveTo>
                <a:lnTo>
                  <a:pt x="121961" y="0"/>
                </a:lnTo>
                <a:lnTo>
                  <a:pt x="121961" y="299144"/>
                </a:lnTo>
                <a:lnTo>
                  <a:pt x="0" y="299144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3493337" y="3449224"/>
            <a:ext cx="122555" cy="299720"/>
          </a:xfrm>
          <a:custGeom>
            <a:avLst/>
            <a:gdLst/>
            <a:ahLst/>
            <a:cxnLst/>
            <a:rect l="l" t="t" r="r" b="b"/>
            <a:pathLst>
              <a:path w="122554" h="299720">
                <a:moveTo>
                  <a:pt x="0" y="0"/>
                </a:moveTo>
                <a:lnTo>
                  <a:pt x="121961" y="0"/>
                </a:lnTo>
                <a:lnTo>
                  <a:pt x="121961" y="299144"/>
                </a:lnTo>
                <a:lnTo>
                  <a:pt x="0" y="2991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286086" y="1697089"/>
            <a:ext cx="122555" cy="2051685"/>
          </a:xfrm>
          <a:custGeom>
            <a:avLst/>
            <a:gdLst/>
            <a:ahLst/>
            <a:cxnLst/>
            <a:rect l="l" t="t" r="r" b="b"/>
            <a:pathLst>
              <a:path w="122554" h="2051685">
                <a:moveTo>
                  <a:pt x="0" y="0"/>
                </a:moveTo>
                <a:lnTo>
                  <a:pt x="121961" y="0"/>
                </a:lnTo>
                <a:lnTo>
                  <a:pt x="121961" y="2051279"/>
                </a:lnTo>
                <a:lnTo>
                  <a:pt x="0" y="2051279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286086" y="1697089"/>
            <a:ext cx="122555" cy="2051685"/>
          </a:xfrm>
          <a:custGeom>
            <a:avLst/>
            <a:gdLst/>
            <a:ahLst/>
            <a:cxnLst/>
            <a:rect l="l" t="t" r="r" b="b"/>
            <a:pathLst>
              <a:path w="122554" h="2051685">
                <a:moveTo>
                  <a:pt x="0" y="0"/>
                </a:moveTo>
                <a:lnTo>
                  <a:pt x="121961" y="0"/>
                </a:lnTo>
                <a:lnTo>
                  <a:pt x="121961" y="2051279"/>
                </a:lnTo>
                <a:lnTo>
                  <a:pt x="0" y="205127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078834" y="3406489"/>
            <a:ext cx="122555" cy="342265"/>
          </a:xfrm>
          <a:custGeom>
            <a:avLst/>
            <a:gdLst/>
            <a:ahLst/>
            <a:cxnLst/>
            <a:rect l="l" t="t" r="r" b="b"/>
            <a:pathLst>
              <a:path w="122554" h="342264">
                <a:moveTo>
                  <a:pt x="0" y="0"/>
                </a:moveTo>
                <a:lnTo>
                  <a:pt x="121961" y="0"/>
                </a:lnTo>
                <a:lnTo>
                  <a:pt x="121961" y="341879"/>
                </a:lnTo>
                <a:lnTo>
                  <a:pt x="0" y="341879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5078834" y="3406489"/>
            <a:ext cx="122555" cy="342265"/>
          </a:xfrm>
          <a:custGeom>
            <a:avLst/>
            <a:gdLst/>
            <a:ahLst/>
            <a:cxnLst/>
            <a:rect l="l" t="t" r="r" b="b"/>
            <a:pathLst>
              <a:path w="122554" h="342264">
                <a:moveTo>
                  <a:pt x="0" y="0"/>
                </a:moveTo>
                <a:lnTo>
                  <a:pt x="121961" y="0"/>
                </a:lnTo>
                <a:lnTo>
                  <a:pt x="121961" y="341879"/>
                </a:lnTo>
                <a:lnTo>
                  <a:pt x="0" y="34187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5871584" y="3620164"/>
            <a:ext cx="122555" cy="128270"/>
          </a:xfrm>
          <a:custGeom>
            <a:avLst/>
            <a:gdLst/>
            <a:ahLst/>
            <a:cxnLst/>
            <a:rect l="l" t="t" r="r" b="b"/>
            <a:pathLst>
              <a:path w="122554" h="128270">
                <a:moveTo>
                  <a:pt x="0" y="0"/>
                </a:moveTo>
                <a:lnTo>
                  <a:pt x="121961" y="0"/>
                </a:lnTo>
                <a:lnTo>
                  <a:pt x="121961" y="128204"/>
                </a:lnTo>
                <a:lnTo>
                  <a:pt x="0" y="128204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5871584" y="3620164"/>
            <a:ext cx="122555" cy="128270"/>
          </a:xfrm>
          <a:custGeom>
            <a:avLst/>
            <a:gdLst/>
            <a:ahLst/>
            <a:cxnLst/>
            <a:rect l="l" t="t" r="r" b="b"/>
            <a:pathLst>
              <a:path w="122554" h="128270">
                <a:moveTo>
                  <a:pt x="0" y="0"/>
                </a:moveTo>
                <a:lnTo>
                  <a:pt x="121961" y="0"/>
                </a:lnTo>
                <a:lnTo>
                  <a:pt x="121961" y="128204"/>
                </a:lnTo>
                <a:lnTo>
                  <a:pt x="0" y="12820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6664332" y="3731275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0" y="0"/>
                </a:lnTo>
              </a:path>
            </a:pathLst>
          </a:custGeom>
          <a:ln w="34187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6664332" y="3714181"/>
            <a:ext cx="122555" cy="34290"/>
          </a:xfrm>
          <a:custGeom>
            <a:avLst/>
            <a:gdLst/>
            <a:ahLst/>
            <a:cxnLst/>
            <a:rect l="l" t="t" r="r" b="b"/>
            <a:pathLst>
              <a:path w="122554" h="34289">
                <a:moveTo>
                  <a:pt x="0" y="0"/>
                </a:moveTo>
                <a:lnTo>
                  <a:pt x="121960" y="0"/>
                </a:lnTo>
                <a:lnTo>
                  <a:pt x="121960" y="34187"/>
                </a:lnTo>
                <a:lnTo>
                  <a:pt x="0" y="3418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7457082" y="2808199"/>
            <a:ext cx="122555" cy="940435"/>
          </a:xfrm>
          <a:custGeom>
            <a:avLst/>
            <a:gdLst/>
            <a:ahLst/>
            <a:cxnLst/>
            <a:rect l="l" t="t" r="r" b="b"/>
            <a:pathLst>
              <a:path w="122554" h="940435">
                <a:moveTo>
                  <a:pt x="0" y="0"/>
                </a:moveTo>
                <a:lnTo>
                  <a:pt x="121960" y="0"/>
                </a:lnTo>
                <a:lnTo>
                  <a:pt x="121960" y="940169"/>
                </a:lnTo>
                <a:lnTo>
                  <a:pt x="0" y="940169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7457082" y="2808199"/>
            <a:ext cx="122555" cy="940435"/>
          </a:xfrm>
          <a:custGeom>
            <a:avLst/>
            <a:gdLst/>
            <a:ahLst/>
            <a:cxnLst/>
            <a:rect l="l" t="t" r="r" b="b"/>
            <a:pathLst>
              <a:path w="122554" h="940435">
                <a:moveTo>
                  <a:pt x="0" y="0"/>
                </a:moveTo>
                <a:lnTo>
                  <a:pt x="121960" y="0"/>
                </a:lnTo>
                <a:lnTo>
                  <a:pt x="121960" y="940169"/>
                </a:lnTo>
                <a:lnTo>
                  <a:pt x="0" y="94016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2822549" y="3641532"/>
            <a:ext cx="122555" cy="107314"/>
          </a:xfrm>
          <a:custGeom>
            <a:avLst/>
            <a:gdLst/>
            <a:ahLst/>
            <a:cxnLst/>
            <a:rect l="l" t="t" r="r" b="b"/>
            <a:pathLst>
              <a:path w="122555" h="107314">
                <a:moveTo>
                  <a:pt x="0" y="0"/>
                </a:moveTo>
                <a:lnTo>
                  <a:pt x="121961" y="0"/>
                </a:lnTo>
                <a:lnTo>
                  <a:pt x="121961" y="106837"/>
                </a:lnTo>
                <a:lnTo>
                  <a:pt x="0" y="106837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2822549" y="3641532"/>
            <a:ext cx="122555" cy="107314"/>
          </a:xfrm>
          <a:custGeom>
            <a:avLst/>
            <a:gdLst/>
            <a:ahLst/>
            <a:cxnLst/>
            <a:rect l="l" t="t" r="r" b="b"/>
            <a:pathLst>
              <a:path w="122555" h="107314">
                <a:moveTo>
                  <a:pt x="0" y="0"/>
                </a:moveTo>
                <a:lnTo>
                  <a:pt x="121961" y="0"/>
                </a:lnTo>
                <a:lnTo>
                  <a:pt x="121961" y="106837"/>
                </a:lnTo>
                <a:lnTo>
                  <a:pt x="0" y="10683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3615298" y="2338114"/>
            <a:ext cx="122555" cy="1410335"/>
          </a:xfrm>
          <a:custGeom>
            <a:avLst/>
            <a:gdLst/>
            <a:ahLst/>
            <a:cxnLst/>
            <a:rect l="l" t="t" r="r" b="b"/>
            <a:pathLst>
              <a:path w="122554" h="1410335">
                <a:moveTo>
                  <a:pt x="0" y="0"/>
                </a:moveTo>
                <a:lnTo>
                  <a:pt x="121961" y="0"/>
                </a:lnTo>
                <a:lnTo>
                  <a:pt x="121961" y="1410254"/>
                </a:lnTo>
                <a:lnTo>
                  <a:pt x="0" y="1410254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3615298" y="2338114"/>
            <a:ext cx="122555" cy="1410335"/>
          </a:xfrm>
          <a:custGeom>
            <a:avLst/>
            <a:gdLst/>
            <a:ahLst/>
            <a:cxnLst/>
            <a:rect l="l" t="t" r="r" b="b"/>
            <a:pathLst>
              <a:path w="122554" h="1410335">
                <a:moveTo>
                  <a:pt x="0" y="0"/>
                </a:moveTo>
                <a:lnTo>
                  <a:pt x="121961" y="0"/>
                </a:lnTo>
                <a:lnTo>
                  <a:pt x="121961" y="1410254"/>
                </a:lnTo>
                <a:lnTo>
                  <a:pt x="0" y="141025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408047" y="1184269"/>
            <a:ext cx="122555" cy="2564130"/>
          </a:xfrm>
          <a:custGeom>
            <a:avLst/>
            <a:gdLst/>
            <a:ahLst/>
            <a:cxnLst/>
            <a:rect l="l" t="t" r="r" b="b"/>
            <a:pathLst>
              <a:path w="122554" h="2564129">
                <a:moveTo>
                  <a:pt x="0" y="0"/>
                </a:moveTo>
                <a:lnTo>
                  <a:pt x="121961" y="0"/>
                </a:lnTo>
                <a:lnTo>
                  <a:pt x="121961" y="2564099"/>
                </a:lnTo>
                <a:lnTo>
                  <a:pt x="0" y="256409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4408047" y="1184269"/>
            <a:ext cx="122555" cy="2564130"/>
          </a:xfrm>
          <a:custGeom>
            <a:avLst/>
            <a:gdLst/>
            <a:ahLst/>
            <a:cxnLst/>
            <a:rect l="l" t="t" r="r" b="b"/>
            <a:pathLst>
              <a:path w="122554" h="2564129">
                <a:moveTo>
                  <a:pt x="0" y="0"/>
                </a:moveTo>
                <a:lnTo>
                  <a:pt x="121961" y="0"/>
                </a:lnTo>
                <a:lnTo>
                  <a:pt x="121961" y="2564099"/>
                </a:lnTo>
                <a:lnTo>
                  <a:pt x="0" y="25640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5200796" y="3577429"/>
            <a:ext cx="122555" cy="171450"/>
          </a:xfrm>
          <a:custGeom>
            <a:avLst/>
            <a:gdLst/>
            <a:ahLst/>
            <a:cxnLst/>
            <a:rect l="l" t="t" r="r" b="b"/>
            <a:pathLst>
              <a:path w="122554" h="171450">
                <a:moveTo>
                  <a:pt x="0" y="0"/>
                </a:moveTo>
                <a:lnTo>
                  <a:pt x="121961" y="0"/>
                </a:lnTo>
                <a:lnTo>
                  <a:pt x="121961" y="170939"/>
                </a:lnTo>
                <a:lnTo>
                  <a:pt x="0" y="17093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200796" y="3577429"/>
            <a:ext cx="122555" cy="171450"/>
          </a:xfrm>
          <a:custGeom>
            <a:avLst/>
            <a:gdLst/>
            <a:ahLst/>
            <a:cxnLst/>
            <a:rect l="l" t="t" r="r" b="b"/>
            <a:pathLst>
              <a:path w="122554" h="171450">
                <a:moveTo>
                  <a:pt x="0" y="0"/>
                </a:moveTo>
                <a:lnTo>
                  <a:pt x="121961" y="0"/>
                </a:lnTo>
                <a:lnTo>
                  <a:pt x="121961" y="170939"/>
                </a:lnTo>
                <a:lnTo>
                  <a:pt x="0" y="17093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993545" y="3705634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1" y="0"/>
                </a:lnTo>
              </a:path>
            </a:pathLst>
          </a:custGeom>
          <a:ln w="85469">
            <a:solidFill>
              <a:srgbClr val="4BAC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993545" y="3662899"/>
            <a:ext cx="122555" cy="85725"/>
          </a:xfrm>
          <a:custGeom>
            <a:avLst/>
            <a:gdLst/>
            <a:ahLst/>
            <a:cxnLst/>
            <a:rect l="l" t="t" r="r" b="b"/>
            <a:pathLst>
              <a:path w="122554" h="85725">
                <a:moveTo>
                  <a:pt x="0" y="0"/>
                </a:moveTo>
                <a:lnTo>
                  <a:pt x="121961" y="0"/>
                </a:lnTo>
                <a:lnTo>
                  <a:pt x="121961" y="85469"/>
                </a:lnTo>
                <a:lnTo>
                  <a:pt x="0" y="8546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6786294" y="3733412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1960" y="0"/>
                </a:lnTo>
              </a:path>
            </a:pathLst>
          </a:custGeom>
          <a:ln w="29914">
            <a:solidFill>
              <a:srgbClr val="4BAC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6786294" y="3718455"/>
            <a:ext cx="122555" cy="30480"/>
          </a:xfrm>
          <a:custGeom>
            <a:avLst/>
            <a:gdLst/>
            <a:ahLst/>
            <a:cxnLst/>
            <a:rect l="l" t="t" r="r" b="b"/>
            <a:pathLst>
              <a:path w="122554" h="30479">
                <a:moveTo>
                  <a:pt x="0" y="0"/>
                </a:moveTo>
                <a:lnTo>
                  <a:pt x="121960" y="0"/>
                </a:lnTo>
                <a:lnTo>
                  <a:pt x="121960" y="29914"/>
                </a:lnTo>
                <a:lnTo>
                  <a:pt x="0" y="2991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7579043" y="2551789"/>
            <a:ext cx="122555" cy="1196975"/>
          </a:xfrm>
          <a:custGeom>
            <a:avLst/>
            <a:gdLst/>
            <a:ahLst/>
            <a:cxnLst/>
            <a:rect l="l" t="t" r="r" b="b"/>
            <a:pathLst>
              <a:path w="122554" h="1196975">
                <a:moveTo>
                  <a:pt x="0" y="0"/>
                </a:moveTo>
                <a:lnTo>
                  <a:pt x="121960" y="0"/>
                </a:lnTo>
                <a:lnTo>
                  <a:pt x="121960" y="1196579"/>
                </a:lnTo>
                <a:lnTo>
                  <a:pt x="0" y="119657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7579043" y="2551789"/>
            <a:ext cx="122555" cy="1196975"/>
          </a:xfrm>
          <a:custGeom>
            <a:avLst/>
            <a:gdLst/>
            <a:ahLst/>
            <a:cxnLst/>
            <a:rect l="l" t="t" r="r" b="b"/>
            <a:pathLst>
              <a:path w="122554" h="1196975">
                <a:moveTo>
                  <a:pt x="0" y="0"/>
                </a:moveTo>
                <a:lnTo>
                  <a:pt x="121960" y="0"/>
                </a:lnTo>
                <a:lnTo>
                  <a:pt x="121960" y="1196579"/>
                </a:lnTo>
                <a:lnTo>
                  <a:pt x="0" y="119657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2243232" y="374836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2243232" y="3748369"/>
            <a:ext cx="5549265" cy="0"/>
          </a:xfrm>
          <a:custGeom>
            <a:avLst/>
            <a:gdLst/>
            <a:ahLst/>
            <a:cxnLst/>
            <a:rect l="l" t="t" r="r" b="b"/>
            <a:pathLst>
              <a:path w="5549265" h="0">
                <a:moveTo>
                  <a:pt x="0" y="0"/>
                </a:moveTo>
                <a:lnTo>
                  <a:pt x="5549243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2243232" y="756919"/>
            <a:ext cx="0" cy="2991485"/>
          </a:xfrm>
          <a:custGeom>
            <a:avLst/>
            <a:gdLst/>
            <a:ahLst/>
            <a:cxnLst/>
            <a:rect l="l" t="t" r="r" b="b"/>
            <a:pathLst>
              <a:path w="0" h="2991485">
                <a:moveTo>
                  <a:pt x="0" y="0"/>
                </a:moveTo>
                <a:lnTo>
                  <a:pt x="0" y="299144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2243232" y="756919"/>
            <a:ext cx="0" cy="2991485"/>
          </a:xfrm>
          <a:custGeom>
            <a:avLst/>
            <a:gdLst/>
            <a:ahLst/>
            <a:cxnLst/>
            <a:rect l="l" t="t" r="r" b="b"/>
            <a:pathLst>
              <a:path w="0" h="2991485">
                <a:moveTo>
                  <a:pt x="0" y="0"/>
                </a:moveTo>
                <a:lnTo>
                  <a:pt x="0" y="299144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 txBox="1"/>
          <p:nvPr/>
        </p:nvSpPr>
        <p:spPr>
          <a:xfrm>
            <a:off x="1961791" y="3651341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1895910" y="659891"/>
            <a:ext cx="245110" cy="2741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70%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60%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50%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40%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30%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20%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10%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2364362" y="351129"/>
            <a:ext cx="3964304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</a:pPr>
            <a:r>
              <a:rPr dirty="0" sz="1800" spc="-5" b="1">
                <a:latin typeface="Calibri"/>
                <a:cs typeface="Calibri"/>
              </a:rPr>
              <a:t>Pregnancy outcomes per mWHO</a:t>
            </a:r>
            <a:r>
              <a:rPr dirty="0" sz="1800" spc="-5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category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611559" y="123478"/>
            <a:ext cx="6409055" cy="523240"/>
          </a:xfrm>
          <a:custGeom>
            <a:avLst/>
            <a:gdLst/>
            <a:ahLst/>
            <a:cxnLst/>
            <a:rect l="l" t="t" r="r" b="b"/>
            <a:pathLst>
              <a:path w="6409055" h="523240">
                <a:moveTo>
                  <a:pt x="0" y="0"/>
                </a:moveTo>
                <a:lnTo>
                  <a:pt x="6408712" y="0"/>
                </a:lnTo>
                <a:lnTo>
                  <a:pt x="6408712" y="523219"/>
                </a:lnTo>
                <a:lnTo>
                  <a:pt x="0" y="52321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 txBox="1">
            <a:spLocks noGrp="1"/>
          </p:cNvSpPr>
          <p:nvPr>
            <p:ph type="title"/>
          </p:nvPr>
        </p:nvSpPr>
        <p:spPr>
          <a:xfrm>
            <a:off x="690299" y="133739"/>
            <a:ext cx="604393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Pregnancy outcome per mWHO</a:t>
            </a:r>
            <a:r>
              <a:rPr dirty="0" spc="-80"/>
              <a:t> </a:t>
            </a:r>
            <a:r>
              <a:rPr dirty="0" spc="-5"/>
              <a:t>category</a:t>
            </a:r>
          </a:p>
        </p:txBody>
      </p:sp>
      <p:sp>
        <p:nvSpPr>
          <p:cNvPr id="222" name="object 222"/>
          <p:cNvSpPr txBox="1"/>
          <p:nvPr/>
        </p:nvSpPr>
        <p:spPr>
          <a:xfrm>
            <a:off x="8711568" y="4918017"/>
            <a:ext cx="3054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 sz="1800">
                <a:latin typeface="Arial"/>
                <a:cs typeface="Arial"/>
              </a:rPr>
              <a:t>15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8322" y="2324169"/>
            <a:ext cx="152400" cy="6184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5" b="1">
                <a:latin typeface="Calibri"/>
                <a:cs typeface="Calibri"/>
              </a:rPr>
              <a:t>Percentage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32170" y="4429318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32170" y="4429318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32170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25820" y="4429318"/>
            <a:ext cx="12700" cy="369570"/>
          </a:xfrm>
          <a:custGeom>
            <a:avLst/>
            <a:gdLst/>
            <a:ahLst/>
            <a:cxnLst/>
            <a:rect l="l" t="t" r="r" b="b"/>
            <a:pathLst>
              <a:path w="12700" h="369570">
                <a:moveTo>
                  <a:pt x="0" y="0"/>
                </a:moveTo>
                <a:lnTo>
                  <a:pt x="12700" y="0"/>
                </a:lnTo>
                <a:lnTo>
                  <a:pt x="12700" y="369570"/>
                </a:lnTo>
                <a:lnTo>
                  <a:pt x="0" y="369570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32170" y="4798888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32170" y="4798888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418902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418902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32170" y="4614103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32170" y="4614103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32170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25820" y="4429318"/>
            <a:ext cx="12700" cy="369570"/>
          </a:xfrm>
          <a:custGeom>
            <a:avLst/>
            <a:gdLst/>
            <a:ahLst/>
            <a:cxnLst/>
            <a:rect l="l" t="t" r="r" b="b"/>
            <a:pathLst>
              <a:path w="12700" h="369570">
                <a:moveTo>
                  <a:pt x="0" y="0"/>
                </a:moveTo>
                <a:lnTo>
                  <a:pt x="12700" y="0"/>
                </a:lnTo>
                <a:lnTo>
                  <a:pt x="12700" y="369570"/>
                </a:lnTo>
                <a:lnTo>
                  <a:pt x="0" y="369570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29958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29958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27747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27747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025536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25536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823325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23325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621113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621113" y="4429318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70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62000" y="4429318"/>
            <a:ext cx="1870710" cy="0"/>
          </a:xfrm>
          <a:custGeom>
            <a:avLst/>
            <a:gdLst/>
            <a:ahLst/>
            <a:cxnLst/>
            <a:rect l="l" t="t" r="r" b="b"/>
            <a:pathLst>
              <a:path w="1870710" h="0">
                <a:moveTo>
                  <a:pt x="0" y="0"/>
                </a:moveTo>
                <a:lnTo>
                  <a:pt x="18701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62000" y="4429318"/>
            <a:ext cx="1870710" cy="0"/>
          </a:xfrm>
          <a:custGeom>
            <a:avLst/>
            <a:gdLst/>
            <a:ahLst/>
            <a:cxnLst/>
            <a:rect l="l" t="t" r="r" b="b"/>
            <a:pathLst>
              <a:path w="1870710" h="0">
                <a:moveTo>
                  <a:pt x="0" y="0"/>
                </a:moveTo>
                <a:lnTo>
                  <a:pt x="187017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62000" y="4798888"/>
            <a:ext cx="1870710" cy="0"/>
          </a:xfrm>
          <a:custGeom>
            <a:avLst/>
            <a:gdLst/>
            <a:ahLst/>
            <a:cxnLst/>
            <a:rect l="l" t="t" r="r" b="b"/>
            <a:pathLst>
              <a:path w="1870710" h="0">
                <a:moveTo>
                  <a:pt x="0" y="0"/>
                </a:moveTo>
                <a:lnTo>
                  <a:pt x="18701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62000" y="4798888"/>
            <a:ext cx="1870710" cy="0"/>
          </a:xfrm>
          <a:custGeom>
            <a:avLst/>
            <a:gdLst/>
            <a:ahLst/>
            <a:cxnLst/>
            <a:rect l="l" t="t" r="r" b="b"/>
            <a:pathLst>
              <a:path w="1870710" h="0">
                <a:moveTo>
                  <a:pt x="0" y="0"/>
                </a:moveTo>
                <a:lnTo>
                  <a:pt x="187017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62000" y="4614103"/>
            <a:ext cx="1870710" cy="0"/>
          </a:xfrm>
          <a:custGeom>
            <a:avLst/>
            <a:gdLst/>
            <a:ahLst/>
            <a:cxnLst/>
            <a:rect l="l" t="t" r="r" b="b"/>
            <a:pathLst>
              <a:path w="1870710" h="0">
                <a:moveTo>
                  <a:pt x="0" y="0"/>
                </a:moveTo>
                <a:lnTo>
                  <a:pt x="18701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62000" y="4614103"/>
            <a:ext cx="1870710" cy="0"/>
          </a:xfrm>
          <a:custGeom>
            <a:avLst/>
            <a:gdLst/>
            <a:ahLst/>
            <a:cxnLst/>
            <a:rect l="l" t="t" r="r" b="b"/>
            <a:pathLst>
              <a:path w="1870710" h="0">
                <a:moveTo>
                  <a:pt x="0" y="0"/>
                </a:moveTo>
                <a:lnTo>
                  <a:pt x="187017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94384" y="4471513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755650" y="4429318"/>
          <a:ext cx="6409055" cy="369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0075"/>
                <a:gridCol w="797560"/>
                <a:gridCol w="797560"/>
                <a:gridCol w="797560"/>
                <a:gridCol w="797560"/>
                <a:gridCol w="797560"/>
                <a:gridCol w="543560"/>
              </a:tblGrid>
              <a:tr h="76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98989"/>
                      </a:solidFill>
                      <a:prstDash val="solid"/>
                    </a:ln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5255">
                <a:tc>
                  <a:txBody>
                    <a:bodyPr/>
                    <a:lstStyle/>
                    <a:p>
                      <a:pPr marL="14033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Obstetric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complications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9898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ts val="42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63830">
                <a:tc>
                  <a:txBody>
                    <a:bodyPr/>
                    <a:lstStyle/>
                    <a:p>
                      <a:pPr marL="146050">
                        <a:lnSpc>
                          <a:spcPts val="97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Fetal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neonatal</a:t>
                      </a:r>
                      <a:r>
                        <a:rPr dirty="0" sz="10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complications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9898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ts val="97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ts val="97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ts val="97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97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97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ts val="97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53%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794384" y="465629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94384" y="465629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0"/>
                </a:moveTo>
                <a:lnTo>
                  <a:pt x="68008" y="0"/>
                </a:lnTo>
                <a:lnTo>
                  <a:pt x="68008" y="68008"/>
                </a:lnTo>
                <a:lnTo>
                  <a:pt x="0" y="680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020007" y="424453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450159" y="4244533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5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52370" y="4244533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828853" y="4244533"/>
            <a:ext cx="1595755" cy="0"/>
          </a:xfrm>
          <a:custGeom>
            <a:avLst/>
            <a:gdLst/>
            <a:ahLst/>
            <a:cxnLst/>
            <a:rect l="l" t="t" r="r" b="b"/>
            <a:pathLst>
              <a:path w="1595754" h="0">
                <a:moveTo>
                  <a:pt x="0" y="0"/>
                </a:moveTo>
                <a:lnTo>
                  <a:pt x="15955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59004" y="4244533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632170" y="424453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88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632170" y="4244533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632170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25820" y="4244533"/>
            <a:ext cx="12700" cy="184785"/>
          </a:xfrm>
          <a:custGeom>
            <a:avLst/>
            <a:gdLst/>
            <a:ahLst/>
            <a:cxnLst/>
            <a:rect l="l" t="t" r="r" b="b"/>
            <a:pathLst>
              <a:path w="12700" h="184785">
                <a:moveTo>
                  <a:pt x="0" y="0"/>
                </a:moveTo>
                <a:lnTo>
                  <a:pt x="12700" y="0"/>
                </a:lnTo>
                <a:lnTo>
                  <a:pt x="12700" y="184784"/>
                </a:lnTo>
                <a:lnTo>
                  <a:pt x="0" y="184784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418902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418902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632170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625820" y="4244533"/>
            <a:ext cx="12700" cy="184785"/>
          </a:xfrm>
          <a:custGeom>
            <a:avLst/>
            <a:gdLst/>
            <a:ahLst/>
            <a:cxnLst/>
            <a:rect l="l" t="t" r="r" b="b"/>
            <a:pathLst>
              <a:path w="12700" h="184785">
                <a:moveTo>
                  <a:pt x="0" y="0"/>
                </a:moveTo>
                <a:lnTo>
                  <a:pt x="12700" y="0"/>
                </a:lnTo>
                <a:lnTo>
                  <a:pt x="12700" y="184784"/>
                </a:lnTo>
                <a:lnTo>
                  <a:pt x="0" y="184784"/>
                </a:lnTo>
                <a:lnTo>
                  <a:pt x="0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429958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429958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227747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227747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025536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025536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823325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823325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621113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621113" y="4244533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784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2659589" y="4223704"/>
            <a:ext cx="15424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CHD (n=3295) VHD</a:t>
            </a:r>
            <a:r>
              <a:rPr dirty="0" sz="1000" spc="-14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(n=1648)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78979" y="4223704"/>
            <a:ext cx="69596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CMP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(n=428)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137093" y="4223704"/>
            <a:ext cx="5784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IHD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(n=95)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887256" y="4223704"/>
            <a:ext cx="6769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AOP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(n=217)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16796" y="4223704"/>
            <a:ext cx="607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PAH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(n=45)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020007" y="424453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450159" y="4244533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5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652370" y="4244533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828853" y="4244533"/>
            <a:ext cx="1595755" cy="0"/>
          </a:xfrm>
          <a:custGeom>
            <a:avLst/>
            <a:gdLst/>
            <a:ahLst/>
            <a:cxnLst/>
            <a:rect l="l" t="t" r="r" b="b"/>
            <a:pathLst>
              <a:path w="1595754" h="0">
                <a:moveTo>
                  <a:pt x="0" y="0"/>
                </a:moveTo>
                <a:lnTo>
                  <a:pt x="15955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259004" y="4244533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632170" y="424453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88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632170" y="4244533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247947" y="3707714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450159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5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52370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854581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056792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259004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632170" y="3707714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247947" y="3707714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450159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5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652370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854581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056792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59004" y="370771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632170" y="3707714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4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7247947" y="3170895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450159" y="3170895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5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652370" y="3170895"/>
            <a:ext cx="570230" cy="0"/>
          </a:xfrm>
          <a:custGeom>
            <a:avLst/>
            <a:gdLst/>
            <a:ahLst/>
            <a:cxnLst/>
            <a:rect l="l" t="t" r="r" b="b"/>
            <a:pathLst>
              <a:path w="570229" h="0">
                <a:moveTo>
                  <a:pt x="0" y="0"/>
                </a:moveTo>
                <a:lnTo>
                  <a:pt x="5698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854581" y="3170895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056792" y="3170895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632170" y="3170895"/>
            <a:ext cx="1196975" cy="0"/>
          </a:xfrm>
          <a:custGeom>
            <a:avLst/>
            <a:gdLst/>
            <a:ahLst/>
            <a:cxnLst/>
            <a:rect l="l" t="t" r="r" b="b"/>
            <a:pathLst>
              <a:path w="1196975" h="0">
                <a:moveTo>
                  <a:pt x="0" y="0"/>
                </a:moveTo>
                <a:lnTo>
                  <a:pt x="119668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7247947" y="3170895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450159" y="3170895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5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652370" y="3170895"/>
            <a:ext cx="570230" cy="0"/>
          </a:xfrm>
          <a:custGeom>
            <a:avLst/>
            <a:gdLst/>
            <a:ahLst/>
            <a:cxnLst/>
            <a:rect l="l" t="t" r="r" b="b"/>
            <a:pathLst>
              <a:path w="570229" h="0">
                <a:moveTo>
                  <a:pt x="0" y="0"/>
                </a:moveTo>
                <a:lnTo>
                  <a:pt x="569848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854581" y="3170895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90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632170" y="3170895"/>
            <a:ext cx="1766570" cy="0"/>
          </a:xfrm>
          <a:custGeom>
            <a:avLst/>
            <a:gdLst/>
            <a:ahLst/>
            <a:cxnLst/>
            <a:rect l="l" t="t" r="r" b="b"/>
            <a:pathLst>
              <a:path w="1766570" h="0">
                <a:moveTo>
                  <a:pt x="0" y="0"/>
                </a:moveTo>
                <a:lnTo>
                  <a:pt x="17665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247947" y="2634076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854581" y="2634076"/>
            <a:ext cx="2165985" cy="0"/>
          </a:xfrm>
          <a:custGeom>
            <a:avLst/>
            <a:gdLst/>
            <a:ahLst/>
            <a:cxnLst/>
            <a:rect l="l" t="t" r="r" b="b"/>
            <a:pathLst>
              <a:path w="2165984" h="0">
                <a:moveTo>
                  <a:pt x="0" y="0"/>
                </a:moveTo>
                <a:lnTo>
                  <a:pt x="21654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632170" y="2634076"/>
            <a:ext cx="1994535" cy="0"/>
          </a:xfrm>
          <a:custGeom>
            <a:avLst/>
            <a:gdLst/>
            <a:ahLst/>
            <a:cxnLst/>
            <a:rect l="l" t="t" r="r" b="b"/>
            <a:pathLst>
              <a:path w="1994535" h="0">
                <a:moveTo>
                  <a:pt x="0" y="0"/>
                </a:moveTo>
                <a:lnTo>
                  <a:pt x="199447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247947" y="2634076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854581" y="2634076"/>
            <a:ext cx="2165985" cy="0"/>
          </a:xfrm>
          <a:custGeom>
            <a:avLst/>
            <a:gdLst/>
            <a:ahLst/>
            <a:cxnLst/>
            <a:rect l="l" t="t" r="r" b="b"/>
            <a:pathLst>
              <a:path w="2165984" h="0">
                <a:moveTo>
                  <a:pt x="0" y="0"/>
                </a:moveTo>
                <a:lnTo>
                  <a:pt x="2165426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632170" y="2634076"/>
            <a:ext cx="1994535" cy="0"/>
          </a:xfrm>
          <a:custGeom>
            <a:avLst/>
            <a:gdLst/>
            <a:ahLst/>
            <a:cxnLst/>
            <a:rect l="l" t="t" r="r" b="b"/>
            <a:pathLst>
              <a:path w="1994535" h="0">
                <a:moveTo>
                  <a:pt x="0" y="0"/>
                </a:moveTo>
                <a:lnTo>
                  <a:pt x="199447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7247947" y="2097257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632170" y="2097257"/>
            <a:ext cx="4387850" cy="0"/>
          </a:xfrm>
          <a:custGeom>
            <a:avLst/>
            <a:gdLst/>
            <a:ahLst/>
            <a:cxnLst/>
            <a:rect l="l" t="t" r="r" b="b"/>
            <a:pathLst>
              <a:path w="4387850" h="0">
                <a:moveTo>
                  <a:pt x="0" y="0"/>
                </a:moveTo>
                <a:lnTo>
                  <a:pt x="43878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7247947" y="2097257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632170" y="2097257"/>
            <a:ext cx="4387850" cy="0"/>
          </a:xfrm>
          <a:custGeom>
            <a:avLst/>
            <a:gdLst/>
            <a:ahLst/>
            <a:cxnLst/>
            <a:rect l="l" t="t" r="r" b="b"/>
            <a:pathLst>
              <a:path w="4387850" h="0">
                <a:moveTo>
                  <a:pt x="0" y="0"/>
                </a:moveTo>
                <a:lnTo>
                  <a:pt x="438783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7247947" y="1560438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632170" y="1560438"/>
            <a:ext cx="4387850" cy="0"/>
          </a:xfrm>
          <a:custGeom>
            <a:avLst/>
            <a:gdLst/>
            <a:ahLst/>
            <a:cxnLst/>
            <a:rect l="l" t="t" r="r" b="b"/>
            <a:pathLst>
              <a:path w="4387850" h="0">
                <a:moveTo>
                  <a:pt x="0" y="0"/>
                </a:moveTo>
                <a:lnTo>
                  <a:pt x="43878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7247947" y="1560438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095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632170" y="1560438"/>
            <a:ext cx="4387850" cy="0"/>
          </a:xfrm>
          <a:custGeom>
            <a:avLst/>
            <a:gdLst/>
            <a:ahLst/>
            <a:cxnLst/>
            <a:rect l="l" t="t" r="r" b="b"/>
            <a:pathLst>
              <a:path w="4387850" h="0">
                <a:moveTo>
                  <a:pt x="0" y="0"/>
                </a:moveTo>
                <a:lnTo>
                  <a:pt x="438783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632170" y="1023619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632170" y="1023619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803124" y="3385622"/>
            <a:ext cx="227965" cy="859155"/>
          </a:xfrm>
          <a:custGeom>
            <a:avLst/>
            <a:gdLst/>
            <a:ahLst/>
            <a:cxnLst/>
            <a:rect l="l" t="t" r="r" b="b"/>
            <a:pathLst>
              <a:path w="227964" h="859154">
                <a:moveTo>
                  <a:pt x="0" y="0"/>
                </a:moveTo>
                <a:lnTo>
                  <a:pt x="227939" y="0"/>
                </a:lnTo>
                <a:lnTo>
                  <a:pt x="227939" y="858909"/>
                </a:lnTo>
                <a:lnTo>
                  <a:pt x="0" y="858909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803124" y="3385622"/>
            <a:ext cx="227965" cy="859155"/>
          </a:xfrm>
          <a:custGeom>
            <a:avLst/>
            <a:gdLst/>
            <a:ahLst/>
            <a:cxnLst/>
            <a:rect l="l" t="t" r="r" b="b"/>
            <a:pathLst>
              <a:path w="227964" h="859154">
                <a:moveTo>
                  <a:pt x="0" y="0"/>
                </a:moveTo>
                <a:lnTo>
                  <a:pt x="227939" y="0"/>
                </a:lnTo>
                <a:lnTo>
                  <a:pt x="227939" y="858909"/>
                </a:lnTo>
                <a:lnTo>
                  <a:pt x="0" y="85890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600913" y="3278259"/>
            <a:ext cx="227965" cy="966469"/>
          </a:xfrm>
          <a:custGeom>
            <a:avLst/>
            <a:gdLst/>
            <a:ahLst/>
            <a:cxnLst/>
            <a:rect l="l" t="t" r="r" b="b"/>
            <a:pathLst>
              <a:path w="227964" h="966470">
                <a:moveTo>
                  <a:pt x="0" y="0"/>
                </a:moveTo>
                <a:lnTo>
                  <a:pt x="227939" y="0"/>
                </a:lnTo>
                <a:lnTo>
                  <a:pt x="227939" y="966273"/>
                </a:lnTo>
                <a:lnTo>
                  <a:pt x="0" y="966273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600913" y="3278259"/>
            <a:ext cx="227965" cy="966469"/>
          </a:xfrm>
          <a:custGeom>
            <a:avLst/>
            <a:gdLst/>
            <a:ahLst/>
            <a:cxnLst/>
            <a:rect l="l" t="t" r="r" b="b"/>
            <a:pathLst>
              <a:path w="227964" h="966470">
                <a:moveTo>
                  <a:pt x="0" y="0"/>
                </a:moveTo>
                <a:lnTo>
                  <a:pt x="227939" y="0"/>
                </a:lnTo>
                <a:lnTo>
                  <a:pt x="227939" y="966273"/>
                </a:lnTo>
                <a:lnTo>
                  <a:pt x="0" y="96627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398702" y="3009849"/>
            <a:ext cx="227965" cy="1235075"/>
          </a:xfrm>
          <a:custGeom>
            <a:avLst/>
            <a:gdLst/>
            <a:ahLst/>
            <a:cxnLst/>
            <a:rect l="l" t="t" r="r" b="b"/>
            <a:pathLst>
              <a:path w="227964" h="1235075">
                <a:moveTo>
                  <a:pt x="0" y="0"/>
                </a:moveTo>
                <a:lnTo>
                  <a:pt x="227939" y="0"/>
                </a:lnTo>
                <a:lnTo>
                  <a:pt x="227939" y="1234683"/>
                </a:lnTo>
                <a:lnTo>
                  <a:pt x="0" y="1234683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398702" y="3009849"/>
            <a:ext cx="227965" cy="1235075"/>
          </a:xfrm>
          <a:custGeom>
            <a:avLst/>
            <a:gdLst/>
            <a:ahLst/>
            <a:cxnLst/>
            <a:rect l="l" t="t" r="r" b="b"/>
            <a:pathLst>
              <a:path w="227964" h="1235075">
                <a:moveTo>
                  <a:pt x="0" y="0"/>
                </a:moveTo>
                <a:lnTo>
                  <a:pt x="227939" y="0"/>
                </a:lnTo>
                <a:lnTo>
                  <a:pt x="227939" y="1234683"/>
                </a:lnTo>
                <a:lnTo>
                  <a:pt x="0" y="12346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196491" y="3063531"/>
            <a:ext cx="227965" cy="1181100"/>
          </a:xfrm>
          <a:custGeom>
            <a:avLst/>
            <a:gdLst/>
            <a:ahLst/>
            <a:cxnLst/>
            <a:rect l="l" t="t" r="r" b="b"/>
            <a:pathLst>
              <a:path w="227964" h="1181100">
                <a:moveTo>
                  <a:pt x="0" y="0"/>
                </a:moveTo>
                <a:lnTo>
                  <a:pt x="227939" y="0"/>
                </a:lnTo>
                <a:lnTo>
                  <a:pt x="227939" y="1181001"/>
                </a:lnTo>
                <a:lnTo>
                  <a:pt x="0" y="1181001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196491" y="3063531"/>
            <a:ext cx="227965" cy="1181100"/>
          </a:xfrm>
          <a:custGeom>
            <a:avLst/>
            <a:gdLst/>
            <a:ahLst/>
            <a:cxnLst/>
            <a:rect l="l" t="t" r="r" b="b"/>
            <a:pathLst>
              <a:path w="227964" h="1181100">
                <a:moveTo>
                  <a:pt x="0" y="0"/>
                </a:moveTo>
                <a:lnTo>
                  <a:pt x="227939" y="0"/>
                </a:lnTo>
                <a:lnTo>
                  <a:pt x="227939" y="1181001"/>
                </a:lnTo>
                <a:lnTo>
                  <a:pt x="0" y="118100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994279" y="3278259"/>
            <a:ext cx="227965" cy="966469"/>
          </a:xfrm>
          <a:custGeom>
            <a:avLst/>
            <a:gdLst/>
            <a:ahLst/>
            <a:cxnLst/>
            <a:rect l="l" t="t" r="r" b="b"/>
            <a:pathLst>
              <a:path w="227964" h="966470">
                <a:moveTo>
                  <a:pt x="0" y="0"/>
                </a:moveTo>
                <a:lnTo>
                  <a:pt x="227939" y="0"/>
                </a:lnTo>
                <a:lnTo>
                  <a:pt x="227939" y="966273"/>
                </a:lnTo>
                <a:lnTo>
                  <a:pt x="0" y="966273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994279" y="3278259"/>
            <a:ext cx="227965" cy="966469"/>
          </a:xfrm>
          <a:custGeom>
            <a:avLst/>
            <a:gdLst/>
            <a:ahLst/>
            <a:cxnLst/>
            <a:rect l="l" t="t" r="r" b="b"/>
            <a:pathLst>
              <a:path w="227964" h="966470">
                <a:moveTo>
                  <a:pt x="0" y="0"/>
                </a:moveTo>
                <a:lnTo>
                  <a:pt x="227939" y="0"/>
                </a:lnTo>
                <a:lnTo>
                  <a:pt x="227939" y="966273"/>
                </a:lnTo>
                <a:lnTo>
                  <a:pt x="0" y="96627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6792068" y="2956168"/>
            <a:ext cx="227965" cy="1288415"/>
          </a:xfrm>
          <a:custGeom>
            <a:avLst/>
            <a:gdLst/>
            <a:ahLst/>
            <a:cxnLst/>
            <a:rect l="l" t="t" r="r" b="b"/>
            <a:pathLst>
              <a:path w="227965" h="1288414">
                <a:moveTo>
                  <a:pt x="0" y="0"/>
                </a:moveTo>
                <a:lnTo>
                  <a:pt x="227939" y="0"/>
                </a:lnTo>
                <a:lnTo>
                  <a:pt x="227939" y="1288365"/>
                </a:lnTo>
                <a:lnTo>
                  <a:pt x="0" y="1288365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792068" y="2956168"/>
            <a:ext cx="227965" cy="1288415"/>
          </a:xfrm>
          <a:custGeom>
            <a:avLst/>
            <a:gdLst/>
            <a:ahLst/>
            <a:cxnLst/>
            <a:rect l="l" t="t" r="r" b="b"/>
            <a:pathLst>
              <a:path w="227965" h="1288414">
                <a:moveTo>
                  <a:pt x="0" y="0"/>
                </a:moveTo>
                <a:lnTo>
                  <a:pt x="227939" y="0"/>
                </a:lnTo>
                <a:lnTo>
                  <a:pt x="227939" y="1288365"/>
                </a:lnTo>
                <a:lnTo>
                  <a:pt x="0" y="128836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031064" y="3278259"/>
            <a:ext cx="227965" cy="966469"/>
          </a:xfrm>
          <a:custGeom>
            <a:avLst/>
            <a:gdLst/>
            <a:ahLst/>
            <a:cxnLst/>
            <a:rect l="l" t="t" r="r" b="b"/>
            <a:pathLst>
              <a:path w="227964" h="966470">
                <a:moveTo>
                  <a:pt x="0" y="0"/>
                </a:moveTo>
                <a:lnTo>
                  <a:pt x="227939" y="0"/>
                </a:lnTo>
                <a:lnTo>
                  <a:pt x="227939" y="966273"/>
                </a:lnTo>
                <a:lnTo>
                  <a:pt x="0" y="966273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031064" y="3278259"/>
            <a:ext cx="227965" cy="966469"/>
          </a:xfrm>
          <a:custGeom>
            <a:avLst/>
            <a:gdLst/>
            <a:ahLst/>
            <a:cxnLst/>
            <a:rect l="l" t="t" r="r" b="b"/>
            <a:pathLst>
              <a:path w="227964" h="966470">
                <a:moveTo>
                  <a:pt x="0" y="0"/>
                </a:moveTo>
                <a:lnTo>
                  <a:pt x="227939" y="0"/>
                </a:lnTo>
                <a:lnTo>
                  <a:pt x="227939" y="966273"/>
                </a:lnTo>
                <a:lnTo>
                  <a:pt x="0" y="96627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828853" y="3170895"/>
            <a:ext cx="227965" cy="1073785"/>
          </a:xfrm>
          <a:custGeom>
            <a:avLst/>
            <a:gdLst/>
            <a:ahLst/>
            <a:cxnLst/>
            <a:rect l="l" t="t" r="r" b="b"/>
            <a:pathLst>
              <a:path w="227964" h="1073785">
                <a:moveTo>
                  <a:pt x="0" y="0"/>
                </a:moveTo>
                <a:lnTo>
                  <a:pt x="227939" y="0"/>
                </a:lnTo>
                <a:lnTo>
                  <a:pt x="227939" y="1073637"/>
                </a:lnTo>
                <a:lnTo>
                  <a:pt x="0" y="1073637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828853" y="3170895"/>
            <a:ext cx="227965" cy="1073785"/>
          </a:xfrm>
          <a:custGeom>
            <a:avLst/>
            <a:gdLst/>
            <a:ahLst/>
            <a:cxnLst/>
            <a:rect l="l" t="t" r="r" b="b"/>
            <a:pathLst>
              <a:path w="227964" h="1073785">
                <a:moveTo>
                  <a:pt x="0" y="0"/>
                </a:moveTo>
                <a:lnTo>
                  <a:pt x="227939" y="0"/>
                </a:lnTo>
                <a:lnTo>
                  <a:pt x="227939" y="1073637"/>
                </a:lnTo>
                <a:lnTo>
                  <a:pt x="0" y="107363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626642" y="2580394"/>
            <a:ext cx="227965" cy="1664335"/>
          </a:xfrm>
          <a:custGeom>
            <a:avLst/>
            <a:gdLst/>
            <a:ahLst/>
            <a:cxnLst/>
            <a:rect l="l" t="t" r="r" b="b"/>
            <a:pathLst>
              <a:path w="227964" h="1664335">
                <a:moveTo>
                  <a:pt x="0" y="0"/>
                </a:moveTo>
                <a:lnTo>
                  <a:pt x="227939" y="0"/>
                </a:lnTo>
                <a:lnTo>
                  <a:pt x="227939" y="1664138"/>
                </a:lnTo>
                <a:lnTo>
                  <a:pt x="0" y="1664138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4626642" y="2580394"/>
            <a:ext cx="227965" cy="1664335"/>
          </a:xfrm>
          <a:custGeom>
            <a:avLst/>
            <a:gdLst/>
            <a:ahLst/>
            <a:cxnLst/>
            <a:rect l="l" t="t" r="r" b="b"/>
            <a:pathLst>
              <a:path w="227964" h="1664335">
                <a:moveTo>
                  <a:pt x="0" y="0"/>
                </a:moveTo>
                <a:lnTo>
                  <a:pt x="227939" y="0"/>
                </a:lnTo>
                <a:lnTo>
                  <a:pt x="227939" y="1664138"/>
                </a:lnTo>
                <a:lnTo>
                  <a:pt x="0" y="166413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424430" y="2741440"/>
            <a:ext cx="227965" cy="1503680"/>
          </a:xfrm>
          <a:custGeom>
            <a:avLst/>
            <a:gdLst/>
            <a:ahLst/>
            <a:cxnLst/>
            <a:rect l="l" t="t" r="r" b="b"/>
            <a:pathLst>
              <a:path w="227964" h="1503679">
                <a:moveTo>
                  <a:pt x="0" y="0"/>
                </a:moveTo>
                <a:lnTo>
                  <a:pt x="227939" y="0"/>
                </a:lnTo>
                <a:lnTo>
                  <a:pt x="227939" y="1503092"/>
                </a:lnTo>
                <a:lnTo>
                  <a:pt x="0" y="1503092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424430" y="2741440"/>
            <a:ext cx="227965" cy="1503680"/>
          </a:xfrm>
          <a:custGeom>
            <a:avLst/>
            <a:gdLst/>
            <a:ahLst/>
            <a:cxnLst/>
            <a:rect l="l" t="t" r="r" b="b"/>
            <a:pathLst>
              <a:path w="227964" h="1503679">
                <a:moveTo>
                  <a:pt x="0" y="0"/>
                </a:moveTo>
                <a:lnTo>
                  <a:pt x="227939" y="0"/>
                </a:lnTo>
                <a:lnTo>
                  <a:pt x="227939" y="1503092"/>
                </a:lnTo>
                <a:lnTo>
                  <a:pt x="0" y="150309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6222219" y="2741440"/>
            <a:ext cx="227965" cy="1503680"/>
          </a:xfrm>
          <a:custGeom>
            <a:avLst/>
            <a:gdLst/>
            <a:ahLst/>
            <a:cxnLst/>
            <a:rect l="l" t="t" r="r" b="b"/>
            <a:pathLst>
              <a:path w="227964" h="1503679">
                <a:moveTo>
                  <a:pt x="0" y="0"/>
                </a:moveTo>
                <a:lnTo>
                  <a:pt x="227939" y="0"/>
                </a:lnTo>
                <a:lnTo>
                  <a:pt x="227939" y="1503092"/>
                </a:lnTo>
                <a:lnTo>
                  <a:pt x="0" y="1503092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6222219" y="2741440"/>
            <a:ext cx="227965" cy="1503680"/>
          </a:xfrm>
          <a:custGeom>
            <a:avLst/>
            <a:gdLst/>
            <a:ahLst/>
            <a:cxnLst/>
            <a:rect l="l" t="t" r="r" b="b"/>
            <a:pathLst>
              <a:path w="227964" h="1503679">
                <a:moveTo>
                  <a:pt x="0" y="0"/>
                </a:moveTo>
                <a:lnTo>
                  <a:pt x="227939" y="0"/>
                </a:lnTo>
                <a:lnTo>
                  <a:pt x="227939" y="1503092"/>
                </a:lnTo>
                <a:lnTo>
                  <a:pt x="0" y="150309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7020007" y="1399393"/>
            <a:ext cx="227965" cy="2845435"/>
          </a:xfrm>
          <a:custGeom>
            <a:avLst/>
            <a:gdLst/>
            <a:ahLst/>
            <a:cxnLst/>
            <a:rect l="l" t="t" r="r" b="b"/>
            <a:pathLst>
              <a:path w="227965" h="2845435">
                <a:moveTo>
                  <a:pt x="0" y="0"/>
                </a:moveTo>
                <a:lnTo>
                  <a:pt x="227939" y="0"/>
                </a:lnTo>
                <a:lnTo>
                  <a:pt x="227939" y="2845139"/>
                </a:lnTo>
                <a:lnTo>
                  <a:pt x="0" y="2845139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7020007" y="1399393"/>
            <a:ext cx="227965" cy="2845435"/>
          </a:xfrm>
          <a:custGeom>
            <a:avLst/>
            <a:gdLst/>
            <a:ahLst/>
            <a:cxnLst/>
            <a:rect l="l" t="t" r="r" b="b"/>
            <a:pathLst>
              <a:path w="227965" h="2845435">
                <a:moveTo>
                  <a:pt x="0" y="0"/>
                </a:moveTo>
                <a:lnTo>
                  <a:pt x="227939" y="0"/>
                </a:lnTo>
                <a:lnTo>
                  <a:pt x="227939" y="2845139"/>
                </a:lnTo>
                <a:lnTo>
                  <a:pt x="0" y="284513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632170" y="4244533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632170" y="4244533"/>
            <a:ext cx="4787265" cy="0"/>
          </a:xfrm>
          <a:custGeom>
            <a:avLst/>
            <a:gdLst/>
            <a:ahLst/>
            <a:cxnLst/>
            <a:rect l="l" t="t" r="r" b="b"/>
            <a:pathLst>
              <a:path w="4787265" h="0">
                <a:moveTo>
                  <a:pt x="0" y="0"/>
                </a:moveTo>
                <a:lnTo>
                  <a:pt x="478673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632170" y="1023619"/>
            <a:ext cx="0" cy="3221355"/>
          </a:xfrm>
          <a:custGeom>
            <a:avLst/>
            <a:gdLst/>
            <a:ahLst/>
            <a:cxnLst/>
            <a:rect l="l" t="t" r="r" b="b"/>
            <a:pathLst>
              <a:path w="0" h="3221354">
                <a:moveTo>
                  <a:pt x="0" y="0"/>
                </a:moveTo>
                <a:lnTo>
                  <a:pt x="0" y="322091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632170" y="1023619"/>
            <a:ext cx="0" cy="3221355"/>
          </a:xfrm>
          <a:custGeom>
            <a:avLst/>
            <a:gdLst/>
            <a:ahLst/>
            <a:cxnLst/>
            <a:rect l="l" t="t" r="r" b="b"/>
            <a:pathLst>
              <a:path w="0" h="3221354">
                <a:moveTo>
                  <a:pt x="0" y="0"/>
                </a:moveTo>
                <a:lnTo>
                  <a:pt x="0" y="3220913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2350729" y="4147504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284847" y="3610686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10%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284847" y="3073867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20%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284847" y="2537048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30%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284847" y="2000229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40%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284847" y="1463410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50%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284847" y="926591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60%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292204" y="638185"/>
            <a:ext cx="46685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</a:pPr>
            <a:r>
              <a:rPr dirty="0" sz="1800" spc="-5" b="1">
                <a:latin typeface="Calibri"/>
                <a:cs typeface="Calibri"/>
              </a:rPr>
              <a:t>Obstetric and fetal outcomes per diagnosis</a:t>
            </a:r>
            <a:r>
              <a:rPr dirty="0" sz="1800" spc="-7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group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2819" y="267493"/>
            <a:ext cx="7560945" cy="594360"/>
          </a:xfrm>
          <a:custGeom>
            <a:avLst/>
            <a:gdLst/>
            <a:ahLst/>
            <a:cxnLst/>
            <a:rect l="l" t="t" r="r" b="b"/>
            <a:pathLst>
              <a:path w="7560945" h="594360">
                <a:moveTo>
                  <a:pt x="0" y="0"/>
                </a:moveTo>
                <a:lnTo>
                  <a:pt x="7560839" y="0"/>
                </a:lnTo>
                <a:lnTo>
                  <a:pt x="7560839" y="594122"/>
                </a:lnTo>
                <a:lnTo>
                  <a:pt x="0" y="59412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Obstetric and fetal outcomes per diagnosis</a:t>
            </a:r>
            <a:r>
              <a:rPr dirty="0" spc="-75"/>
              <a:t> </a:t>
            </a:r>
            <a:r>
              <a:rPr dirty="0" spc="-5"/>
              <a:t>group</a:t>
            </a:r>
          </a:p>
        </p:txBody>
      </p:sp>
      <p:sp>
        <p:nvSpPr>
          <p:cNvPr id="149" name="object 149"/>
          <p:cNvSpPr txBox="1"/>
          <p:nvPr/>
        </p:nvSpPr>
        <p:spPr>
          <a:xfrm>
            <a:off x="8711568" y="4918017"/>
            <a:ext cx="3054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 sz="1800">
                <a:latin typeface="Arial"/>
                <a:cs typeface="Arial"/>
              </a:rPr>
              <a:t>15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740" y="212988"/>
            <a:ext cx="20243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/>
              <a:t>Conclusions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8711568" y="4918017"/>
            <a:ext cx="3054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dirty="0" sz="1800">
                <a:latin typeface="Arial"/>
                <a:cs typeface="Arial"/>
              </a:rPr>
              <a:t>15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70" y="1076345"/>
            <a:ext cx="8472805" cy="3378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100"/>
              </a:spcBef>
              <a:buClr>
                <a:srgbClr val="D00040"/>
              </a:buClr>
              <a:buSzPct val="102500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Maternal mortality in women with cardiac disease is 100x higher then expected  with highest mortality in women with pulmonary arterial hypertension</a:t>
            </a:r>
            <a:r>
              <a:rPr dirty="0" sz="2000" spc="-3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(9%)</a:t>
            </a:r>
            <a:endParaRPr sz="20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80"/>
              </a:spcBef>
              <a:buClr>
                <a:srgbClr val="D00040"/>
              </a:buClr>
              <a:buSzPct val="102500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However, many women can go through pregnancy at low risk:</a:t>
            </a:r>
            <a:r>
              <a:rPr dirty="0" sz="2000" spc="7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u="heavy" sz="2000" spc="-5" b="1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Calibri"/>
                <a:cs typeface="Calibri"/>
              </a:rPr>
              <a:t>counseling!</a:t>
            </a:r>
            <a:endParaRPr sz="2000">
              <a:latin typeface="Calibri"/>
              <a:cs typeface="Calibri"/>
            </a:endParaRPr>
          </a:p>
          <a:p>
            <a:pPr marL="279400" marR="862965" indent="-266700">
              <a:lnSpc>
                <a:spcPct val="100000"/>
              </a:lnSpc>
              <a:spcBef>
                <a:spcPts val="480"/>
              </a:spcBef>
              <a:buClr>
                <a:srgbClr val="D00040"/>
              </a:buClr>
              <a:buSzPct val="102500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Heart failure is the most common complication, occurring in 11%, most  prevalent in cardiomyopathy and pulmonary arterial</a:t>
            </a:r>
            <a:r>
              <a:rPr dirty="0" sz="2000" spc="-3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hypertension</a:t>
            </a:r>
            <a:endParaRPr sz="2000">
              <a:latin typeface="Calibri"/>
              <a:cs typeface="Calibri"/>
            </a:endParaRPr>
          </a:p>
          <a:p>
            <a:pPr marL="279400" marR="189230" indent="-266700">
              <a:lnSpc>
                <a:spcPct val="100000"/>
              </a:lnSpc>
              <a:spcBef>
                <a:spcPts val="480"/>
              </a:spcBef>
              <a:buClr>
                <a:srgbClr val="D00040"/>
              </a:buClr>
              <a:buSzPct val="102500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After an initial increase there is now </a:t>
            </a:r>
            <a:r>
              <a:rPr dirty="0" sz="2000">
                <a:solidFill>
                  <a:srgbClr val="002060"/>
                </a:solidFill>
                <a:latin typeface="Calibri"/>
                <a:cs typeface="Calibri"/>
              </a:rPr>
              <a:t>a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decline in maternal mortality and heart  failure, despite more women being in the highest mWHO</a:t>
            </a:r>
            <a:r>
              <a:rPr dirty="0" sz="2000" spc="-2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category</a:t>
            </a:r>
            <a:endParaRPr sz="20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80"/>
              </a:spcBef>
              <a:buClr>
                <a:srgbClr val="D00040"/>
              </a:buClr>
              <a:buSzPct val="102500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Improvement was observed mainly in emerging</a:t>
            </a:r>
            <a:r>
              <a:rPr dirty="0" sz="20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countries</a:t>
            </a:r>
            <a:endParaRPr sz="2000">
              <a:latin typeface="Calibri"/>
              <a:cs typeface="Calibri"/>
            </a:endParaRPr>
          </a:p>
          <a:p>
            <a:pPr marL="279400" marR="767080" indent="-266700">
              <a:lnSpc>
                <a:spcPct val="100000"/>
              </a:lnSpc>
              <a:spcBef>
                <a:spcPts val="480"/>
              </a:spcBef>
              <a:buClr>
                <a:srgbClr val="D00040"/>
              </a:buClr>
              <a:buSzPct val="102500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Caesarean section was used often (44%) in women with cardiac disease,  although not advised in the</a:t>
            </a:r>
            <a:r>
              <a:rPr dirty="0" sz="20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002060"/>
                </a:solidFill>
                <a:latin typeface="Calibri"/>
                <a:cs typeface="Calibri"/>
              </a:rPr>
              <a:t>guidelines.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60" y="261357"/>
            <a:ext cx="705993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Future: ROPAC </a:t>
            </a:r>
            <a:r>
              <a:rPr dirty="0" spc="-5"/>
              <a:t>will continue in </a:t>
            </a:r>
            <a:r>
              <a:rPr dirty="0"/>
              <a:t>2 </a:t>
            </a:r>
            <a:r>
              <a:rPr dirty="0" spc="-5"/>
              <a:t>focussed</a:t>
            </a:r>
            <a:r>
              <a:rPr dirty="0" spc="-70"/>
              <a:t> </a:t>
            </a:r>
            <a:r>
              <a:rPr dirty="0" spc="-5"/>
              <a:t>areas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24265" y="4763250"/>
            <a:ext cx="2800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 spc="-5">
                <a:latin typeface="Arial"/>
                <a:cs typeface="Arial"/>
              </a:rPr>
              <a:t>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2984" y="1127756"/>
            <a:ext cx="5474335" cy="3352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7495" indent="-264795">
              <a:lnSpc>
                <a:spcPct val="100000"/>
              </a:lnSpc>
              <a:spcBef>
                <a:spcPts val="100"/>
              </a:spcBef>
              <a:buSzPct val="102083"/>
              <a:buFont typeface="Arial"/>
              <a:buChar char="•"/>
              <a:tabLst>
                <a:tab pos="277495" algn="l"/>
                <a:tab pos="278130" algn="l"/>
              </a:tabLst>
            </a:pPr>
            <a:r>
              <a:rPr dirty="0" sz="2400" spc="-5" b="1">
                <a:solidFill>
                  <a:srgbClr val="002060"/>
                </a:solidFill>
                <a:latin typeface="Calibri"/>
                <a:cs typeface="Calibri"/>
              </a:rPr>
              <a:t>Aortic</a:t>
            </a:r>
            <a:r>
              <a:rPr dirty="0" sz="2400" spc="-10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2060"/>
                </a:solidFill>
                <a:latin typeface="Calibri"/>
                <a:cs typeface="Calibri"/>
              </a:rPr>
              <a:t>Pathology</a:t>
            </a:r>
            <a:endParaRPr sz="2400">
              <a:latin typeface="Calibri"/>
              <a:cs typeface="Calibri"/>
            </a:endParaRPr>
          </a:p>
          <a:p>
            <a:pPr marL="277495" indent="-264795">
              <a:lnSpc>
                <a:spcPct val="100000"/>
              </a:lnSpc>
              <a:spcBef>
                <a:spcPts val="2014"/>
              </a:spcBef>
              <a:buSzPct val="102083"/>
              <a:buFont typeface="Arial"/>
              <a:buChar char="•"/>
              <a:tabLst>
                <a:tab pos="277495" algn="l"/>
                <a:tab pos="278130" algn="l"/>
              </a:tabLst>
            </a:pPr>
            <a:r>
              <a:rPr dirty="0" sz="2400" spc="-5" b="1">
                <a:solidFill>
                  <a:srgbClr val="002060"/>
                </a:solidFill>
                <a:latin typeface="Calibri"/>
                <a:cs typeface="Calibri"/>
              </a:rPr>
              <a:t>Prosthetic</a:t>
            </a:r>
            <a:r>
              <a:rPr dirty="0" sz="2400" spc="-10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2060"/>
                </a:solidFill>
                <a:latin typeface="Calibri"/>
                <a:cs typeface="Calibri"/>
              </a:rPr>
              <a:t>Valve</a:t>
            </a:r>
            <a:endParaRPr sz="2400">
              <a:latin typeface="Calibri"/>
              <a:cs typeface="Calibri"/>
            </a:endParaRPr>
          </a:p>
          <a:p>
            <a:pPr algn="ctr" marL="1644650" marR="266065">
              <a:lnSpc>
                <a:spcPct val="100000"/>
              </a:lnSpc>
              <a:spcBef>
                <a:spcPts val="1620"/>
              </a:spcBef>
            </a:pP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  <a:hlinkClick r:id="rId2"/>
              </a:rPr>
              <a:t>www.escardio.org/EORP </a:t>
            </a: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u="heavy" sz="2800" spc="-5">
                <a:solidFill>
                  <a:srgbClr val="F8B836"/>
                </a:solidFill>
                <a:uFill>
                  <a:solidFill>
                    <a:srgbClr val="F8B836"/>
                  </a:solidFill>
                </a:uFill>
                <a:latin typeface="Calibri"/>
                <a:cs typeface="Calibri"/>
                <a:hlinkClick r:id="rId3"/>
              </a:rPr>
              <a:t>eorp@escardio.org </a:t>
            </a:r>
            <a:r>
              <a:rPr dirty="0" sz="2800" spc="-5">
                <a:solidFill>
                  <a:srgbClr val="F8B836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  <a:hlinkClick r:id="rId4"/>
              </a:rPr>
              <a:t>j.roos@erasmusmc.nl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algn="ctr" marL="1370965">
              <a:lnSpc>
                <a:spcPct val="100000"/>
              </a:lnSpc>
            </a:pPr>
            <a:r>
              <a:rPr dirty="0" sz="2800" spc="-5" b="1">
                <a:solidFill>
                  <a:srgbClr val="002060"/>
                </a:solidFill>
                <a:latin typeface="Calibri"/>
                <a:cs typeface="Calibri"/>
              </a:rPr>
              <a:t>Thank you for the</a:t>
            </a:r>
            <a:r>
              <a:rPr dirty="0" sz="2800" spc="-85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002060"/>
                </a:solidFill>
                <a:latin typeface="Calibri"/>
                <a:cs typeface="Calibri"/>
              </a:rPr>
              <a:t>attention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52" y="136990"/>
            <a:ext cx="623189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073015" algn="l"/>
              </a:tabLst>
            </a:pPr>
            <a:r>
              <a:rPr dirty="0" sz="2400" spc="-5"/>
              <a:t>ROPA</a:t>
            </a:r>
            <a:r>
              <a:rPr dirty="0" sz="2400"/>
              <a:t>C</a:t>
            </a:r>
            <a:r>
              <a:rPr dirty="0" sz="2400" spc="-5"/>
              <a:t> i</a:t>
            </a:r>
            <a:r>
              <a:rPr dirty="0" sz="2400"/>
              <a:t>s</a:t>
            </a:r>
            <a:r>
              <a:rPr dirty="0" sz="2400" spc="-5"/>
              <a:t> par</a:t>
            </a:r>
            <a:r>
              <a:rPr dirty="0" sz="2400"/>
              <a:t>t</a:t>
            </a:r>
            <a:r>
              <a:rPr dirty="0" sz="2400" spc="-5"/>
              <a:t> o</a:t>
            </a:r>
            <a:r>
              <a:rPr dirty="0" sz="2400"/>
              <a:t>f</a:t>
            </a:r>
            <a:r>
              <a:rPr dirty="0" sz="2400" spc="-5"/>
              <a:t> th</a:t>
            </a:r>
            <a:r>
              <a:rPr dirty="0" sz="2400"/>
              <a:t>e</a:t>
            </a:r>
            <a:r>
              <a:rPr dirty="0" sz="2400" spc="-5"/>
              <a:t> EURObservationa</a:t>
            </a:r>
            <a:r>
              <a:rPr dirty="0" sz="2400"/>
              <a:t>l	</a:t>
            </a:r>
            <a:r>
              <a:rPr dirty="0" sz="2400" spc="-5"/>
              <a:t>Research  Programme (EORP) of the</a:t>
            </a:r>
            <a:r>
              <a:rPr dirty="0" sz="2400" spc="-15"/>
              <a:t> </a:t>
            </a:r>
            <a:r>
              <a:rPr dirty="0" sz="2400" spc="-5"/>
              <a:t>ESC</a:t>
            </a:r>
            <a:endParaRPr sz="2400"/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4541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18292" y="1030769"/>
            <a:ext cx="3958590" cy="3640454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800" spc="-5" b="1">
                <a:solidFill>
                  <a:srgbClr val="002060"/>
                </a:solidFill>
                <a:latin typeface="Calibri"/>
                <a:cs typeface="Calibri"/>
              </a:rPr>
              <a:t>Chairpersons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Prof Jolien Roos-Hesselink,</a:t>
            </a:r>
            <a:r>
              <a:rPr dirty="0" sz="1800" spc="-8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Netherlands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4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Prof Roger Hall,</a:t>
            </a:r>
            <a:r>
              <a:rPr dirty="0" sz="18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UK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 spc="-5" b="1">
                <a:solidFill>
                  <a:srgbClr val="002060"/>
                </a:solidFill>
                <a:latin typeface="Calibri"/>
                <a:cs typeface="Calibri"/>
              </a:rPr>
              <a:t>Coauthors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4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Drs Lucia Baris,</a:t>
            </a:r>
            <a:r>
              <a:rPr dirty="0" sz="1800" spc="-2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Netherlands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Prof Mark Johnson,</a:t>
            </a:r>
            <a:r>
              <a:rPr dirty="0" sz="18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UK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Dr Julie de Backer,</a:t>
            </a:r>
            <a:r>
              <a:rPr dirty="0" sz="1800" spc="-2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Belgium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4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Prof Catherine Otto,</a:t>
            </a:r>
            <a:r>
              <a:rPr dirty="0" sz="18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USA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Prof Ariane Marelli,</a:t>
            </a:r>
            <a:r>
              <a:rPr dirty="0" sz="18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Canada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4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Prof Guillaume Jondeau,</a:t>
            </a:r>
            <a:r>
              <a:rPr dirty="0" sz="1800" spc="-2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France</a:t>
            </a:r>
            <a:endParaRPr sz="1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Dr Jasmine Grewal,</a:t>
            </a:r>
            <a:r>
              <a:rPr dirty="0" sz="1800" spc="-1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02060"/>
                </a:solidFill>
                <a:latin typeface="Calibri"/>
                <a:cs typeface="Calibri"/>
              </a:rPr>
              <a:t>Canada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59690" rIns="0" bIns="0" rtlCol="0" vert="horz">
            <a:spAutoFit/>
          </a:bodyPr>
          <a:lstStyle/>
          <a:p>
            <a:pPr marL="279400" indent="-266700">
              <a:lnSpc>
                <a:spcPct val="100000"/>
              </a:lnSpc>
              <a:spcBef>
                <a:spcPts val="47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Prof Werner Budts,</a:t>
            </a:r>
            <a:r>
              <a:rPr dirty="0" spc="-20"/>
              <a:t> </a:t>
            </a:r>
            <a:r>
              <a:rPr dirty="0" spc="-5"/>
              <a:t>Belgium</a:t>
            </a: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Prof Karen Sliwa, South</a:t>
            </a:r>
            <a:r>
              <a:rPr dirty="0" spc="-30"/>
              <a:t> </a:t>
            </a:r>
            <a:r>
              <a:rPr dirty="0" spc="-5"/>
              <a:t>Africa</a:t>
            </a:r>
          </a:p>
          <a:p>
            <a:pPr marL="279400" indent="-266700">
              <a:lnSpc>
                <a:spcPct val="100000"/>
              </a:lnSpc>
              <a:spcBef>
                <a:spcPts val="434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Dr William Parsonage,</a:t>
            </a:r>
            <a:r>
              <a:rPr dirty="0" spc="-30"/>
              <a:t> </a:t>
            </a:r>
            <a:r>
              <a:rPr dirty="0" spc="-5"/>
              <a:t>Australia</a:t>
            </a: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Dr Aldo Maggioni,</a:t>
            </a:r>
            <a:r>
              <a:rPr dirty="0" spc="-15"/>
              <a:t> </a:t>
            </a:r>
            <a:r>
              <a:rPr dirty="0" spc="-5"/>
              <a:t>Italy</a:t>
            </a:r>
          </a:p>
          <a:p>
            <a:pPr marL="279400" indent="-266700">
              <a:lnSpc>
                <a:spcPct val="100000"/>
              </a:lnSpc>
              <a:spcBef>
                <a:spcPts val="434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Drs Iris van Hagen, the</a:t>
            </a:r>
            <a:r>
              <a:rPr dirty="0" spc="-75"/>
              <a:t> </a:t>
            </a:r>
            <a:r>
              <a:rPr dirty="0" spc="-5"/>
              <a:t>Netherlands</a:t>
            </a: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Prof Alec Vahanian,</a:t>
            </a:r>
            <a:r>
              <a:rPr dirty="0" spc="-20"/>
              <a:t> </a:t>
            </a:r>
            <a:r>
              <a:rPr dirty="0" spc="-5"/>
              <a:t>France</a:t>
            </a: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Prof Luigi Tavazzi,</a:t>
            </a:r>
            <a:r>
              <a:rPr dirty="0" spc="-15"/>
              <a:t> </a:t>
            </a:r>
            <a:r>
              <a:rPr dirty="0" spc="-5"/>
              <a:t>Italy</a:t>
            </a:r>
          </a:p>
          <a:p>
            <a:pPr marL="279400" indent="-266700">
              <a:lnSpc>
                <a:spcPct val="100000"/>
              </a:lnSpc>
              <a:spcBef>
                <a:spcPts val="434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Prof Uri Elkayam,</a:t>
            </a:r>
            <a:r>
              <a:rPr dirty="0" spc="-15"/>
              <a:t> </a:t>
            </a:r>
            <a:r>
              <a:rPr dirty="0" spc="-5"/>
              <a:t>US</a:t>
            </a:r>
          </a:p>
          <a:p>
            <a:pPr marL="279400" indent="-266700">
              <a:lnSpc>
                <a:spcPct val="10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pc="-5"/>
              <a:t>Prof Eric Boersma,</a:t>
            </a:r>
            <a:r>
              <a:rPr dirty="0" spc="-30"/>
              <a:t> </a:t>
            </a:r>
            <a:r>
              <a:rPr dirty="0" spc="-5"/>
              <a:t>Netherlands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69" y="205747"/>
            <a:ext cx="52476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Hemodynamic impact of</a:t>
            </a:r>
            <a:r>
              <a:rPr dirty="0" spc="-90"/>
              <a:t> </a:t>
            </a:r>
            <a:r>
              <a:rPr dirty="0" spc="-5"/>
              <a:t>pregnancy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698500"/>
            <a:ext cx="7560840" cy="444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4541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60" y="205747"/>
            <a:ext cx="419798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Maternal mortality by</a:t>
            </a:r>
            <a:r>
              <a:rPr dirty="0" spc="-85"/>
              <a:t> </a:t>
            </a:r>
            <a:r>
              <a:rPr dirty="0" spc="-5"/>
              <a:t>cause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1130300"/>
            <a:ext cx="7779884" cy="3240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4315" y="4686687"/>
            <a:ext cx="15627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MBRRACE-UK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15616" y="1275605"/>
            <a:ext cx="720090" cy="3096895"/>
          </a:xfrm>
          <a:custGeom>
            <a:avLst/>
            <a:gdLst/>
            <a:ahLst/>
            <a:cxnLst/>
            <a:rect l="l" t="t" r="r" b="b"/>
            <a:pathLst>
              <a:path w="720089" h="3096895">
                <a:moveTo>
                  <a:pt x="0" y="0"/>
                </a:moveTo>
                <a:lnTo>
                  <a:pt x="720080" y="0"/>
                </a:lnTo>
                <a:lnTo>
                  <a:pt x="720080" y="3096343"/>
                </a:lnTo>
                <a:lnTo>
                  <a:pt x="0" y="3096343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4541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740" y="216239"/>
            <a:ext cx="195961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Goals</a:t>
            </a:r>
            <a:r>
              <a:rPr dirty="0" spc="-85"/>
              <a:t> </a:t>
            </a:r>
            <a:r>
              <a:rPr dirty="0" spc="-5"/>
              <a:t>ROPAC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24265" y="4763250"/>
            <a:ext cx="1530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292" y="1265238"/>
            <a:ext cx="6563995" cy="2578100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279400" indent="-266700">
              <a:lnSpc>
                <a:spcPct val="100000"/>
              </a:lnSpc>
              <a:spcBef>
                <a:spcPts val="710"/>
              </a:spcBef>
              <a:buSzPct val="101785"/>
              <a:buFont typeface="Arial"/>
              <a:buChar char="•"/>
              <a:tabLst>
                <a:tab pos="279400" algn="l"/>
              </a:tabLst>
            </a:pP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Assess risks for both mother and</a:t>
            </a:r>
            <a:r>
              <a:rPr dirty="0" sz="2800" spc="-3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child</a:t>
            </a:r>
            <a:endParaRPr sz="2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670"/>
              </a:spcBef>
              <a:buSzPct val="101785"/>
              <a:buFont typeface="Arial"/>
              <a:buChar char="•"/>
              <a:tabLst>
                <a:tab pos="279400" algn="l"/>
              </a:tabLst>
            </a:pP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Outline variation between different</a:t>
            </a:r>
            <a:r>
              <a:rPr dirty="0" sz="2800" spc="-8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regions</a:t>
            </a:r>
            <a:endParaRPr sz="28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675"/>
              </a:spcBef>
              <a:buSzPct val="101785"/>
              <a:buFont typeface="Arial"/>
              <a:buChar char="•"/>
              <a:tabLst>
                <a:tab pos="279400" algn="l"/>
              </a:tabLst>
            </a:pP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Support</a:t>
            </a:r>
            <a:r>
              <a:rPr dirty="0" sz="2800" spc="-1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guidelines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Ultimate goal: reduce maternal</a:t>
            </a:r>
            <a:r>
              <a:rPr dirty="0" sz="2800" spc="-3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002060"/>
                </a:solidFill>
                <a:latin typeface="Calibri"/>
                <a:cs typeface="Calibri"/>
              </a:rPr>
              <a:t>mortality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268" y="61669"/>
            <a:ext cx="422021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 b="1">
                <a:solidFill>
                  <a:srgbClr val="005694"/>
                </a:solidFill>
                <a:latin typeface="Calibri"/>
                <a:cs typeface="Calibri"/>
              </a:rPr>
              <a:t>Risk</a:t>
            </a:r>
            <a:r>
              <a:rPr dirty="0" sz="2800" spc="-15" b="1">
                <a:solidFill>
                  <a:srgbClr val="005694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005694"/>
                </a:solidFill>
                <a:latin typeface="Calibri"/>
                <a:cs typeface="Calibri"/>
              </a:rPr>
              <a:t>stratification: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Modified WHO</a:t>
            </a:r>
            <a:r>
              <a:rPr dirty="0" sz="2800" spc="-8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C00000"/>
                </a:solidFill>
                <a:latin typeface="Calibri"/>
                <a:cs typeface="Calibri"/>
              </a:rPr>
              <a:t>classification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08649" y="1619465"/>
            <a:ext cx="704215" cy="92710"/>
          </a:xfrm>
          <a:custGeom>
            <a:avLst/>
            <a:gdLst/>
            <a:ahLst/>
            <a:cxnLst/>
            <a:rect l="l" t="t" r="r" b="b"/>
            <a:pathLst>
              <a:path w="704215" h="92710">
                <a:moveTo>
                  <a:pt x="703993" y="92171"/>
                </a:moveTo>
                <a:lnTo>
                  <a:pt x="0" y="92171"/>
                </a:lnTo>
                <a:lnTo>
                  <a:pt x="0" y="0"/>
                </a:lnTo>
                <a:lnTo>
                  <a:pt x="703993" y="0"/>
                </a:lnTo>
                <a:lnTo>
                  <a:pt x="703993" y="9217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8649" y="1757722"/>
            <a:ext cx="704215" cy="92710"/>
          </a:xfrm>
          <a:custGeom>
            <a:avLst/>
            <a:gdLst/>
            <a:ahLst/>
            <a:cxnLst/>
            <a:rect l="l" t="t" r="r" b="b"/>
            <a:pathLst>
              <a:path w="704215" h="92710">
                <a:moveTo>
                  <a:pt x="703993" y="92171"/>
                </a:moveTo>
                <a:lnTo>
                  <a:pt x="0" y="92171"/>
                </a:lnTo>
                <a:lnTo>
                  <a:pt x="0" y="0"/>
                </a:lnTo>
                <a:lnTo>
                  <a:pt x="703993" y="0"/>
                </a:lnTo>
                <a:lnTo>
                  <a:pt x="703993" y="92171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08649" y="1619465"/>
            <a:ext cx="704215" cy="92710"/>
          </a:xfrm>
          <a:custGeom>
            <a:avLst/>
            <a:gdLst/>
            <a:ahLst/>
            <a:cxnLst/>
            <a:rect l="l" t="t" r="r" b="b"/>
            <a:pathLst>
              <a:path w="704215" h="92710">
                <a:moveTo>
                  <a:pt x="0" y="0"/>
                </a:moveTo>
                <a:lnTo>
                  <a:pt x="703993" y="0"/>
                </a:lnTo>
                <a:lnTo>
                  <a:pt x="703993" y="92171"/>
                </a:lnTo>
                <a:lnTo>
                  <a:pt x="0" y="92171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08649" y="1757722"/>
            <a:ext cx="704215" cy="92710"/>
          </a:xfrm>
          <a:custGeom>
            <a:avLst/>
            <a:gdLst/>
            <a:ahLst/>
            <a:cxnLst/>
            <a:rect l="l" t="t" r="r" b="b"/>
            <a:pathLst>
              <a:path w="704215" h="92710">
                <a:moveTo>
                  <a:pt x="0" y="0"/>
                </a:moveTo>
                <a:lnTo>
                  <a:pt x="703993" y="0"/>
                </a:lnTo>
                <a:lnTo>
                  <a:pt x="703993" y="92171"/>
                </a:lnTo>
                <a:lnTo>
                  <a:pt x="0" y="92171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681660" y="3940049"/>
            <a:ext cx="487680" cy="532765"/>
          </a:xfrm>
          <a:custGeom>
            <a:avLst/>
            <a:gdLst/>
            <a:ahLst/>
            <a:cxnLst/>
            <a:rect l="l" t="t" r="r" b="b"/>
            <a:pathLst>
              <a:path w="487679" h="532764">
                <a:moveTo>
                  <a:pt x="487136" y="243568"/>
                </a:moveTo>
                <a:lnTo>
                  <a:pt x="0" y="243568"/>
                </a:lnTo>
                <a:lnTo>
                  <a:pt x="243568" y="0"/>
                </a:lnTo>
                <a:lnTo>
                  <a:pt x="487136" y="243568"/>
                </a:lnTo>
                <a:close/>
              </a:path>
              <a:path w="487679" h="532764">
                <a:moveTo>
                  <a:pt x="331523" y="532719"/>
                </a:moveTo>
                <a:lnTo>
                  <a:pt x="155613" y="532719"/>
                </a:lnTo>
                <a:lnTo>
                  <a:pt x="155613" y="243568"/>
                </a:lnTo>
                <a:lnTo>
                  <a:pt x="331523" y="243568"/>
                </a:lnTo>
                <a:lnTo>
                  <a:pt x="331523" y="53271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681660" y="3940049"/>
            <a:ext cx="487680" cy="532765"/>
          </a:xfrm>
          <a:custGeom>
            <a:avLst/>
            <a:gdLst/>
            <a:ahLst/>
            <a:cxnLst/>
            <a:rect l="l" t="t" r="r" b="b"/>
            <a:pathLst>
              <a:path w="487679" h="532764">
                <a:moveTo>
                  <a:pt x="0" y="243568"/>
                </a:moveTo>
                <a:lnTo>
                  <a:pt x="243568" y="0"/>
                </a:lnTo>
                <a:lnTo>
                  <a:pt x="487136" y="243568"/>
                </a:lnTo>
                <a:lnTo>
                  <a:pt x="331523" y="243568"/>
                </a:lnTo>
                <a:lnTo>
                  <a:pt x="331523" y="532719"/>
                </a:lnTo>
                <a:lnTo>
                  <a:pt x="155613" y="532719"/>
                </a:lnTo>
                <a:lnTo>
                  <a:pt x="155613" y="243568"/>
                </a:lnTo>
                <a:lnTo>
                  <a:pt x="0" y="243568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352494" y="3940049"/>
            <a:ext cx="487680" cy="532765"/>
          </a:xfrm>
          <a:custGeom>
            <a:avLst/>
            <a:gdLst/>
            <a:ahLst/>
            <a:cxnLst/>
            <a:rect l="l" t="t" r="r" b="b"/>
            <a:pathLst>
              <a:path w="487679" h="532764">
                <a:moveTo>
                  <a:pt x="487137" y="243568"/>
                </a:moveTo>
                <a:lnTo>
                  <a:pt x="0" y="243568"/>
                </a:lnTo>
                <a:lnTo>
                  <a:pt x="243568" y="0"/>
                </a:lnTo>
                <a:lnTo>
                  <a:pt x="487137" y="243568"/>
                </a:lnTo>
                <a:close/>
              </a:path>
              <a:path w="487679" h="532764">
                <a:moveTo>
                  <a:pt x="331523" y="532719"/>
                </a:moveTo>
                <a:lnTo>
                  <a:pt x="155613" y="532719"/>
                </a:lnTo>
                <a:lnTo>
                  <a:pt x="155613" y="243568"/>
                </a:lnTo>
                <a:lnTo>
                  <a:pt x="331523" y="243568"/>
                </a:lnTo>
                <a:lnTo>
                  <a:pt x="331523" y="53271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352494" y="3940049"/>
            <a:ext cx="487680" cy="532765"/>
          </a:xfrm>
          <a:custGeom>
            <a:avLst/>
            <a:gdLst/>
            <a:ahLst/>
            <a:cxnLst/>
            <a:rect l="l" t="t" r="r" b="b"/>
            <a:pathLst>
              <a:path w="487679" h="532764">
                <a:moveTo>
                  <a:pt x="0" y="243568"/>
                </a:moveTo>
                <a:lnTo>
                  <a:pt x="243568" y="0"/>
                </a:lnTo>
                <a:lnTo>
                  <a:pt x="487137" y="243568"/>
                </a:lnTo>
                <a:lnTo>
                  <a:pt x="331523" y="243568"/>
                </a:lnTo>
                <a:lnTo>
                  <a:pt x="331523" y="532719"/>
                </a:lnTo>
                <a:lnTo>
                  <a:pt x="155613" y="532719"/>
                </a:lnTo>
                <a:lnTo>
                  <a:pt x="155613" y="243568"/>
                </a:lnTo>
                <a:lnTo>
                  <a:pt x="0" y="243568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28800" y="1117600"/>
            <a:ext cx="3417949" cy="3448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16628" y="2687103"/>
            <a:ext cx="487680" cy="532765"/>
          </a:xfrm>
          <a:custGeom>
            <a:avLst/>
            <a:gdLst/>
            <a:ahLst/>
            <a:cxnLst/>
            <a:rect l="l" t="t" r="r" b="b"/>
            <a:pathLst>
              <a:path w="487679" h="532764">
                <a:moveTo>
                  <a:pt x="487136" y="243568"/>
                </a:moveTo>
                <a:lnTo>
                  <a:pt x="0" y="243568"/>
                </a:lnTo>
                <a:lnTo>
                  <a:pt x="243568" y="0"/>
                </a:lnTo>
                <a:lnTo>
                  <a:pt x="487136" y="243568"/>
                </a:lnTo>
                <a:close/>
              </a:path>
              <a:path w="487679" h="532764">
                <a:moveTo>
                  <a:pt x="331523" y="532720"/>
                </a:moveTo>
                <a:lnTo>
                  <a:pt x="155613" y="532720"/>
                </a:lnTo>
                <a:lnTo>
                  <a:pt x="155613" y="243568"/>
                </a:lnTo>
                <a:lnTo>
                  <a:pt x="331523" y="243568"/>
                </a:lnTo>
                <a:lnTo>
                  <a:pt x="331523" y="532720"/>
                </a:lnTo>
                <a:close/>
              </a:path>
            </a:pathLst>
          </a:custGeom>
          <a:solidFill>
            <a:srgbClr val="FF730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16628" y="2687103"/>
            <a:ext cx="487680" cy="532765"/>
          </a:xfrm>
          <a:custGeom>
            <a:avLst/>
            <a:gdLst/>
            <a:ahLst/>
            <a:cxnLst/>
            <a:rect l="l" t="t" r="r" b="b"/>
            <a:pathLst>
              <a:path w="487679" h="532764">
                <a:moveTo>
                  <a:pt x="0" y="243568"/>
                </a:moveTo>
                <a:lnTo>
                  <a:pt x="243568" y="0"/>
                </a:lnTo>
                <a:lnTo>
                  <a:pt x="487136" y="243568"/>
                </a:lnTo>
                <a:lnTo>
                  <a:pt x="331523" y="243568"/>
                </a:lnTo>
                <a:lnTo>
                  <a:pt x="331523" y="532720"/>
                </a:lnTo>
                <a:lnTo>
                  <a:pt x="155613" y="532720"/>
                </a:lnTo>
                <a:lnTo>
                  <a:pt x="155613" y="243568"/>
                </a:lnTo>
                <a:lnTo>
                  <a:pt x="0" y="243568"/>
                </a:lnTo>
                <a:close/>
              </a:path>
            </a:pathLst>
          </a:custGeom>
          <a:ln w="9525">
            <a:solidFill>
              <a:srgbClr val="FF730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60325" y="4856306"/>
            <a:ext cx="499173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</a:rPr>
              <a:t>ESC Guidelines on the management of </a:t>
            </a:r>
            <a:r>
              <a:rPr dirty="0" sz="1000">
                <a:latin typeface="Arial"/>
                <a:cs typeface="Arial"/>
              </a:rPr>
              <a:t>cardiovascular </a:t>
            </a:r>
            <a:r>
              <a:rPr dirty="0" sz="1000" spc="-5">
                <a:latin typeface="Arial"/>
                <a:cs typeface="Arial"/>
              </a:rPr>
              <a:t>diseases during pregnancy.</a:t>
            </a:r>
            <a:r>
              <a:rPr dirty="0" sz="1000" spc="-235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2018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52" y="133739"/>
            <a:ext cx="7037070" cy="8788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Prospective inclusion in </a:t>
            </a:r>
            <a:r>
              <a:rPr dirty="0" spc="-10"/>
              <a:t>ROPAC </a:t>
            </a:r>
            <a:r>
              <a:rPr dirty="0" spc="-5"/>
              <a:t>from 2007-2018  </a:t>
            </a:r>
            <a:r>
              <a:rPr dirty="0" spc="-5">
                <a:solidFill>
                  <a:srgbClr val="005694"/>
                </a:solidFill>
              </a:rPr>
              <a:t>138 participating centres, 53</a:t>
            </a:r>
            <a:r>
              <a:rPr dirty="0" spc="-20">
                <a:solidFill>
                  <a:srgbClr val="005694"/>
                </a:solidFill>
              </a:rPr>
              <a:t> </a:t>
            </a:r>
            <a:r>
              <a:rPr dirty="0" spc="-5">
                <a:solidFill>
                  <a:srgbClr val="005694"/>
                </a:solidFill>
              </a:rPr>
              <a:t>countries</a:t>
            </a:r>
          </a:p>
        </p:txBody>
      </p:sp>
      <p:sp>
        <p:nvSpPr>
          <p:cNvPr id="3" name="object 3"/>
          <p:cNvSpPr/>
          <p:nvPr/>
        </p:nvSpPr>
        <p:spPr>
          <a:xfrm>
            <a:off x="279400" y="1143000"/>
            <a:ext cx="8725293" cy="3479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051720" y="2187028"/>
            <a:ext cx="4269740" cy="76962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952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75"/>
              </a:spcBef>
            </a:pPr>
            <a:r>
              <a:rPr dirty="0" sz="4400" spc="-10" b="1">
                <a:solidFill>
                  <a:srgbClr val="C00000"/>
                </a:solidFill>
                <a:latin typeface="Calibri"/>
                <a:cs typeface="Calibri"/>
              </a:rPr>
              <a:t>5739</a:t>
            </a:r>
            <a:r>
              <a:rPr dirty="0" sz="44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4400" spc="-5" b="1">
                <a:solidFill>
                  <a:srgbClr val="C00000"/>
                </a:solidFill>
                <a:latin typeface="Calibri"/>
                <a:cs typeface="Calibri"/>
              </a:rPr>
              <a:t>pregnancies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4541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740" y="216239"/>
            <a:ext cx="152463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Diagnoses</a:t>
            </a:r>
          </a:p>
        </p:txBody>
      </p:sp>
      <p:sp>
        <p:nvSpPr>
          <p:cNvPr id="3" name="object 3"/>
          <p:cNvSpPr/>
          <p:nvPr/>
        </p:nvSpPr>
        <p:spPr>
          <a:xfrm>
            <a:off x="2233239" y="1294735"/>
            <a:ext cx="2251710" cy="3105785"/>
          </a:xfrm>
          <a:custGeom>
            <a:avLst/>
            <a:gdLst/>
            <a:ahLst/>
            <a:cxnLst/>
            <a:rect l="l" t="t" r="r" b="b"/>
            <a:pathLst>
              <a:path w="2251710" h="3105785">
                <a:moveTo>
                  <a:pt x="698366" y="3105620"/>
                </a:moveTo>
                <a:lnTo>
                  <a:pt x="646449" y="3104752"/>
                </a:lnTo>
                <a:lnTo>
                  <a:pt x="594678" y="3102155"/>
                </a:lnTo>
                <a:lnTo>
                  <a:pt x="543094" y="3097838"/>
                </a:lnTo>
                <a:lnTo>
                  <a:pt x="491739" y="3091812"/>
                </a:lnTo>
                <a:lnTo>
                  <a:pt x="440654" y="3084086"/>
                </a:lnTo>
                <a:lnTo>
                  <a:pt x="389883" y="3074670"/>
                </a:lnTo>
                <a:lnTo>
                  <a:pt x="339466" y="3063575"/>
                </a:lnTo>
                <a:lnTo>
                  <a:pt x="289446" y="3050811"/>
                </a:lnTo>
                <a:lnTo>
                  <a:pt x="239864" y="3036386"/>
                </a:lnTo>
                <a:lnTo>
                  <a:pt x="190763" y="3020312"/>
                </a:lnTo>
                <a:lnTo>
                  <a:pt x="142185" y="3002598"/>
                </a:lnTo>
                <a:lnTo>
                  <a:pt x="94170" y="2983255"/>
                </a:lnTo>
                <a:lnTo>
                  <a:pt x="46762" y="2962291"/>
                </a:lnTo>
                <a:lnTo>
                  <a:pt x="0" y="2939716"/>
                </a:lnTo>
                <a:lnTo>
                  <a:pt x="698362" y="1552810"/>
                </a:lnTo>
                <a:lnTo>
                  <a:pt x="698362" y="0"/>
                </a:lnTo>
                <a:lnTo>
                  <a:pt x="746726" y="738"/>
                </a:lnTo>
                <a:lnTo>
                  <a:pt x="794723" y="2941"/>
                </a:lnTo>
                <a:lnTo>
                  <a:pt x="842331" y="6585"/>
                </a:lnTo>
                <a:lnTo>
                  <a:pt x="889528" y="11650"/>
                </a:lnTo>
                <a:lnTo>
                  <a:pt x="936292" y="18114"/>
                </a:lnTo>
                <a:lnTo>
                  <a:pt x="982602" y="25955"/>
                </a:lnTo>
                <a:lnTo>
                  <a:pt x="1028436" y="35153"/>
                </a:lnTo>
                <a:lnTo>
                  <a:pt x="1073773" y="45686"/>
                </a:lnTo>
                <a:lnTo>
                  <a:pt x="1118591" y="57531"/>
                </a:lnTo>
                <a:lnTo>
                  <a:pt x="1162869" y="70668"/>
                </a:lnTo>
                <a:lnTo>
                  <a:pt x="1206586" y="85076"/>
                </a:lnTo>
                <a:lnTo>
                  <a:pt x="1249719" y="100732"/>
                </a:lnTo>
                <a:lnTo>
                  <a:pt x="1292248" y="117616"/>
                </a:lnTo>
                <a:lnTo>
                  <a:pt x="1334151" y="135705"/>
                </a:lnTo>
                <a:lnTo>
                  <a:pt x="1375407" y="154979"/>
                </a:lnTo>
                <a:lnTo>
                  <a:pt x="1415994" y="175415"/>
                </a:lnTo>
                <a:lnTo>
                  <a:pt x="1455890" y="196993"/>
                </a:lnTo>
                <a:lnTo>
                  <a:pt x="1495074" y="219691"/>
                </a:lnTo>
                <a:lnTo>
                  <a:pt x="1533525" y="243488"/>
                </a:lnTo>
                <a:lnTo>
                  <a:pt x="1571221" y="268361"/>
                </a:lnTo>
                <a:lnTo>
                  <a:pt x="1608141" y="294290"/>
                </a:lnTo>
                <a:lnTo>
                  <a:pt x="1644263" y="321252"/>
                </a:lnTo>
                <a:lnTo>
                  <a:pt x="1679565" y="349228"/>
                </a:lnTo>
                <a:lnTo>
                  <a:pt x="1714027" y="378194"/>
                </a:lnTo>
                <a:lnTo>
                  <a:pt x="1747627" y="408130"/>
                </a:lnTo>
                <a:lnTo>
                  <a:pt x="1780343" y="439014"/>
                </a:lnTo>
                <a:lnTo>
                  <a:pt x="1812154" y="470825"/>
                </a:lnTo>
                <a:lnTo>
                  <a:pt x="1843038" y="503541"/>
                </a:lnTo>
                <a:lnTo>
                  <a:pt x="1872974" y="537141"/>
                </a:lnTo>
                <a:lnTo>
                  <a:pt x="1901941" y="571603"/>
                </a:lnTo>
                <a:lnTo>
                  <a:pt x="1929916" y="606905"/>
                </a:lnTo>
                <a:lnTo>
                  <a:pt x="1956879" y="643027"/>
                </a:lnTo>
                <a:lnTo>
                  <a:pt x="1982808" y="679947"/>
                </a:lnTo>
                <a:lnTo>
                  <a:pt x="2007681" y="717643"/>
                </a:lnTo>
                <a:lnTo>
                  <a:pt x="2031478" y="756094"/>
                </a:lnTo>
                <a:lnTo>
                  <a:pt x="2054176" y="795278"/>
                </a:lnTo>
                <a:lnTo>
                  <a:pt x="2075754" y="835174"/>
                </a:lnTo>
                <a:lnTo>
                  <a:pt x="2096191" y="875760"/>
                </a:lnTo>
                <a:lnTo>
                  <a:pt x="2115465" y="917016"/>
                </a:lnTo>
                <a:lnTo>
                  <a:pt x="2133554" y="958919"/>
                </a:lnTo>
                <a:lnTo>
                  <a:pt x="2150438" y="1001448"/>
                </a:lnTo>
                <a:lnTo>
                  <a:pt x="2166094" y="1044581"/>
                </a:lnTo>
                <a:lnTo>
                  <a:pt x="2180502" y="1088298"/>
                </a:lnTo>
                <a:lnTo>
                  <a:pt x="2193639" y="1132576"/>
                </a:lnTo>
                <a:lnTo>
                  <a:pt x="2205485" y="1177394"/>
                </a:lnTo>
                <a:lnTo>
                  <a:pt x="2216018" y="1222731"/>
                </a:lnTo>
                <a:lnTo>
                  <a:pt x="2225216" y="1268565"/>
                </a:lnTo>
                <a:lnTo>
                  <a:pt x="2233057" y="1314875"/>
                </a:lnTo>
                <a:lnTo>
                  <a:pt x="2239521" y="1361639"/>
                </a:lnTo>
                <a:lnTo>
                  <a:pt x="2244587" y="1408836"/>
                </a:lnTo>
                <a:lnTo>
                  <a:pt x="2248231" y="1456444"/>
                </a:lnTo>
                <a:lnTo>
                  <a:pt x="2250434" y="1504441"/>
                </a:lnTo>
                <a:lnTo>
                  <a:pt x="2251173" y="1552810"/>
                </a:lnTo>
                <a:lnTo>
                  <a:pt x="2250434" y="1601174"/>
                </a:lnTo>
                <a:lnTo>
                  <a:pt x="2248231" y="1649171"/>
                </a:lnTo>
                <a:lnTo>
                  <a:pt x="2244587" y="1696779"/>
                </a:lnTo>
                <a:lnTo>
                  <a:pt x="2239522" y="1743976"/>
                </a:lnTo>
                <a:lnTo>
                  <a:pt x="2233058" y="1790740"/>
                </a:lnTo>
                <a:lnTo>
                  <a:pt x="2225216" y="1837050"/>
                </a:lnTo>
                <a:lnTo>
                  <a:pt x="2216019" y="1882884"/>
                </a:lnTo>
                <a:lnTo>
                  <a:pt x="2205486" y="1928221"/>
                </a:lnTo>
                <a:lnTo>
                  <a:pt x="2193641" y="1973039"/>
                </a:lnTo>
                <a:lnTo>
                  <a:pt x="2180503" y="2017317"/>
                </a:lnTo>
                <a:lnTo>
                  <a:pt x="2166096" y="2061034"/>
                </a:lnTo>
                <a:lnTo>
                  <a:pt x="2150440" y="2104167"/>
                </a:lnTo>
                <a:lnTo>
                  <a:pt x="2133556" y="2146696"/>
                </a:lnTo>
                <a:lnTo>
                  <a:pt x="2115467" y="2188599"/>
                </a:lnTo>
                <a:lnTo>
                  <a:pt x="2096193" y="2229855"/>
                </a:lnTo>
                <a:lnTo>
                  <a:pt x="2075756" y="2270441"/>
                </a:lnTo>
                <a:lnTo>
                  <a:pt x="2054178" y="2310338"/>
                </a:lnTo>
                <a:lnTo>
                  <a:pt x="2031480" y="2349522"/>
                </a:lnTo>
                <a:lnTo>
                  <a:pt x="2007684" y="2387973"/>
                </a:lnTo>
                <a:lnTo>
                  <a:pt x="1982811" y="2425669"/>
                </a:lnTo>
                <a:lnTo>
                  <a:pt x="1956882" y="2462589"/>
                </a:lnTo>
                <a:lnTo>
                  <a:pt x="1929919" y="2498711"/>
                </a:lnTo>
                <a:lnTo>
                  <a:pt x="1901944" y="2534013"/>
                </a:lnTo>
                <a:lnTo>
                  <a:pt x="1872978" y="2568475"/>
                </a:lnTo>
                <a:lnTo>
                  <a:pt x="1843042" y="2602075"/>
                </a:lnTo>
                <a:lnTo>
                  <a:pt x="1812157" y="2634791"/>
                </a:lnTo>
                <a:lnTo>
                  <a:pt x="1780347" y="2666602"/>
                </a:lnTo>
                <a:lnTo>
                  <a:pt x="1747631" y="2697486"/>
                </a:lnTo>
                <a:lnTo>
                  <a:pt x="1714031" y="2727422"/>
                </a:lnTo>
                <a:lnTo>
                  <a:pt x="1679569" y="2756389"/>
                </a:lnTo>
                <a:lnTo>
                  <a:pt x="1644267" y="2784364"/>
                </a:lnTo>
                <a:lnTo>
                  <a:pt x="1608145" y="2811327"/>
                </a:lnTo>
                <a:lnTo>
                  <a:pt x="1571225" y="2837256"/>
                </a:lnTo>
                <a:lnTo>
                  <a:pt x="1533529" y="2862129"/>
                </a:lnTo>
                <a:lnTo>
                  <a:pt x="1495078" y="2885926"/>
                </a:lnTo>
                <a:lnTo>
                  <a:pt x="1455894" y="2908624"/>
                </a:lnTo>
                <a:lnTo>
                  <a:pt x="1415998" y="2930202"/>
                </a:lnTo>
                <a:lnTo>
                  <a:pt x="1375412" y="2950639"/>
                </a:lnTo>
                <a:lnTo>
                  <a:pt x="1334156" y="2969912"/>
                </a:lnTo>
                <a:lnTo>
                  <a:pt x="1292253" y="2988002"/>
                </a:lnTo>
                <a:lnTo>
                  <a:pt x="1249724" y="3004886"/>
                </a:lnTo>
                <a:lnTo>
                  <a:pt x="1206591" y="3020542"/>
                </a:lnTo>
                <a:lnTo>
                  <a:pt x="1162874" y="3034950"/>
                </a:lnTo>
                <a:lnTo>
                  <a:pt x="1118596" y="3048087"/>
                </a:lnTo>
                <a:lnTo>
                  <a:pt x="1073778" y="3059933"/>
                </a:lnTo>
                <a:lnTo>
                  <a:pt x="1028441" y="3070465"/>
                </a:lnTo>
                <a:lnTo>
                  <a:pt x="982607" y="3079663"/>
                </a:lnTo>
                <a:lnTo>
                  <a:pt x="936298" y="3087505"/>
                </a:lnTo>
                <a:lnTo>
                  <a:pt x="889534" y="3093969"/>
                </a:lnTo>
                <a:lnTo>
                  <a:pt x="842337" y="3099034"/>
                </a:lnTo>
                <a:lnTo>
                  <a:pt x="794729" y="3102679"/>
                </a:lnTo>
                <a:lnTo>
                  <a:pt x="746732" y="3104881"/>
                </a:lnTo>
                <a:lnTo>
                  <a:pt x="698366" y="3105620"/>
                </a:lnTo>
                <a:close/>
              </a:path>
            </a:pathLst>
          </a:custGeom>
          <a:solidFill>
            <a:srgbClr val="4572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33239" y="1294735"/>
            <a:ext cx="2251710" cy="3105785"/>
          </a:xfrm>
          <a:custGeom>
            <a:avLst/>
            <a:gdLst/>
            <a:ahLst/>
            <a:cxnLst/>
            <a:rect l="l" t="t" r="r" b="b"/>
            <a:pathLst>
              <a:path w="2251710" h="3105785">
                <a:moveTo>
                  <a:pt x="698362" y="1552810"/>
                </a:moveTo>
                <a:lnTo>
                  <a:pt x="698362" y="0"/>
                </a:lnTo>
                <a:lnTo>
                  <a:pt x="746726" y="738"/>
                </a:lnTo>
                <a:lnTo>
                  <a:pt x="794723" y="2941"/>
                </a:lnTo>
                <a:lnTo>
                  <a:pt x="842331" y="6585"/>
                </a:lnTo>
                <a:lnTo>
                  <a:pt x="889528" y="11650"/>
                </a:lnTo>
                <a:lnTo>
                  <a:pt x="936292" y="18114"/>
                </a:lnTo>
                <a:lnTo>
                  <a:pt x="982602" y="25956"/>
                </a:lnTo>
                <a:lnTo>
                  <a:pt x="1028436" y="35153"/>
                </a:lnTo>
                <a:lnTo>
                  <a:pt x="1073773" y="45686"/>
                </a:lnTo>
                <a:lnTo>
                  <a:pt x="1118591" y="57531"/>
                </a:lnTo>
                <a:lnTo>
                  <a:pt x="1162869" y="70669"/>
                </a:lnTo>
                <a:lnTo>
                  <a:pt x="1206586" y="85076"/>
                </a:lnTo>
                <a:lnTo>
                  <a:pt x="1249719" y="100732"/>
                </a:lnTo>
                <a:lnTo>
                  <a:pt x="1292248" y="117616"/>
                </a:lnTo>
                <a:lnTo>
                  <a:pt x="1334151" y="135705"/>
                </a:lnTo>
                <a:lnTo>
                  <a:pt x="1375407" y="154979"/>
                </a:lnTo>
                <a:lnTo>
                  <a:pt x="1415994" y="175416"/>
                </a:lnTo>
                <a:lnTo>
                  <a:pt x="1455890" y="196994"/>
                </a:lnTo>
                <a:lnTo>
                  <a:pt x="1495074" y="219691"/>
                </a:lnTo>
                <a:lnTo>
                  <a:pt x="1533525" y="243488"/>
                </a:lnTo>
                <a:lnTo>
                  <a:pt x="1571221" y="268361"/>
                </a:lnTo>
                <a:lnTo>
                  <a:pt x="1608141" y="294290"/>
                </a:lnTo>
                <a:lnTo>
                  <a:pt x="1644263" y="321253"/>
                </a:lnTo>
                <a:lnTo>
                  <a:pt x="1679565" y="349228"/>
                </a:lnTo>
                <a:lnTo>
                  <a:pt x="1714027" y="378194"/>
                </a:lnTo>
                <a:lnTo>
                  <a:pt x="1747627" y="408130"/>
                </a:lnTo>
                <a:lnTo>
                  <a:pt x="1780343" y="439014"/>
                </a:lnTo>
                <a:lnTo>
                  <a:pt x="1812154" y="470825"/>
                </a:lnTo>
                <a:lnTo>
                  <a:pt x="1843038" y="503541"/>
                </a:lnTo>
                <a:lnTo>
                  <a:pt x="1872974" y="537141"/>
                </a:lnTo>
                <a:lnTo>
                  <a:pt x="1901941" y="571603"/>
                </a:lnTo>
                <a:lnTo>
                  <a:pt x="1929916" y="606905"/>
                </a:lnTo>
                <a:lnTo>
                  <a:pt x="1956879" y="643027"/>
                </a:lnTo>
                <a:lnTo>
                  <a:pt x="1982808" y="679947"/>
                </a:lnTo>
                <a:lnTo>
                  <a:pt x="2007681" y="717643"/>
                </a:lnTo>
                <a:lnTo>
                  <a:pt x="2031478" y="756094"/>
                </a:lnTo>
                <a:lnTo>
                  <a:pt x="2054176" y="795278"/>
                </a:lnTo>
                <a:lnTo>
                  <a:pt x="2075754" y="835174"/>
                </a:lnTo>
                <a:lnTo>
                  <a:pt x="2096191" y="875761"/>
                </a:lnTo>
                <a:lnTo>
                  <a:pt x="2115465" y="917016"/>
                </a:lnTo>
                <a:lnTo>
                  <a:pt x="2133554" y="958919"/>
                </a:lnTo>
                <a:lnTo>
                  <a:pt x="2150438" y="1001448"/>
                </a:lnTo>
                <a:lnTo>
                  <a:pt x="2166094" y="1044582"/>
                </a:lnTo>
                <a:lnTo>
                  <a:pt x="2180502" y="1088298"/>
                </a:lnTo>
                <a:lnTo>
                  <a:pt x="2193639" y="1132576"/>
                </a:lnTo>
                <a:lnTo>
                  <a:pt x="2205485" y="1177395"/>
                </a:lnTo>
                <a:lnTo>
                  <a:pt x="2216018" y="1222731"/>
                </a:lnTo>
                <a:lnTo>
                  <a:pt x="2225216" y="1268566"/>
                </a:lnTo>
                <a:lnTo>
                  <a:pt x="2233057" y="1314875"/>
                </a:lnTo>
                <a:lnTo>
                  <a:pt x="2239521" y="1361639"/>
                </a:lnTo>
                <a:lnTo>
                  <a:pt x="2244587" y="1408836"/>
                </a:lnTo>
                <a:lnTo>
                  <a:pt x="2248231" y="1456444"/>
                </a:lnTo>
                <a:lnTo>
                  <a:pt x="2250434" y="1504442"/>
                </a:lnTo>
                <a:lnTo>
                  <a:pt x="2251173" y="1552808"/>
                </a:lnTo>
                <a:lnTo>
                  <a:pt x="2250434" y="1601174"/>
                </a:lnTo>
                <a:lnTo>
                  <a:pt x="2248231" y="1649171"/>
                </a:lnTo>
                <a:lnTo>
                  <a:pt x="2244587" y="1696779"/>
                </a:lnTo>
                <a:lnTo>
                  <a:pt x="2239522" y="1743976"/>
                </a:lnTo>
                <a:lnTo>
                  <a:pt x="2233058" y="1790740"/>
                </a:lnTo>
                <a:lnTo>
                  <a:pt x="2225216" y="1837050"/>
                </a:lnTo>
                <a:lnTo>
                  <a:pt x="2216019" y="1882884"/>
                </a:lnTo>
                <a:lnTo>
                  <a:pt x="2205486" y="1928221"/>
                </a:lnTo>
                <a:lnTo>
                  <a:pt x="2193641" y="1973039"/>
                </a:lnTo>
                <a:lnTo>
                  <a:pt x="2180503" y="2017317"/>
                </a:lnTo>
                <a:lnTo>
                  <a:pt x="2166096" y="2061034"/>
                </a:lnTo>
                <a:lnTo>
                  <a:pt x="2150440" y="2104167"/>
                </a:lnTo>
                <a:lnTo>
                  <a:pt x="2133556" y="2146696"/>
                </a:lnTo>
                <a:lnTo>
                  <a:pt x="2115467" y="2188599"/>
                </a:lnTo>
                <a:lnTo>
                  <a:pt x="2096193" y="2229855"/>
                </a:lnTo>
                <a:lnTo>
                  <a:pt x="2075756" y="2270442"/>
                </a:lnTo>
                <a:lnTo>
                  <a:pt x="2054178" y="2310338"/>
                </a:lnTo>
                <a:lnTo>
                  <a:pt x="2031480" y="2349522"/>
                </a:lnTo>
                <a:lnTo>
                  <a:pt x="2007684" y="2387973"/>
                </a:lnTo>
                <a:lnTo>
                  <a:pt x="1982811" y="2425669"/>
                </a:lnTo>
                <a:lnTo>
                  <a:pt x="1956882" y="2462589"/>
                </a:lnTo>
                <a:lnTo>
                  <a:pt x="1929919" y="2498711"/>
                </a:lnTo>
                <a:lnTo>
                  <a:pt x="1901944" y="2534013"/>
                </a:lnTo>
                <a:lnTo>
                  <a:pt x="1872978" y="2568475"/>
                </a:lnTo>
                <a:lnTo>
                  <a:pt x="1843042" y="2602075"/>
                </a:lnTo>
                <a:lnTo>
                  <a:pt x="1812157" y="2634791"/>
                </a:lnTo>
                <a:lnTo>
                  <a:pt x="1780347" y="2666602"/>
                </a:lnTo>
                <a:lnTo>
                  <a:pt x="1747631" y="2697486"/>
                </a:lnTo>
                <a:lnTo>
                  <a:pt x="1714031" y="2727422"/>
                </a:lnTo>
                <a:lnTo>
                  <a:pt x="1679569" y="2756389"/>
                </a:lnTo>
                <a:lnTo>
                  <a:pt x="1644267" y="2784364"/>
                </a:lnTo>
                <a:lnTo>
                  <a:pt x="1608145" y="2811327"/>
                </a:lnTo>
                <a:lnTo>
                  <a:pt x="1571225" y="2837256"/>
                </a:lnTo>
                <a:lnTo>
                  <a:pt x="1533529" y="2862129"/>
                </a:lnTo>
                <a:lnTo>
                  <a:pt x="1495078" y="2885926"/>
                </a:lnTo>
                <a:lnTo>
                  <a:pt x="1455894" y="2908624"/>
                </a:lnTo>
                <a:lnTo>
                  <a:pt x="1415998" y="2930202"/>
                </a:lnTo>
                <a:lnTo>
                  <a:pt x="1375412" y="2950639"/>
                </a:lnTo>
                <a:lnTo>
                  <a:pt x="1334156" y="2969912"/>
                </a:lnTo>
                <a:lnTo>
                  <a:pt x="1292253" y="2988002"/>
                </a:lnTo>
                <a:lnTo>
                  <a:pt x="1249724" y="3004886"/>
                </a:lnTo>
                <a:lnTo>
                  <a:pt x="1206591" y="3020542"/>
                </a:lnTo>
                <a:lnTo>
                  <a:pt x="1162874" y="3034950"/>
                </a:lnTo>
                <a:lnTo>
                  <a:pt x="1118596" y="3048087"/>
                </a:lnTo>
                <a:lnTo>
                  <a:pt x="1073778" y="3059933"/>
                </a:lnTo>
                <a:lnTo>
                  <a:pt x="1028441" y="3070465"/>
                </a:lnTo>
                <a:lnTo>
                  <a:pt x="982607" y="3079663"/>
                </a:lnTo>
                <a:lnTo>
                  <a:pt x="936298" y="3087505"/>
                </a:lnTo>
                <a:lnTo>
                  <a:pt x="889534" y="3093969"/>
                </a:lnTo>
                <a:lnTo>
                  <a:pt x="842337" y="3099034"/>
                </a:lnTo>
                <a:lnTo>
                  <a:pt x="794729" y="3102679"/>
                </a:lnTo>
                <a:lnTo>
                  <a:pt x="746732" y="3104881"/>
                </a:lnTo>
                <a:lnTo>
                  <a:pt x="698366" y="3105620"/>
                </a:lnTo>
                <a:lnTo>
                  <a:pt x="646449" y="3104752"/>
                </a:lnTo>
                <a:lnTo>
                  <a:pt x="594678" y="3102155"/>
                </a:lnTo>
                <a:lnTo>
                  <a:pt x="543094" y="3097838"/>
                </a:lnTo>
                <a:lnTo>
                  <a:pt x="491739" y="3091812"/>
                </a:lnTo>
                <a:lnTo>
                  <a:pt x="440654" y="3084086"/>
                </a:lnTo>
                <a:lnTo>
                  <a:pt x="389883" y="3074671"/>
                </a:lnTo>
                <a:lnTo>
                  <a:pt x="339466" y="3063576"/>
                </a:lnTo>
                <a:lnTo>
                  <a:pt x="289446" y="3050811"/>
                </a:lnTo>
                <a:lnTo>
                  <a:pt x="239864" y="3036386"/>
                </a:lnTo>
                <a:lnTo>
                  <a:pt x="190763" y="3020312"/>
                </a:lnTo>
                <a:lnTo>
                  <a:pt x="142185" y="3002598"/>
                </a:lnTo>
                <a:lnTo>
                  <a:pt x="94170" y="2983255"/>
                </a:lnTo>
                <a:lnTo>
                  <a:pt x="46762" y="2962291"/>
                </a:lnTo>
                <a:lnTo>
                  <a:pt x="2" y="2939718"/>
                </a:lnTo>
                <a:lnTo>
                  <a:pt x="698362" y="1552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78621" y="1846888"/>
            <a:ext cx="1553210" cy="2387600"/>
          </a:xfrm>
          <a:custGeom>
            <a:avLst/>
            <a:gdLst/>
            <a:ahLst/>
            <a:cxnLst/>
            <a:rect l="l" t="t" r="r" b="b"/>
            <a:pathLst>
              <a:path w="1553210" h="2387600">
                <a:moveTo>
                  <a:pt x="854617" y="2387564"/>
                </a:moveTo>
                <a:lnTo>
                  <a:pt x="811752" y="2365152"/>
                </a:lnTo>
                <a:lnTo>
                  <a:pt x="769873" y="2341598"/>
                </a:lnTo>
                <a:lnTo>
                  <a:pt x="728990" y="2316932"/>
                </a:lnTo>
                <a:lnTo>
                  <a:pt x="689114" y="2291182"/>
                </a:lnTo>
                <a:lnTo>
                  <a:pt x="650254" y="2264377"/>
                </a:lnTo>
                <a:lnTo>
                  <a:pt x="612418" y="2236546"/>
                </a:lnTo>
                <a:lnTo>
                  <a:pt x="575618" y="2207717"/>
                </a:lnTo>
                <a:lnTo>
                  <a:pt x="539862" y="2177920"/>
                </a:lnTo>
                <a:lnTo>
                  <a:pt x="505159" y="2147183"/>
                </a:lnTo>
                <a:lnTo>
                  <a:pt x="471520" y="2115536"/>
                </a:lnTo>
                <a:lnTo>
                  <a:pt x="438954" y="2083006"/>
                </a:lnTo>
                <a:lnTo>
                  <a:pt x="407470" y="2049624"/>
                </a:lnTo>
                <a:lnTo>
                  <a:pt x="377078" y="2015417"/>
                </a:lnTo>
                <a:lnTo>
                  <a:pt x="347788" y="1980415"/>
                </a:lnTo>
                <a:lnTo>
                  <a:pt x="319608" y="1944646"/>
                </a:lnTo>
                <a:lnTo>
                  <a:pt x="292549" y="1908139"/>
                </a:lnTo>
                <a:lnTo>
                  <a:pt x="266620" y="1870924"/>
                </a:lnTo>
                <a:lnTo>
                  <a:pt x="241830" y="1833028"/>
                </a:lnTo>
                <a:lnTo>
                  <a:pt x="218190" y="1794481"/>
                </a:lnTo>
                <a:lnTo>
                  <a:pt x="195708" y="1755312"/>
                </a:lnTo>
                <a:lnTo>
                  <a:pt x="174394" y="1715549"/>
                </a:lnTo>
                <a:lnTo>
                  <a:pt x="154258" y="1675222"/>
                </a:lnTo>
                <a:lnTo>
                  <a:pt x="135308" y="1634358"/>
                </a:lnTo>
                <a:lnTo>
                  <a:pt x="117556" y="1592988"/>
                </a:lnTo>
                <a:lnTo>
                  <a:pt x="101009" y="1551139"/>
                </a:lnTo>
                <a:lnTo>
                  <a:pt x="85679" y="1508841"/>
                </a:lnTo>
                <a:lnTo>
                  <a:pt x="71573" y="1466122"/>
                </a:lnTo>
                <a:lnTo>
                  <a:pt x="58702" y="1423011"/>
                </a:lnTo>
                <a:lnTo>
                  <a:pt x="47076" y="1379538"/>
                </a:lnTo>
                <a:lnTo>
                  <a:pt x="36703" y="1335731"/>
                </a:lnTo>
                <a:lnTo>
                  <a:pt x="27594" y="1291618"/>
                </a:lnTo>
                <a:lnTo>
                  <a:pt x="19757" y="1247229"/>
                </a:lnTo>
                <a:lnTo>
                  <a:pt x="13203" y="1202593"/>
                </a:lnTo>
                <a:lnTo>
                  <a:pt x="7940" y="1157738"/>
                </a:lnTo>
                <a:lnTo>
                  <a:pt x="3979" y="1112693"/>
                </a:lnTo>
                <a:lnTo>
                  <a:pt x="1329" y="1067487"/>
                </a:lnTo>
                <a:lnTo>
                  <a:pt x="0" y="1022149"/>
                </a:lnTo>
                <a:lnTo>
                  <a:pt x="0" y="976707"/>
                </a:lnTo>
                <a:lnTo>
                  <a:pt x="1339" y="931191"/>
                </a:lnTo>
                <a:lnTo>
                  <a:pt x="4028" y="885630"/>
                </a:lnTo>
                <a:lnTo>
                  <a:pt x="8075" y="840051"/>
                </a:lnTo>
                <a:lnTo>
                  <a:pt x="13491" y="794485"/>
                </a:lnTo>
                <a:lnTo>
                  <a:pt x="20284" y="748959"/>
                </a:lnTo>
                <a:lnTo>
                  <a:pt x="28464" y="703503"/>
                </a:lnTo>
                <a:lnTo>
                  <a:pt x="38040" y="658146"/>
                </a:lnTo>
                <a:lnTo>
                  <a:pt x="49023" y="612916"/>
                </a:lnTo>
                <a:lnTo>
                  <a:pt x="61421" y="567842"/>
                </a:lnTo>
                <a:lnTo>
                  <a:pt x="75245" y="522953"/>
                </a:lnTo>
                <a:lnTo>
                  <a:pt x="90503" y="478279"/>
                </a:lnTo>
                <a:lnTo>
                  <a:pt x="107205" y="433847"/>
                </a:lnTo>
                <a:lnTo>
                  <a:pt x="125362" y="389686"/>
                </a:lnTo>
                <a:lnTo>
                  <a:pt x="144981" y="345826"/>
                </a:lnTo>
                <a:lnTo>
                  <a:pt x="166073" y="302295"/>
                </a:lnTo>
                <a:lnTo>
                  <a:pt x="190183" y="256342"/>
                </a:lnTo>
                <a:lnTo>
                  <a:pt x="215797" y="211251"/>
                </a:lnTo>
                <a:lnTo>
                  <a:pt x="242891" y="167058"/>
                </a:lnTo>
                <a:lnTo>
                  <a:pt x="271441" y="123801"/>
                </a:lnTo>
                <a:lnTo>
                  <a:pt x="301422" y="81514"/>
                </a:lnTo>
                <a:lnTo>
                  <a:pt x="332812" y="40235"/>
                </a:lnTo>
                <a:lnTo>
                  <a:pt x="365586" y="0"/>
                </a:lnTo>
                <a:lnTo>
                  <a:pt x="1552980" y="1000657"/>
                </a:lnTo>
                <a:lnTo>
                  <a:pt x="854617" y="2387564"/>
                </a:lnTo>
                <a:close/>
              </a:path>
            </a:pathLst>
          </a:custGeom>
          <a:solidFill>
            <a:srgbClr val="AA46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78621" y="1846888"/>
            <a:ext cx="1553210" cy="2387600"/>
          </a:xfrm>
          <a:custGeom>
            <a:avLst/>
            <a:gdLst/>
            <a:ahLst/>
            <a:cxnLst/>
            <a:rect l="l" t="t" r="r" b="b"/>
            <a:pathLst>
              <a:path w="1553210" h="2387600">
                <a:moveTo>
                  <a:pt x="1552980" y="1000657"/>
                </a:moveTo>
                <a:lnTo>
                  <a:pt x="854617" y="2387564"/>
                </a:lnTo>
                <a:lnTo>
                  <a:pt x="811752" y="2365152"/>
                </a:lnTo>
                <a:lnTo>
                  <a:pt x="769873" y="2341598"/>
                </a:lnTo>
                <a:lnTo>
                  <a:pt x="728990" y="2316932"/>
                </a:lnTo>
                <a:lnTo>
                  <a:pt x="689114" y="2291182"/>
                </a:lnTo>
                <a:lnTo>
                  <a:pt x="650254" y="2264377"/>
                </a:lnTo>
                <a:lnTo>
                  <a:pt x="612418" y="2236546"/>
                </a:lnTo>
                <a:lnTo>
                  <a:pt x="575618" y="2207717"/>
                </a:lnTo>
                <a:lnTo>
                  <a:pt x="539862" y="2177920"/>
                </a:lnTo>
                <a:lnTo>
                  <a:pt x="505159" y="2147183"/>
                </a:lnTo>
                <a:lnTo>
                  <a:pt x="471520" y="2115536"/>
                </a:lnTo>
                <a:lnTo>
                  <a:pt x="438954" y="2083006"/>
                </a:lnTo>
                <a:lnTo>
                  <a:pt x="407470" y="2049624"/>
                </a:lnTo>
                <a:lnTo>
                  <a:pt x="377078" y="2015417"/>
                </a:lnTo>
                <a:lnTo>
                  <a:pt x="347788" y="1980415"/>
                </a:lnTo>
                <a:lnTo>
                  <a:pt x="319608" y="1944646"/>
                </a:lnTo>
                <a:lnTo>
                  <a:pt x="292549" y="1908139"/>
                </a:lnTo>
                <a:lnTo>
                  <a:pt x="266620" y="1870924"/>
                </a:lnTo>
                <a:lnTo>
                  <a:pt x="241830" y="1833028"/>
                </a:lnTo>
                <a:lnTo>
                  <a:pt x="218190" y="1794481"/>
                </a:lnTo>
                <a:lnTo>
                  <a:pt x="195708" y="1755312"/>
                </a:lnTo>
                <a:lnTo>
                  <a:pt x="174394" y="1715549"/>
                </a:lnTo>
                <a:lnTo>
                  <a:pt x="154258" y="1675222"/>
                </a:lnTo>
                <a:lnTo>
                  <a:pt x="135308" y="1634358"/>
                </a:lnTo>
                <a:lnTo>
                  <a:pt x="117556" y="1592988"/>
                </a:lnTo>
                <a:lnTo>
                  <a:pt x="101009" y="1551139"/>
                </a:lnTo>
                <a:lnTo>
                  <a:pt x="85679" y="1508841"/>
                </a:lnTo>
                <a:lnTo>
                  <a:pt x="71573" y="1466122"/>
                </a:lnTo>
                <a:lnTo>
                  <a:pt x="58702" y="1423011"/>
                </a:lnTo>
                <a:lnTo>
                  <a:pt x="47076" y="1379538"/>
                </a:lnTo>
                <a:lnTo>
                  <a:pt x="36703" y="1335731"/>
                </a:lnTo>
                <a:lnTo>
                  <a:pt x="27594" y="1291618"/>
                </a:lnTo>
                <a:lnTo>
                  <a:pt x="19757" y="1247229"/>
                </a:lnTo>
                <a:lnTo>
                  <a:pt x="13203" y="1202593"/>
                </a:lnTo>
                <a:lnTo>
                  <a:pt x="7940" y="1157738"/>
                </a:lnTo>
                <a:lnTo>
                  <a:pt x="3979" y="1112693"/>
                </a:lnTo>
                <a:lnTo>
                  <a:pt x="1329" y="1067487"/>
                </a:lnTo>
                <a:lnTo>
                  <a:pt x="0" y="1022149"/>
                </a:lnTo>
                <a:lnTo>
                  <a:pt x="0" y="976707"/>
                </a:lnTo>
                <a:lnTo>
                  <a:pt x="1339" y="931191"/>
                </a:lnTo>
                <a:lnTo>
                  <a:pt x="4028" y="885630"/>
                </a:lnTo>
                <a:lnTo>
                  <a:pt x="8075" y="840051"/>
                </a:lnTo>
                <a:lnTo>
                  <a:pt x="13491" y="794485"/>
                </a:lnTo>
                <a:lnTo>
                  <a:pt x="20284" y="748959"/>
                </a:lnTo>
                <a:lnTo>
                  <a:pt x="28464" y="703503"/>
                </a:lnTo>
                <a:lnTo>
                  <a:pt x="38040" y="658146"/>
                </a:lnTo>
                <a:lnTo>
                  <a:pt x="49023" y="612916"/>
                </a:lnTo>
                <a:lnTo>
                  <a:pt x="61421" y="567842"/>
                </a:lnTo>
                <a:lnTo>
                  <a:pt x="75245" y="522953"/>
                </a:lnTo>
                <a:lnTo>
                  <a:pt x="90503" y="478279"/>
                </a:lnTo>
                <a:lnTo>
                  <a:pt x="107205" y="433847"/>
                </a:lnTo>
                <a:lnTo>
                  <a:pt x="125362" y="389686"/>
                </a:lnTo>
                <a:lnTo>
                  <a:pt x="144981" y="345826"/>
                </a:lnTo>
                <a:lnTo>
                  <a:pt x="166073" y="302295"/>
                </a:lnTo>
                <a:lnTo>
                  <a:pt x="190183" y="256342"/>
                </a:lnTo>
                <a:lnTo>
                  <a:pt x="215797" y="211251"/>
                </a:lnTo>
                <a:lnTo>
                  <a:pt x="242891" y="167058"/>
                </a:lnTo>
                <a:lnTo>
                  <a:pt x="271441" y="123801"/>
                </a:lnTo>
                <a:lnTo>
                  <a:pt x="301422" y="81514"/>
                </a:lnTo>
                <a:lnTo>
                  <a:pt x="332812" y="40235"/>
                </a:lnTo>
                <a:lnTo>
                  <a:pt x="365586" y="0"/>
                </a:lnTo>
                <a:lnTo>
                  <a:pt x="1552980" y="100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44207" y="1411881"/>
            <a:ext cx="1187450" cy="1435735"/>
          </a:xfrm>
          <a:custGeom>
            <a:avLst/>
            <a:gdLst/>
            <a:ahLst/>
            <a:cxnLst/>
            <a:rect l="l" t="t" r="r" b="b"/>
            <a:pathLst>
              <a:path w="1187450" h="1435735">
                <a:moveTo>
                  <a:pt x="1187394" y="1435664"/>
                </a:moveTo>
                <a:lnTo>
                  <a:pt x="0" y="435008"/>
                </a:lnTo>
                <a:lnTo>
                  <a:pt x="32725" y="397416"/>
                </a:lnTo>
                <a:lnTo>
                  <a:pt x="66582" y="360954"/>
                </a:lnTo>
                <a:lnTo>
                  <a:pt x="101540" y="325645"/>
                </a:lnTo>
                <a:lnTo>
                  <a:pt x="137568" y="291511"/>
                </a:lnTo>
                <a:lnTo>
                  <a:pt x="174636" y="258574"/>
                </a:lnTo>
                <a:lnTo>
                  <a:pt x="212712" y="226857"/>
                </a:lnTo>
                <a:lnTo>
                  <a:pt x="251766" y="196382"/>
                </a:lnTo>
                <a:lnTo>
                  <a:pt x="291767" y="167172"/>
                </a:lnTo>
                <a:lnTo>
                  <a:pt x="332684" y="139249"/>
                </a:lnTo>
                <a:lnTo>
                  <a:pt x="374488" y="112636"/>
                </a:lnTo>
                <a:lnTo>
                  <a:pt x="417146" y="87355"/>
                </a:lnTo>
                <a:lnTo>
                  <a:pt x="460628" y="63428"/>
                </a:lnTo>
                <a:lnTo>
                  <a:pt x="504903" y="40879"/>
                </a:lnTo>
                <a:lnTo>
                  <a:pt x="549941" y="19728"/>
                </a:lnTo>
                <a:lnTo>
                  <a:pt x="595713" y="0"/>
                </a:lnTo>
                <a:lnTo>
                  <a:pt x="1187394" y="1435664"/>
                </a:lnTo>
                <a:close/>
              </a:path>
            </a:pathLst>
          </a:custGeom>
          <a:solidFill>
            <a:srgbClr val="89A5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44207" y="1411881"/>
            <a:ext cx="1187450" cy="1435735"/>
          </a:xfrm>
          <a:custGeom>
            <a:avLst/>
            <a:gdLst/>
            <a:ahLst/>
            <a:cxnLst/>
            <a:rect l="l" t="t" r="r" b="b"/>
            <a:pathLst>
              <a:path w="1187450" h="1435735">
                <a:moveTo>
                  <a:pt x="1187394" y="1435664"/>
                </a:moveTo>
                <a:lnTo>
                  <a:pt x="0" y="435007"/>
                </a:lnTo>
                <a:lnTo>
                  <a:pt x="32725" y="397416"/>
                </a:lnTo>
                <a:lnTo>
                  <a:pt x="66582" y="360954"/>
                </a:lnTo>
                <a:lnTo>
                  <a:pt x="101540" y="325645"/>
                </a:lnTo>
                <a:lnTo>
                  <a:pt x="137568" y="291511"/>
                </a:lnTo>
                <a:lnTo>
                  <a:pt x="174636" y="258574"/>
                </a:lnTo>
                <a:lnTo>
                  <a:pt x="212712" y="226857"/>
                </a:lnTo>
                <a:lnTo>
                  <a:pt x="251766" y="196382"/>
                </a:lnTo>
                <a:lnTo>
                  <a:pt x="291767" y="167172"/>
                </a:lnTo>
                <a:lnTo>
                  <a:pt x="332684" y="139249"/>
                </a:lnTo>
                <a:lnTo>
                  <a:pt x="374488" y="112636"/>
                </a:lnTo>
                <a:lnTo>
                  <a:pt x="417146" y="87355"/>
                </a:lnTo>
                <a:lnTo>
                  <a:pt x="460628" y="63428"/>
                </a:lnTo>
                <a:lnTo>
                  <a:pt x="504903" y="40879"/>
                </a:lnTo>
                <a:lnTo>
                  <a:pt x="549941" y="19728"/>
                </a:lnTo>
                <a:lnTo>
                  <a:pt x="595711" y="0"/>
                </a:lnTo>
                <a:lnTo>
                  <a:pt x="1187394" y="14356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39920" y="1358202"/>
            <a:ext cx="591820" cy="1489710"/>
          </a:xfrm>
          <a:custGeom>
            <a:avLst/>
            <a:gdLst/>
            <a:ahLst/>
            <a:cxnLst/>
            <a:rect l="l" t="t" r="r" b="b"/>
            <a:pathLst>
              <a:path w="591819" h="1489710">
                <a:moveTo>
                  <a:pt x="591681" y="1489343"/>
                </a:moveTo>
                <a:lnTo>
                  <a:pt x="0" y="53678"/>
                </a:lnTo>
                <a:lnTo>
                  <a:pt x="37535" y="38776"/>
                </a:lnTo>
                <a:lnTo>
                  <a:pt x="75439" y="24858"/>
                </a:lnTo>
                <a:lnTo>
                  <a:pt x="113692" y="11931"/>
                </a:lnTo>
                <a:lnTo>
                  <a:pt x="152276" y="0"/>
                </a:lnTo>
                <a:lnTo>
                  <a:pt x="591681" y="1489343"/>
                </a:lnTo>
                <a:close/>
              </a:path>
            </a:pathLst>
          </a:custGeom>
          <a:solidFill>
            <a:srgbClr val="7158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39920" y="1358202"/>
            <a:ext cx="591820" cy="1489710"/>
          </a:xfrm>
          <a:custGeom>
            <a:avLst/>
            <a:gdLst/>
            <a:ahLst/>
            <a:cxnLst/>
            <a:rect l="l" t="t" r="r" b="b"/>
            <a:pathLst>
              <a:path w="591819" h="1489710">
                <a:moveTo>
                  <a:pt x="591681" y="1489343"/>
                </a:moveTo>
                <a:lnTo>
                  <a:pt x="0" y="53678"/>
                </a:lnTo>
                <a:lnTo>
                  <a:pt x="37535" y="38776"/>
                </a:lnTo>
                <a:lnTo>
                  <a:pt x="75439" y="24858"/>
                </a:lnTo>
                <a:lnTo>
                  <a:pt x="113692" y="11931"/>
                </a:lnTo>
                <a:lnTo>
                  <a:pt x="152275" y="0"/>
                </a:lnTo>
                <a:lnTo>
                  <a:pt x="591681" y="148934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92196" y="1296620"/>
            <a:ext cx="439420" cy="1551305"/>
          </a:xfrm>
          <a:custGeom>
            <a:avLst/>
            <a:gdLst/>
            <a:ahLst/>
            <a:cxnLst/>
            <a:rect l="l" t="t" r="r" b="b"/>
            <a:pathLst>
              <a:path w="439419" h="1551305">
                <a:moveTo>
                  <a:pt x="439406" y="1550925"/>
                </a:moveTo>
                <a:lnTo>
                  <a:pt x="0" y="61582"/>
                </a:lnTo>
                <a:lnTo>
                  <a:pt x="50836" y="47518"/>
                </a:lnTo>
                <a:lnTo>
                  <a:pt x="102084" y="35196"/>
                </a:lnTo>
                <a:lnTo>
                  <a:pt x="153698" y="24625"/>
                </a:lnTo>
                <a:lnTo>
                  <a:pt x="205633" y="15812"/>
                </a:lnTo>
                <a:lnTo>
                  <a:pt x="257845" y="8766"/>
                </a:lnTo>
                <a:lnTo>
                  <a:pt x="310289" y="3492"/>
                </a:lnTo>
                <a:lnTo>
                  <a:pt x="362919" y="0"/>
                </a:lnTo>
                <a:lnTo>
                  <a:pt x="439406" y="1550925"/>
                </a:lnTo>
                <a:close/>
              </a:path>
            </a:pathLst>
          </a:custGeom>
          <a:solidFill>
            <a:srgbClr val="4198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92196" y="1296620"/>
            <a:ext cx="439420" cy="1551305"/>
          </a:xfrm>
          <a:custGeom>
            <a:avLst/>
            <a:gdLst/>
            <a:ahLst/>
            <a:cxnLst/>
            <a:rect l="l" t="t" r="r" b="b"/>
            <a:pathLst>
              <a:path w="439419" h="1551305">
                <a:moveTo>
                  <a:pt x="439406" y="1550925"/>
                </a:moveTo>
                <a:lnTo>
                  <a:pt x="1" y="61582"/>
                </a:lnTo>
                <a:lnTo>
                  <a:pt x="50836" y="47518"/>
                </a:lnTo>
                <a:lnTo>
                  <a:pt x="102084" y="35196"/>
                </a:lnTo>
                <a:lnTo>
                  <a:pt x="153698" y="24625"/>
                </a:lnTo>
                <a:lnTo>
                  <a:pt x="205633" y="15812"/>
                </a:lnTo>
                <a:lnTo>
                  <a:pt x="257845" y="8766"/>
                </a:lnTo>
                <a:lnTo>
                  <a:pt x="310289" y="3492"/>
                </a:lnTo>
                <a:lnTo>
                  <a:pt x="362919" y="0"/>
                </a:lnTo>
                <a:lnTo>
                  <a:pt x="439406" y="1550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55116" y="1294735"/>
            <a:ext cx="76835" cy="1553210"/>
          </a:xfrm>
          <a:custGeom>
            <a:avLst/>
            <a:gdLst/>
            <a:ahLst/>
            <a:cxnLst/>
            <a:rect l="l" t="t" r="r" b="b"/>
            <a:pathLst>
              <a:path w="76835" h="1553210">
                <a:moveTo>
                  <a:pt x="76486" y="1552810"/>
                </a:moveTo>
                <a:lnTo>
                  <a:pt x="0" y="1884"/>
                </a:lnTo>
                <a:lnTo>
                  <a:pt x="19111" y="1060"/>
                </a:lnTo>
                <a:lnTo>
                  <a:pt x="38230" y="471"/>
                </a:lnTo>
                <a:lnTo>
                  <a:pt x="57355" y="117"/>
                </a:lnTo>
                <a:lnTo>
                  <a:pt x="76486" y="0"/>
                </a:lnTo>
                <a:lnTo>
                  <a:pt x="76486" y="1552810"/>
                </a:lnTo>
                <a:close/>
              </a:path>
            </a:pathLst>
          </a:custGeom>
          <a:solidFill>
            <a:srgbClr val="DB84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55116" y="1294735"/>
            <a:ext cx="76835" cy="1553210"/>
          </a:xfrm>
          <a:custGeom>
            <a:avLst/>
            <a:gdLst/>
            <a:ahLst/>
            <a:cxnLst/>
            <a:rect l="l" t="t" r="r" b="b"/>
            <a:pathLst>
              <a:path w="76835" h="1553210">
                <a:moveTo>
                  <a:pt x="76486" y="1552810"/>
                </a:moveTo>
                <a:lnTo>
                  <a:pt x="1" y="1884"/>
                </a:lnTo>
                <a:lnTo>
                  <a:pt x="19111" y="1060"/>
                </a:lnTo>
                <a:lnTo>
                  <a:pt x="38230" y="471"/>
                </a:lnTo>
                <a:lnTo>
                  <a:pt x="57355" y="117"/>
                </a:lnTo>
                <a:lnTo>
                  <a:pt x="76484" y="0"/>
                </a:lnTo>
                <a:lnTo>
                  <a:pt x="76486" y="1552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13250" y="1347866"/>
            <a:ext cx="0" cy="29209"/>
          </a:xfrm>
          <a:custGeom>
            <a:avLst/>
            <a:gdLst/>
            <a:ahLst/>
            <a:cxnLst/>
            <a:rect l="l" t="t" r="r" b="b"/>
            <a:pathLst>
              <a:path w="0" h="29209">
                <a:moveTo>
                  <a:pt x="0" y="29206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13250" y="1347866"/>
            <a:ext cx="0" cy="29209"/>
          </a:xfrm>
          <a:custGeom>
            <a:avLst/>
            <a:gdLst/>
            <a:ahLst/>
            <a:cxnLst/>
            <a:rect l="l" t="t" r="r" b="b"/>
            <a:pathLst>
              <a:path w="0" h="29209">
                <a:moveTo>
                  <a:pt x="0" y="29206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93192" y="1283233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5625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93192" y="1283233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-4762" y="2812"/>
                </a:moveTo>
                <a:lnTo>
                  <a:pt x="4762" y="2812"/>
                </a:lnTo>
              </a:path>
            </a:pathLst>
          </a:custGeom>
          <a:ln w="56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143603" y="3058838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56%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72257" y="3018191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29%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30779" y="1635578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8%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3125" y="1155588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09456" y="1358794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04941" y="1090955"/>
            <a:ext cx="1803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07398" y="1440369"/>
            <a:ext cx="20554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Congenital heart</a:t>
            </a:r>
            <a:r>
              <a:rPr dirty="0" sz="1600" spc="-8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disease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455506" y="1533130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solidFill>
            <a:srgbClr val="4572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455506" y="1533130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607398" y="1924657"/>
            <a:ext cx="18434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Valvular heart</a:t>
            </a:r>
            <a:r>
              <a:rPr dirty="0" sz="1600" spc="-8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disease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55506" y="2017417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solidFill>
            <a:srgbClr val="AA46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455506" y="2017417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607398" y="2408944"/>
            <a:ext cx="139446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Cardiomyopathy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455506" y="2501705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solidFill>
            <a:srgbClr val="89A5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455506" y="2501705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607398" y="2893232"/>
            <a:ext cx="1888489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Ischemic heart</a:t>
            </a:r>
            <a:r>
              <a:rPr dirty="0" sz="1600" spc="-8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disease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455506" y="2985993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solidFill>
            <a:srgbClr val="7158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455506" y="2985993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607398" y="3377520"/>
            <a:ext cx="139319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Aortic</a:t>
            </a:r>
            <a:r>
              <a:rPr dirty="0" sz="1600" spc="-7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pathology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455506" y="3470280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4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solidFill>
            <a:srgbClr val="4198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455506" y="3470280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4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607398" y="3861807"/>
            <a:ext cx="270129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Pulmonary arterial</a:t>
            </a:r>
            <a:r>
              <a:rPr dirty="0" sz="1600" spc="-7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hypertension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455506" y="3954568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4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solidFill>
            <a:srgbClr val="DB84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455506" y="3954568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4">
                <a:moveTo>
                  <a:pt x="0" y="0"/>
                </a:moveTo>
                <a:lnTo>
                  <a:pt x="109727" y="0"/>
                </a:lnTo>
                <a:lnTo>
                  <a:pt x="109727" y="109727"/>
                </a:lnTo>
                <a:lnTo>
                  <a:pt x="0" y="1097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4541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244" y="133739"/>
            <a:ext cx="28035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Diagnoses in</a:t>
            </a:r>
            <a:r>
              <a:rPr dirty="0" spc="-90"/>
              <a:t> </a:t>
            </a:r>
            <a:r>
              <a:rPr dirty="0" spc="-5"/>
              <a:t>detail</a:t>
            </a:r>
          </a:p>
        </p:txBody>
      </p:sp>
      <p:sp>
        <p:nvSpPr>
          <p:cNvPr id="3" name="object 3"/>
          <p:cNvSpPr/>
          <p:nvPr/>
        </p:nvSpPr>
        <p:spPr>
          <a:xfrm>
            <a:off x="1193800" y="622300"/>
            <a:ext cx="6552728" cy="452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4541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45"/>
              </a:spcBef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European Society of Cardiology</dc:creator>
  <cp:keywords>ESC Congress 2018, European Society of Cardiology</cp:keywords>
  <dc:subject>ROPAC - Pregnancy in women with cardiovascular disease: trends in outcome from 10 years ESC Registry Of Pregnancy And Cardiac disease</dc:subject>
  <dc:title>ROPAC - Pregnancy in women with cardiovascular disease: trends in outcome from 10 years ESC Registry Of Pregnancy And Cardiac disease</dc:title>
  <dcterms:created xsi:type="dcterms:W3CDTF">2018-09-05T14:22:43Z</dcterms:created>
  <dcterms:modified xsi:type="dcterms:W3CDTF">2018-09-05T14:22:43Z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2018-08-28T00:00:00Z</vt:filetime>
  </property>
  <property fmtid="{D5CDD505-2E9C-101B-9397-08002B2CF9AE}" pid="3" name="Creator">
    <vt:lpwstr>Aspose Ltd.</vt:lpwstr>
  </property>
  <property fmtid="{D5CDD505-2E9C-101B-9397-08002B2CF9AE}" pid="4" name="LastSaved">
    <vt:filetime>2018-09-05T00:00:00Z</vt:filetime>
  </property>
</Properties>
</file>