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3" r:id="rId2"/>
    <p:sldId id="257" r:id="rId3"/>
    <p:sldId id="258" r:id="rId4"/>
    <p:sldId id="276" r:id="rId5"/>
    <p:sldId id="275" r:id="rId6"/>
    <p:sldId id="274" r:id="rId7"/>
    <p:sldId id="264" r:id="rId8"/>
    <p:sldId id="280" r:id="rId9"/>
    <p:sldId id="278" r:id="rId10"/>
    <p:sldId id="273" r:id="rId11"/>
    <p:sldId id="282" r:id="rId12"/>
    <p:sldId id="271" r:id="rId13"/>
    <p:sldId id="262" r:id="rId14"/>
    <p:sldId id="281" r:id="rId15"/>
    <p:sldId id="265" r:id="rId16"/>
    <p:sldId id="266" r:id="rId17"/>
    <p:sldId id="267" r:id="rId18"/>
    <p:sldId id="261" r:id="rId19"/>
    <p:sldId id="279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1BB9DC5-DF96-5F46-B6E2-9CEC9F2ABE48}">
          <p14:sldIdLst>
            <p14:sldId id="283"/>
            <p14:sldId id="257"/>
          </p14:sldIdLst>
        </p14:section>
        <p14:section name="Abschnitt ohne Titel" id="{30F62C51-7E45-E642-AE3D-9D3AFB47055E}">
          <p14:sldIdLst>
            <p14:sldId id="258"/>
            <p14:sldId id="276"/>
            <p14:sldId id="275"/>
            <p14:sldId id="274"/>
            <p14:sldId id="264"/>
            <p14:sldId id="280"/>
            <p14:sldId id="278"/>
            <p14:sldId id="273"/>
            <p14:sldId id="282"/>
            <p14:sldId id="271"/>
            <p14:sldId id="262"/>
            <p14:sldId id="281"/>
            <p14:sldId id="265"/>
            <p14:sldId id="266"/>
            <p14:sldId id="267"/>
            <p14:sldId id="261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53F"/>
    <a:srgbClr val="F1FAF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87" autoAdjust="0"/>
    <p:restoredTop sz="94624" autoAdjust="0"/>
  </p:normalViewPr>
  <p:slideViewPr>
    <p:cSldViewPr>
      <p:cViewPr varScale="1">
        <p:scale>
          <a:sx n="152" d="100"/>
          <a:sy n="152" d="100"/>
        </p:scale>
        <p:origin x="1056" y="132"/>
      </p:cViewPr>
      <p:guideLst>
        <p:guide orient="horz" pos="38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60F2-622E-4E59-84FE-D7121C8946F8}" type="datetimeFigureOut">
              <a:rPr lang="nl-NL" smtClean="0"/>
              <a:t>3-3-2019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AC612-7270-46A8-845D-BF66CBC91F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965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C612-7270-46A8-845D-BF66CBC91F7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436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C612-7270-46A8-845D-BF66CBC91F7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713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C612-7270-46A8-845D-BF66CBC91F7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14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C612-7270-46A8-845D-BF66CBC91F7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933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AC612-7270-46A8-845D-BF66CBC91F7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06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C612-7270-46A8-845D-BF66CBC91F7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258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C612-7270-46A8-845D-BF66CBC91F7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678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C612-7270-46A8-845D-BF66CBC91F7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8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AC612-7270-46A8-845D-BF66CBC91F7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658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C612-7270-46A8-845D-BF66CBC91F7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589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C612-7270-46A8-845D-BF66CBC91F7A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03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tif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tif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33650AEE-DCBE-374D-856A-31B8C16C01CF}"/>
              </a:ext>
            </a:extLst>
          </p:cNvPr>
          <p:cNvSpPr txBox="1">
            <a:spLocks/>
          </p:cNvSpPr>
          <p:nvPr/>
        </p:nvSpPr>
        <p:spPr>
          <a:xfrm>
            <a:off x="228600" y="895350"/>
            <a:ext cx="86868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E253F"/>
                </a:solidFill>
              </a:rPr>
              <a:t>3-Years BIO-RESORT: Results of the 3-Arm Randomized Study in </a:t>
            </a:r>
          </a:p>
          <a:p>
            <a:r>
              <a:rPr lang="en-US" sz="2500" b="1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E253F"/>
                </a:solidFill>
              </a:rPr>
              <a:t>All-comers, Treated with Contemporary Biodegradable or Durable Polymer-Coated Drug-Eluting Stents</a:t>
            </a:r>
            <a:endParaRPr lang="nl-NL" sz="2500" b="1" dirty="0">
              <a:ln w="3175">
                <a:solidFill>
                  <a:schemeClr val="tx2">
                    <a:lumMod val="75000"/>
                  </a:schemeClr>
                </a:solidFill>
              </a:ln>
              <a:solidFill>
                <a:srgbClr val="0E253F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D2C88219-22AF-DD40-ABDC-A89E92077DD5}"/>
              </a:ext>
            </a:extLst>
          </p:cNvPr>
          <p:cNvSpPr txBox="1">
            <a:spLocks/>
          </p:cNvSpPr>
          <p:nvPr/>
        </p:nvSpPr>
        <p:spPr>
          <a:xfrm>
            <a:off x="1371600" y="3486150"/>
            <a:ext cx="6400800" cy="971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E253F"/>
                </a:solidFill>
                <a:latin typeface="+mj-lt"/>
              </a:rPr>
              <a:t>Clemens von </a:t>
            </a:r>
            <a:r>
              <a:rPr lang="en-US" sz="2200" b="1" dirty="0" err="1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E253F"/>
                </a:solidFill>
                <a:latin typeface="+mj-lt"/>
              </a:rPr>
              <a:t>Birgelen</a:t>
            </a:r>
            <a:r>
              <a:rPr lang="en-US" sz="2200" b="1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E253F"/>
                </a:solidFill>
                <a:latin typeface="+mj-lt"/>
              </a:rPr>
              <a:t>, MD PhD</a:t>
            </a:r>
          </a:p>
          <a:p>
            <a:pPr marL="0" indent="0" algn="ctr">
              <a:buNone/>
            </a:pPr>
            <a:r>
              <a:rPr lang="en-US" sz="1500" b="1" i="1" dirty="0">
                <a:solidFill>
                  <a:srgbClr val="0E253F"/>
                </a:solidFill>
                <a:latin typeface="+mj-lt"/>
              </a:rPr>
              <a:t>On behalf of the BIO-RESORT investigators</a:t>
            </a:r>
          </a:p>
        </p:txBody>
      </p:sp>
      <p:pic>
        <p:nvPicPr>
          <p:cNvPr id="10" name="Afbeelding 3">
            <a:extLst>
              <a:ext uri="{FF2B5EF4-FFF2-40B4-BE49-F238E27FC236}">
                <a16:creationId xmlns="" xmlns:a16="http://schemas.microsoft.com/office/drawing/2014/main" id="{F5AA137D-3A38-694F-A549-0DF05992B5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9" r="25152"/>
          <a:stretch/>
        </p:blipFill>
        <p:spPr bwMode="auto">
          <a:xfrm>
            <a:off x="4035068" y="2114550"/>
            <a:ext cx="1086372" cy="21886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28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="" xmlns:a16="http://schemas.microsoft.com/office/drawing/2014/main" id="{78FE2DCB-B056-D940-B4BE-10A48589B2E1}"/>
              </a:ext>
            </a:extLst>
          </p:cNvPr>
          <p:cNvSpPr/>
          <p:nvPr/>
        </p:nvSpPr>
        <p:spPr>
          <a:xfrm>
            <a:off x="-1" y="4183414"/>
            <a:ext cx="9137516" cy="217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oep 14"/>
          <p:cNvGrpSpPr>
            <a:grpSpLocks noChangeAspect="1"/>
          </p:cNvGrpSpPr>
          <p:nvPr/>
        </p:nvGrpSpPr>
        <p:grpSpPr>
          <a:xfrm>
            <a:off x="8220459" y="17051"/>
            <a:ext cx="864415" cy="874291"/>
            <a:chOff x="2086198" y="10559"/>
            <a:chExt cx="1047399" cy="1059366"/>
          </a:xfrm>
        </p:grpSpPr>
        <p:sp>
          <p:nvSpPr>
            <p:cNvPr id="16" name="Ovaal 15"/>
            <p:cNvSpPr/>
            <p:nvPr/>
          </p:nvSpPr>
          <p:spPr>
            <a:xfrm>
              <a:off x="2114614" y="74692"/>
              <a:ext cx="995233" cy="995233"/>
            </a:xfrm>
            <a:prstGeom prst="ellipse">
              <a:avLst/>
            </a:prstGeom>
            <a:solidFill>
              <a:srgbClr val="850504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nl-NL" sz="1800" dirty="0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2129523" y="767041"/>
              <a:ext cx="9757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nl-NL" sz="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BIO-RESORT</a:t>
              </a:r>
            </a:p>
          </p:txBody>
        </p:sp>
        <p:pic>
          <p:nvPicPr>
            <p:cNvPr id="18" name="Afbeelding 17" descr="Embleem  without background.png"/>
            <p:cNvPicPr>
              <a:picLocks noChangeAspect="1"/>
            </p:cNvPicPr>
            <p:nvPr/>
          </p:nvPicPr>
          <p:blipFill>
            <a:blip r:embed="rId4" cstate="print">
              <a:lum bright="50000"/>
            </a:blip>
            <a:srcRect b="22677"/>
            <a:stretch>
              <a:fillRect/>
            </a:stretch>
          </p:blipFill>
          <p:spPr>
            <a:xfrm>
              <a:off x="2086198" y="10559"/>
              <a:ext cx="1047399" cy="801087"/>
            </a:xfrm>
            <a:prstGeom prst="rect">
              <a:avLst/>
            </a:prstGeom>
          </p:spPr>
        </p:pic>
      </p:grp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37" y="742950"/>
            <a:ext cx="5336325" cy="3546075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E253F"/>
                </a:solidFill>
              </a:rPr>
              <a:t>Target vessel failure at 3-years</a:t>
            </a:r>
          </a:p>
        </p:txBody>
      </p:sp>
      <p:pic>
        <p:nvPicPr>
          <p:cNvPr id="9" name="Afbeelding 8" descr="Thorax Centrum Twente T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26" y="55361"/>
            <a:ext cx="228600" cy="219750"/>
          </a:xfrm>
          <a:prstGeom prst="rect">
            <a:avLst/>
          </a:prstGeom>
        </p:spPr>
      </p:pic>
      <p:grpSp>
        <p:nvGrpSpPr>
          <p:cNvPr id="3" name="Groep 2"/>
          <p:cNvGrpSpPr/>
          <p:nvPr/>
        </p:nvGrpSpPr>
        <p:grpSpPr>
          <a:xfrm>
            <a:off x="3810000" y="1276350"/>
            <a:ext cx="3733800" cy="2514600"/>
            <a:chOff x="3810000" y="1276350"/>
            <a:chExt cx="3733800" cy="2514600"/>
          </a:xfrm>
          <a:solidFill>
            <a:schemeClr val="bg1"/>
          </a:solidFill>
        </p:grpSpPr>
        <p:sp>
          <p:nvSpPr>
            <p:cNvPr id="2" name="Rechthoek 1"/>
            <p:cNvSpPr/>
            <p:nvPr/>
          </p:nvSpPr>
          <p:spPr>
            <a:xfrm>
              <a:off x="3810000" y="1428750"/>
              <a:ext cx="3733800" cy="2362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6324600" y="1276350"/>
              <a:ext cx="1219200" cy="2343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Rechthoek 3"/>
          <p:cNvSpPr/>
          <p:nvPr/>
        </p:nvSpPr>
        <p:spPr>
          <a:xfrm>
            <a:off x="4411980" y="891342"/>
            <a:ext cx="2057400" cy="156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4617720" y="1074222"/>
            <a:ext cx="2057400" cy="156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eck 16">
            <a:extLst>
              <a:ext uri="{FF2B5EF4-FFF2-40B4-BE49-F238E27FC236}">
                <a16:creationId xmlns="" xmlns:a16="http://schemas.microsoft.com/office/drawing/2014/main" id="{0DA15495-4BA4-3C4A-A5FB-21DC6371FB05}"/>
              </a:ext>
            </a:extLst>
          </p:cNvPr>
          <p:cNvSpPr/>
          <p:nvPr/>
        </p:nvSpPr>
        <p:spPr>
          <a:xfrm>
            <a:off x="2265528" y="3404239"/>
            <a:ext cx="15977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6088" fontAlgn="base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defRPr/>
            </a:pPr>
            <a:r>
              <a:rPr lang="nl-NL" sz="950" i="1" dirty="0">
                <a:ea typeface="ヒラギノ角ゴ Pro W3"/>
                <a:cs typeface="Arial" pitchFamily="34" charset="0"/>
              </a:rPr>
              <a:t>Lancet</a:t>
            </a:r>
            <a:r>
              <a:rPr lang="nl-NL" sz="950" dirty="0">
                <a:ea typeface="ヒラギノ角ゴ Pro W3"/>
                <a:cs typeface="Arial" pitchFamily="34" charset="0"/>
              </a:rPr>
              <a:t> 2016; 388: 2607–17  </a:t>
            </a:r>
          </a:p>
          <a:p>
            <a:pPr lvl="0" algn="ctr" defTabSz="446088" fontAlgn="base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defRPr/>
            </a:pPr>
            <a:r>
              <a:rPr lang="nl-NL" sz="950" i="1" dirty="0">
                <a:ea typeface="ヒラギノ角ゴ Pro W3"/>
                <a:cs typeface="Arial" pitchFamily="34" charset="0"/>
              </a:rPr>
              <a:t>1-year follow-up</a:t>
            </a:r>
          </a:p>
        </p:txBody>
      </p:sp>
      <p:cxnSp>
        <p:nvCxnSpPr>
          <p:cNvPr id="19" name="Gerade Verbindung 15">
            <a:extLst>
              <a:ext uri="{FF2B5EF4-FFF2-40B4-BE49-F238E27FC236}">
                <a16:creationId xmlns="" xmlns:a16="http://schemas.microsoft.com/office/drawing/2014/main" id="{7328C3CE-4F8E-634A-A86F-2A85A2223E32}"/>
              </a:ext>
            </a:extLst>
          </p:cNvPr>
          <p:cNvCxnSpPr/>
          <p:nvPr/>
        </p:nvCxnSpPr>
        <p:spPr>
          <a:xfrm flipV="1">
            <a:off x="3804650" y="1871202"/>
            <a:ext cx="1445" cy="1984106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hthoek 10"/>
          <p:cNvSpPr/>
          <p:nvPr/>
        </p:nvSpPr>
        <p:spPr>
          <a:xfrm>
            <a:off x="5334000" y="275111"/>
            <a:ext cx="1676400" cy="467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49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67677302-7395-9B47-818B-50AF34A02262}"/>
              </a:ext>
            </a:extLst>
          </p:cNvPr>
          <p:cNvSpPr/>
          <p:nvPr/>
        </p:nvSpPr>
        <p:spPr>
          <a:xfrm>
            <a:off x="-1" y="4183414"/>
            <a:ext cx="9137516" cy="217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oep 14"/>
          <p:cNvGrpSpPr>
            <a:grpSpLocks noChangeAspect="1"/>
          </p:cNvGrpSpPr>
          <p:nvPr/>
        </p:nvGrpSpPr>
        <p:grpSpPr>
          <a:xfrm>
            <a:off x="8220459" y="17051"/>
            <a:ext cx="864415" cy="874291"/>
            <a:chOff x="2086198" y="10559"/>
            <a:chExt cx="1047399" cy="1059366"/>
          </a:xfrm>
        </p:grpSpPr>
        <p:sp>
          <p:nvSpPr>
            <p:cNvPr id="16" name="Ovaal 15"/>
            <p:cNvSpPr/>
            <p:nvPr/>
          </p:nvSpPr>
          <p:spPr>
            <a:xfrm>
              <a:off x="2114614" y="74692"/>
              <a:ext cx="995233" cy="995233"/>
            </a:xfrm>
            <a:prstGeom prst="ellipse">
              <a:avLst/>
            </a:prstGeom>
            <a:solidFill>
              <a:srgbClr val="850504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nl-NL" sz="1800" dirty="0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2129523" y="767041"/>
              <a:ext cx="9757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nl-NL" sz="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BIO-RESORT</a:t>
              </a:r>
            </a:p>
          </p:txBody>
        </p:sp>
        <p:pic>
          <p:nvPicPr>
            <p:cNvPr id="18" name="Afbeelding 17" descr="Embleem  without background.png"/>
            <p:cNvPicPr>
              <a:picLocks noChangeAspect="1"/>
            </p:cNvPicPr>
            <p:nvPr/>
          </p:nvPicPr>
          <p:blipFill>
            <a:blip r:embed="rId3" cstate="print">
              <a:lum bright="50000"/>
            </a:blip>
            <a:srcRect b="22677"/>
            <a:stretch>
              <a:fillRect/>
            </a:stretch>
          </p:blipFill>
          <p:spPr>
            <a:xfrm>
              <a:off x="2086198" y="10559"/>
              <a:ext cx="1047399" cy="801087"/>
            </a:xfrm>
            <a:prstGeom prst="rect">
              <a:avLst/>
            </a:prstGeom>
          </p:spPr>
        </p:pic>
      </p:grp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37" y="742950"/>
            <a:ext cx="5336325" cy="3546075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E253F"/>
                </a:solidFill>
              </a:rPr>
              <a:t>Target vessel failure at 3-years</a:t>
            </a:r>
          </a:p>
        </p:txBody>
      </p:sp>
      <p:pic>
        <p:nvPicPr>
          <p:cNvPr id="9" name="Afbeelding 8" descr="Thorax Centrum Twente T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26" y="55361"/>
            <a:ext cx="228600" cy="2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4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8201"/>
            <a:ext cx="9144000" cy="644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E253F"/>
                </a:solidFill>
              </a:rPr>
              <a:t>TVF components at 3-years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26548" y="1123950"/>
            <a:ext cx="2729502" cy="1219200"/>
          </a:xfrm>
          <a:prstGeom prst="rect">
            <a:avLst/>
          </a:prstGeom>
          <a:solidFill>
            <a:schemeClr val="accent1">
              <a:lumMod val="20000"/>
              <a:lumOff val="80000"/>
              <a:alpha val="45000"/>
            </a:schemeClr>
          </a:solidFill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0"/>
              </a:spcBef>
              <a:buFont typeface="Arial" pitchFamily="34" charset="0"/>
              <a:buNone/>
            </a:pPr>
            <a:r>
              <a:rPr lang="en-US" sz="1300" dirty="0">
                <a:solidFill>
                  <a:srgbClr val="0E253F"/>
                </a:solidFill>
                <a:latin typeface="+mj-lt"/>
              </a:rPr>
              <a:t>No statistically significant difference between stent groups </a:t>
            </a:r>
          </a:p>
          <a:p>
            <a:pPr marL="177800" indent="0">
              <a:spcBef>
                <a:spcPts val="0"/>
              </a:spcBef>
              <a:buFont typeface="Arial" pitchFamily="34" charset="0"/>
              <a:buNone/>
            </a:pPr>
            <a:r>
              <a:rPr lang="en-US" sz="1300" dirty="0">
                <a:solidFill>
                  <a:srgbClr val="0E253F"/>
                </a:solidFill>
                <a:latin typeface="+mj-lt"/>
              </a:rPr>
              <a:t>in the components of </a:t>
            </a:r>
          </a:p>
          <a:p>
            <a:pPr marL="177800" indent="0">
              <a:spcBef>
                <a:spcPts val="0"/>
              </a:spcBef>
              <a:buFont typeface="Arial" pitchFamily="34" charset="0"/>
              <a:buNone/>
            </a:pPr>
            <a:r>
              <a:rPr lang="en-US" sz="1300" i="1" dirty="0">
                <a:solidFill>
                  <a:srgbClr val="0E253F"/>
                </a:solidFill>
                <a:latin typeface="+mj-lt"/>
              </a:rPr>
              <a:t>target vessel failure</a:t>
            </a:r>
            <a:r>
              <a:rPr lang="en-US" sz="1300" dirty="0">
                <a:solidFill>
                  <a:srgbClr val="0E253F"/>
                </a:solidFill>
                <a:latin typeface="+mj-lt"/>
              </a:rPr>
              <a:t> (TVF)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93569"/>
            <a:ext cx="3124200" cy="210678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22" y="2928545"/>
            <a:ext cx="3089190" cy="213240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941202"/>
            <a:ext cx="3124200" cy="211373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90600" y="53742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err="1"/>
              <a:t>Cardiac</a:t>
            </a:r>
            <a:r>
              <a:rPr lang="nl-NL" sz="1200" b="1" dirty="0"/>
              <a:t> </a:t>
            </a:r>
            <a:r>
              <a:rPr lang="nl-NL" sz="1200" b="1" dirty="0" err="1"/>
              <a:t>death</a:t>
            </a:r>
            <a:endParaRPr lang="nl-NL" sz="1200" b="1" dirty="0"/>
          </a:p>
        </p:txBody>
      </p:sp>
      <p:sp>
        <p:nvSpPr>
          <p:cNvPr id="17" name="Tekstvak 16"/>
          <p:cNvSpPr txBox="1"/>
          <p:nvPr/>
        </p:nvSpPr>
        <p:spPr>
          <a:xfrm>
            <a:off x="1054100" y="2785123"/>
            <a:ext cx="3517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/>
              <a:t>Target </a:t>
            </a:r>
            <a:r>
              <a:rPr lang="nl-NL" sz="1200" b="1" dirty="0" err="1"/>
              <a:t>vessel</a:t>
            </a:r>
            <a:r>
              <a:rPr lang="nl-NL" sz="1200" b="1" dirty="0"/>
              <a:t> MI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5158305" y="2785124"/>
            <a:ext cx="3469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/>
              <a:t>Target </a:t>
            </a:r>
            <a:r>
              <a:rPr lang="nl-NL" sz="1200" b="1" dirty="0" err="1"/>
              <a:t>vessel</a:t>
            </a:r>
            <a:r>
              <a:rPr lang="nl-NL" sz="1200" b="1" dirty="0"/>
              <a:t> </a:t>
            </a:r>
            <a:r>
              <a:rPr lang="nl-NL" sz="1200" b="1" dirty="0" err="1"/>
              <a:t>revascularization</a:t>
            </a:r>
            <a:endParaRPr lang="nl-NL" sz="1200" b="1" dirty="0"/>
          </a:p>
        </p:txBody>
      </p:sp>
      <p:grpSp>
        <p:nvGrpSpPr>
          <p:cNvPr id="20" name="Groep 19"/>
          <p:cNvGrpSpPr>
            <a:grpSpLocks noChangeAspect="1"/>
          </p:cNvGrpSpPr>
          <p:nvPr/>
        </p:nvGrpSpPr>
        <p:grpSpPr>
          <a:xfrm>
            <a:off x="8220459" y="17051"/>
            <a:ext cx="864415" cy="874291"/>
            <a:chOff x="2086198" y="10559"/>
            <a:chExt cx="1047399" cy="1059366"/>
          </a:xfrm>
        </p:grpSpPr>
        <p:sp>
          <p:nvSpPr>
            <p:cNvPr id="21" name="Ovaal 20"/>
            <p:cNvSpPr/>
            <p:nvPr/>
          </p:nvSpPr>
          <p:spPr>
            <a:xfrm>
              <a:off x="2114614" y="74692"/>
              <a:ext cx="995233" cy="995233"/>
            </a:xfrm>
            <a:prstGeom prst="ellipse">
              <a:avLst/>
            </a:prstGeom>
            <a:solidFill>
              <a:srgbClr val="850504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nl-NL" sz="1800" dirty="0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2129523" y="767041"/>
              <a:ext cx="9757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nl-NL" sz="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BIO-RESORT</a:t>
              </a:r>
            </a:p>
          </p:txBody>
        </p:sp>
        <p:pic>
          <p:nvPicPr>
            <p:cNvPr id="23" name="Afbeelding 22" descr="Embleem  without background.png"/>
            <p:cNvPicPr>
              <a:picLocks noChangeAspect="1"/>
            </p:cNvPicPr>
            <p:nvPr/>
          </p:nvPicPr>
          <p:blipFill>
            <a:blip r:embed="rId6" cstate="print">
              <a:lum bright="50000"/>
            </a:blip>
            <a:srcRect b="22677"/>
            <a:stretch>
              <a:fillRect/>
            </a:stretch>
          </p:blipFill>
          <p:spPr>
            <a:xfrm>
              <a:off x="2086198" y="10559"/>
              <a:ext cx="1047399" cy="801087"/>
            </a:xfrm>
            <a:prstGeom prst="rect">
              <a:avLst/>
            </a:prstGeom>
          </p:spPr>
        </p:pic>
      </p:grpSp>
      <p:pic>
        <p:nvPicPr>
          <p:cNvPr id="15" name="Afbeelding 14" descr="Thorax Centrum Twente T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26" y="55361"/>
            <a:ext cx="228600" cy="21975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BDC59977-5B39-F449-9420-DA337ADFD7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88" y="4781550"/>
            <a:ext cx="1041612" cy="2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0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24920"/>
            <a:ext cx="4405285" cy="288549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09282"/>
            <a:ext cx="4267200" cy="290113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781550" y="1047750"/>
            <a:ext cx="4069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/>
              <a:t>Target </a:t>
            </a:r>
            <a:r>
              <a:rPr lang="nl-NL" sz="1200" b="1" dirty="0" err="1"/>
              <a:t>lesion</a:t>
            </a:r>
            <a:r>
              <a:rPr lang="nl-NL" sz="1200" b="1" dirty="0"/>
              <a:t> </a:t>
            </a:r>
            <a:r>
              <a:rPr lang="nl-NL" sz="1200" b="1" dirty="0" err="1"/>
              <a:t>revascularization</a:t>
            </a:r>
            <a:r>
              <a:rPr lang="nl-NL" sz="1200" b="1" dirty="0"/>
              <a:t>, 1-year landmark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50850" y="1047921"/>
            <a:ext cx="3440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/>
              <a:t>Target </a:t>
            </a:r>
            <a:r>
              <a:rPr lang="nl-NL" sz="1200" b="1" dirty="0" err="1"/>
              <a:t>lesion</a:t>
            </a:r>
            <a:r>
              <a:rPr lang="nl-NL" sz="1200" b="1" dirty="0"/>
              <a:t> </a:t>
            </a:r>
            <a:r>
              <a:rPr lang="nl-NL" sz="1200" b="1" dirty="0" err="1"/>
              <a:t>revascularization</a:t>
            </a:r>
            <a:r>
              <a:rPr lang="nl-NL" sz="1200" b="1" dirty="0"/>
              <a:t> at 3-years</a:t>
            </a:r>
          </a:p>
        </p:txBody>
      </p:sp>
      <p:grpSp>
        <p:nvGrpSpPr>
          <p:cNvPr id="15" name="Groep 14"/>
          <p:cNvGrpSpPr>
            <a:grpSpLocks noChangeAspect="1"/>
          </p:cNvGrpSpPr>
          <p:nvPr/>
        </p:nvGrpSpPr>
        <p:grpSpPr>
          <a:xfrm>
            <a:off x="8220459" y="17051"/>
            <a:ext cx="864415" cy="874291"/>
            <a:chOff x="2086198" y="10559"/>
            <a:chExt cx="1047399" cy="1059366"/>
          </a:xfrm>
        </p:grpSpPr>
        <p:sp>
          <p:nvSpPr>
            <p:cNvPr id="16" name="Ovaal 15"/>
            <p:cNvSpPr/>
            <p:nvPr/>
          </p:nvSpPr>
          <p:spPr>
            <a:xfrm>
              <a:off x="2114614" y="74692"/>
              <a:ext cx="995233" cy="995233"/>
            </a:xfrm>
            <a:prstGeom prst="ellipse">
              <a:avLst/>
            </a:prstGeom>
            <a:solidFill>
              <a:srgbClr val="850504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nl-NL" sz="1800" dirty="0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2129523" y="767041"/>
              <a:ext cx="9757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nl-NL" sz="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BIO-RESORT</a:t>
              </a:r>
            </a:p>
          </p:txBody>
        </p:sp>
        <p:pic>
          <p:nvPicPr>
            <p:cNvPr id="18" name="Afbeelding 17" descr="Embleem  without background.png"/>
            <p:cNvPicPr>
              <a:picLocks noChangeAspect="1"/>
            </p:cNvPicPr>
            <p:nvPr/>
          </p:nvPicPr>
          <p:blipFill>
            <a:blip r:embed="rId5" cstate="print">
              <a:lum bright="50000"/>
            </a:blip>
            <a:srcRect b="22677"/>
            <a:stretch>
              <a:fillRect/>
            </a:stretch>
          </p:blipFill>
          <p:spPr>
            <a:xfrm>
              <a:off x="2086198" y="10559"/>
              <a:ext cx="1047399" cy="801087"/>
            </a:xfrm>
            <a:prstGeom prst="rect">
              <a:avLst/>
            </a:prstGeom>
          </p:spPr>
        </p:pic>
      </p:grpSp>
      <p:pic>
        <p:nvPicPr>
          <p:cNvPr id="14" name="Afbeelding 13" descr="Thorax Centrum Twente T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26" y="55361"/>
            <a:ext cx="228600" cy="21975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7277168" y="1820820"/>
            <a:ext cx="1662084" cy="2005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6040158" y="2444502"/>
            <a:ext cx="281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/>
              <a:t>Landmark analysis </a:t>
            </a:r>
            <a:r>
              <a:rPr lang="nl-NL" sz="1200" b="1" dirty="0" err="1"/>
              <a:t>between</a:t>
            </a:r>
            <a:r>
              <a:rPr lang="nl-NL" sz="1200" b="1" dirty="0"/>
              <a:t> 1 </a:t>
            </a:r>
            <a:r>
              <a:rPr lang="nl-NL" sz="1200" b="1" dirty="0" err="1"/>
              <a:t>and</a:t>
            </a:r>
            <a:r>
              <a:rPr lang="nl-NL" sz="1200" b="1" dirty="0"/>
              <a:t> 2 </a:t>
            </a:r>
            <a:r>
              <a:rPr lang="nl-NL" sz="1200" b="1" dirty="0" err="1"/>
              <a:t>years</a:t>
            </a:r>
            <a:r>
              <a:rPr lang="nl-NL" sz="1200" b="1" dirty="0"/>
              <a:t> had </a:t>
            </a:r>
            <a:r>
              <a:rPr lang="nl-NL" sz="1200" b="1" dirty="0" err="1"/>
              <a:t>shown</a:t>
            </a:r>
            <a:r>
              <a:rPr lang="nl-NL" sz="1200" b="1" dirty="0"/>
              <a:t> a </a:t>
            </a:r>
            <a:r>
              <a:rPr lang="nl-NL" sz="1200" b="1" dirty="0" err="1"/>
              <a:t>significantly</a:t>
            </a:r>
            <a:r>
              <a:rPr lang="nl-NL" sz="1200" b="1" dirty="0"/>
              <a:t> </a:t>
            </a:r>
            <a:r>
              <a:rPr lang="nl-NL" sz="1200" b="1" dirty="0" err="1"/>
              <a:t>lower</a:t>
            </a:r>
            <a:r>
              <a:rPr lang="nl-NL" sz="1200" b="1" dirty="0"/>
              <a:t> TLR </a:t>
            </a:r>
            <a:r>
              <a:rPr lang="nl-NL" sz="1200" b="1" dirty="0" err="1"/>
              <a:t>rate</a:t>
            </a:r>
            <a:r>
              <a:rPr lang="nl-NL" sz="1200" b="1" dirty="0"/>
              <a:t> SES versus ZES (0.6% vs. 1.5%, p=0.04).</a:t>
            </a:r>
          </a:p>
        </p:txBody>
      </p:sp>
      <p:sp>
        <p:nvSpPr>
          <p:cNvPr id="5" name="Rechthoek 4"/>
          <p:cNvSpPr/>
          <p:nvPr/>
        </p:nvSpPr>
        <p:spPr>
          <a:xfrm>
            <a:off x="6565232" y="1437677"/>
            <a:ext cx="2286000" cy="137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6717632" y="1590077"/>
            <a:ext cx="2286000" cy="137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7211570" y="3277050"/>
            <a:ext cx="838200" cy="52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nl-NL" sz="950" b="1" dirty="0"/>
              <a:t>1.5%</a:t>
            </a:r>
          </a:p>
          <a:p>
            <a:pPr>
              <a:lnSpc>
                <a:spcPct val="80000"/>
              </a:lnSpc>
            </a:pPr>
            <a:r>
              <a:rPr lang="nl-NL" sz="950" b="1" dirty="0"/>
              <a:t>0.9%</a:t>
            </a:r>
          </a:p>
          <a:p>
            <a:pPr>
              <a:lnSpc>
                <a:spcPct val="80000"/>
              </a:lnSpc>
            </a:pPr>
            <a:r>
              <a:rPr lang="nl-NL" sz="950" b="1" dirty="0"/>
              <a:t>0.5%</a:t>
            </a:r>
          </a:p>
        </p:txBody>
      </p:sp>
      <p:sp>
        <p:nvSpPr>
          <p:cNvPr id="7" name="Rechthoek 6"/>
          <p:cNvSpPr/>
          <p:nvPr/>
        </p:nvSpPr>
        <p:spPr>
          <a:xfrm>
            <a:off x="6021108" y="1905000"/>
            <a:ext cx="132042" cy="492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628900" y="4541140"/>
            <a:ext cx="3924300" cy="405510"/>
          </a:xfrm>
          <a:prstGeom prst="rect">
            <a:avLst/>
          </a:prstGeom>
          <a:solidFill>
            <a:srgbClr val="F1FAFF">
              <a:alpha val="45000"/>
            </a:srgbClr>
          </a:solidFill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NL" sz="1100" dirty="0">
                <a:solidFill>
                  <a:srgbClr val="0E253F"/>
                </a:solidFill>
                <a:latin typeface="+mj-lt"/>
              </a:rPr>
              <a:t>The </a:t>
            </a:r>
            <a:r>
              <a:rPr lang="nl-NL" sz="1100" dirty="0" err="1">
                <a:solidFill>
                  <a:srgbClr val="0E253F"/>
                </a:solidFill>
                <a:latin typeface="+mj-lt"/>
              </a:rPr>
              <a:t>slight</a:t>
            </a:r>
            <a:r>
              <a:rPr lang="nl-NL" sz="1100" dirty="0">
                <a:solidFill>
                  <a:srgbClr val="0E253F"/>
                </a:solidFill>
                <a:latin typeface="+mj-lt"/>
              </a:rPr>
              <a:t> significant advantage in TLR in </a:t>
            </a:r>
            <a:r>
              <a:rPr lang="nl-NL" sz="1100" dirty="0" err="1">
                <a:solidFill>
                  <a:srgbClr val="0E253F"/>
                </a:solidFill>
                <a:latin typeface="+mj-lt"/>
              </a:rPr>
              <a:t>favor</a:t>
            </a:r>
            <a:r>
              <a:rPr lang="nl-NL" sz="1100" dirty="0">
                <a:solidFill>
                  <a:srgbClr val="0E253F"/>
                </a:solidFill>
                <a:latin typeface="+mj-lt"/>
              </a:rPr>
              <a:t> of SES was </a:t>
            </a:r>
            <a:r>
              <a:rPr lang="nl-NL" sz="1100" dirty="0" err="1">
                <a:solidFill>
                  <a:srgbClr val="0E253F"/>
                </a:solidFill>
                <a:latin typeface="+mj-lt"/>
              </a:rPr>
              <a:t>seen</a:t>
            </a:r>
            <a:r>
              <a:rPr lang="nl-NL" sz="1100" dirty="0">
                <a:solidFill>
                  <a:srgbClr val="0E253F"/>
                </a:solidFill>
                <a:latin typeface="+mj-lt"/>
              </a:rPr>
              <a:t> </a:t>
            </a:r>
            <a:r>
              <a:rPr lang="nl-NL" sz="1100" dirty="0" err="1">
                <a:solidFill>
                  <a:srgbClr val="0E253F"/>
                </a:solidFill>
                <a:latin typeface="+mj-lt"/>
              </a:rPr>
              <a:t>only</a:t>
            </a:r>
            <a:r>
              <a:rPr lang="nl-NL" sz="1100" dirty="0">
                <a:solidFill>
                  <a:srgbClr val="0E253F"/>
                </a:solidFill>
                <a:latin typeface="+mj-lt"/>
              </a:rPr>
              <a:t> </a:t>
            </a:r>
            <a:r>
              <a:rPr lang="nl-NL" sz="1100" dirty="0" err="1">
                <a:solidFill>
                  <a:srgbClr val="0E253F"/>
                </a:solidFill>
                <a:latin typeface="+mj-lt"/>
              </a:rPr>
              <a:t>during</a:t>
            </a:r>
            <a:r>
              <a:rPr lang="nl-NL" sz="1100" dirty="0">
                <a:solidFill>
                  <a:srgbClr val="0E253F"/>
                </a:solidFill>
                <a:latin typeface="+mj-lt"/>
              </a:rPr>
              <a:t> </a:t>
            </a:r>
            <a:r>
              <a:rPr lang="nl-NL" sz="1100" dirty="0" err="1">
                <a:solidFill>
                  <a:srgbClr val="0E253F"/>
                </a:solidFill>
                <a:latin typeface="+mj-lt"/>
              </a:rPr>
              <a:t>the</a:t>
            </a:r>
            <a:r>
              <a:rPr lang="nl-NL" sz="1100" dirty="0">
                <a:solidFill>
                  <a:srgbClr val="0E253F"/>
                </a:solidFill>
                <a:latin typeface="+mj-lt"/>
              </a:rPr>
              <a:t> 2nd </a:t>
            </a:r>
            <a:r>
              <a:rPr lang="nl-NL" sz="1100" dirty="0" err="1">
                <a:solidFill>
                  <a:srgbClr val="0E253F"/>
                </a:solidFill>
                <a:latin typeface="+mj-lt"/>
              </a:rPr>
              <a:t>year</a:t>
            </a:r>
            <a:r>
              <a:rPr lang="nl-NL" sz="1100" dirty="0">
                <a:solidFill>
                  <a:srgbClr val="0E253F"/>
                </a:solidFill>
                <a:latin typeface="+mj-lt"/>
              </a:rPr>
              <a:t> of follow-up.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9FABD127-35EB-6B4D-AB34-C7C50C2FBAE6}"/>
              </a:ext>
            </a:extLst>
          </p:cNvPr>
          <p:cNvSpPr txBox="1">
            <a:spLocks/>
          </p:cNvSpPr>
          <p:nvPr/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E253F"/>
                </a:solidFill>
              </a:rPr>
              <a:t>Target lesion revascularization until 3-years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="" xmlns:a16="http://schemas.microsoft.com/office/drawing/2014/main" id="{C2F06DA8-7184-6949-A81B-D4F8841FD4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88" y="4781550"/>
            <a:ext cx="1041612" cy="2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9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E253F"/>
                </a:solidFill>
              </a:rPr>
              <a:t>Target lesion revascularization until 3-years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24920"/>
            <a:ext cx="4405285" cy="288549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09282"/>
            <a:ext cx="4267200" cy="290113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781550" y="1047750"/>
            <a:ext cx="4069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/>
              <a:t>Target </a:t>
            </a:r>
            <a:r>
              <a:rPr lang="nl-NL" sz="1200" b="1" dirty="0" err="1"/>
              <a:t>lesion</a:t>
            </a:r>
            <a:r>
              <a:rPr lang="nl-NL" sz="1200" b="1" dirty="0"/>
              <a:t> </a:t>
            </a:r>
            <a:r>
              <a:rPr lang="nl-NL" sz="1200" b="1" dirty="0" err="1"/>
              <a:t>revascularization</a:t>
            </a:r>
            <a:r>
              <a:rPr lang="nl-NL" sz="1200" b="1" dirty="0"/>
              <a:t>, 1-year landmark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50850" y="1047921"/>
            <a:ext cx="3440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/>
              <a:t>Target </a:t>
            </a:r>
            <a:r>
              <a:rPr lang="nl-NL" sz="1200" b="1" dirty="0" err="1"/>
              <a:t>lesion</a:t>
            </a:r>
            <a:r>
              <a:rPr lang="nl-NL" sz="1200" b="1" dirty="0"/>
              <a:t> </a:t>
            </a:r>
            <a:r>
              <a:rPr lang="nl-NL" sz="1200" b="1" dirty="0" err="1"/>
              <a:t>revascularization</a:t>
            </a:r>
            <a:r>
              <a:rPr lang="nl-NL" sz="1200" b="1" dirty="0"/>
              <a:t> at 3-years</a:t>
            </a:r>
          </a:p>
        </p:txBody>
      </p:sp>
      <p:grpSp>
        <p:nvGrpSpPr>
          <p:cNvPr id="15" name="Groep 14"/>
          <p:cNvGrpSpPr>
            <a:grpSpLocks noChangeAspect="1"/>
          </p:cNvGrpSpPr>
          <p:nvPr/>
        </p:nvGrpSpPr>
        <p:grpSpPr>
          <a:xfrm>
            <a:off x="8220459" y="17051"/>
            <a:ext cx="864415" cy="874291"/>
            <a:chOff x="2086198" y="10559"/>
            <a:chExt cx="1047399" cy="1059366"/>
          </a:xfrm>
        </p:grpSpPr>
        <p:sp>
          <p:nvSpPr>
            <p:cNvPr id="16" name="Ovaal 15"/>
            <p:cNvSpPr/>
            <p:nvPr/>
          </p:nvSpPr>
          <p:spPr>
            <a:xfrm>
              <a:off x="2114614" y="74692"/>
              <a:ext cx="995233" cy="995233"/>
            </a:xfrm>
            <a:prstGeom prst="ellipse">
              <a:avLst/>
            </a:prstGeom>
            <a:solidFill>
              <a:srgbClr val="850504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nl-NL" sz="1800" dirty="0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2129523" y="767041"/>
              <a:ext cx="9757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nl-NL" sz="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BIO-RESORT</a:t>
              </a:r>
            </a:p>
          </p:txBody>
        </p:sp>
        <p:pic>
          <p:nvPicPr>
            <p:cNvPr id="18" name="Afbeelding 17" descr="Embleem  without background.png"/>
            <p:cNvPicPr>
              <a:picLocks noChangeAspect="1"/>
            </p:cNvPicPr>
            <p:nvPr/>
          </p:nvPicPr>
          <p:blipFill>
            <a:blip r:embed="rId5" cstate="print">
              <a:lum bright="50000"/>
            </a:blip>
            <a:srcRect b="22677"/>
            <a:stretch>
              <a:fillRect/>
            </a:stretch>
          </p:blipFill>
          <p:spPr>
            <a:xfrm>
              <a:off x="2086198" y="10559"/>
              <a:ext cx="1047399" cy="801087"/>
            </a:xfrm>
            <a:prstGeom prst="rect">
              <a:avLst/>
            </a:prstGeom>
          </p:spPr>
        </p:pic>
      </p:grpSp>
      <p:pic>
        <p:nvPicPr>
          <p:cNvPr id="14" name="Afbeelding 13" descr="Thorax Centrum Twente T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26" y="55361"/>
            <a:ext cx="228600" cy="21975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6021108" y="1905000"/>
            <a:ext cx="132042" cy="492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Grafik 21">
            <a:extLst>
              <a:ext uri="{FF2B5EF4-FFF2-40B4-BE49-F238E27FC236}">
                <a16:creationId xmlns="" xmlns:a16="http://schemas.microsoft.com/office/drawing/2014/main" id="{B6C28B1F-4F50-C442-B802-944C6FECB6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88" y="4781550"/>
            <a:ext cx="1041612" cy="29173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B8E11E1A-F7E0-A740-B793-C3F2204F95E3}"/>
              </a:ext>
            </a:extLst>
          </p:cNvPr>
          <p:cNvSpPr txBox="1">
            <a:spLocks/>
          </p:cNvSpPr>
          <p:nvPr/>
        </p:nvSpPr>
        <p:spPr>
          <a:xfrm>
            <a:off x="2628900" y="4541140"/>
            <a:ext cx="3924300" cy="405510"/>
          </a:xfrm>
          <a:prstGeom prst="rect">
            <a:avLst/>
          </a:prstGeom>
          <a:solidFill>
            <a:srgbClr val="F1FAFF">
              <a:alpha val="45000"/>
            </a:srgbClr>
          </a:solidFill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nl-NL" sz="1100" dirty="0">
                <a:solidFill>
                  <a:srgbClr val="0E253F"/>
                </a:solidFill>
                <a:latin typeface="+mj-lt"/>
              </a:rPr>
              <a:t>The </a:t>
            </a:r>
            <a:r>
              <a:rPr lang="nl-NL" sz="1100" dirty="0" err="1">
                <a:solidFill>
                  <a:srgbClr val="0E253F"/>
                </a:solidFill>
                <a:latin typeface="+mj-lt"/>
              </a:rPr>
              <a:t>slight</a:t>
            </a:r>
            <a:r>
              <a:rPr lang="nl-NL" sz="1100" dirty="0">
                <a:solidFill>
                  <a:srgbClr val="0E253F"/>
                </a:solidFill>
                <a:latin typeface="+mj-lt"/>
              </a:rPr>
              <a:t> significant advantage in TLR in </a:t>
            </a:r>
            <a:r>
              <a:rPr lang="nl-NL" sz="1100" dirty="0" err="1">
                <a:solidFill>
                  <a:srgbClr val="0E253F"/>
                </a:solidFill>
                <a:latin typeface="+mj-lt"/>
              </a:rPr>
              <a:t>favor</a:t>
            </a:r>
            <a:r>
              <a:rPr lang="nl-NL" sz="1100" dirty="0">
                <a:solidFill>
                  <a:srgbClr val="0E253F"/>
                </a:solidFill>
                <a:latin typeface="+mj-lt"/>
              </a:rPr>
              <a:t> of SES was </a:t>
            </a:r>
            <a:r>
              <a:rPr lang="nl-NL" sz="1100" dirty="0" err="1">
                <a:solidFill>
                  <a:srgbClr val="0E253F"/>
                </a:solidFill>
                <a:latin typeface="+mj-lt"/>
              </a:rPr>
              <a:t>seen</a:t>
            </a:r>
            <a:r>
              <a:rPr lang="nl-NL" sz="1100" dirty="0">
                <a:solidFill>
                  <a:srgbClr val="0E253F"/>
                </a:solidFill>
                <a:latin typeface="+mj-lt"/>
              </a:rPr>
              <a:t> </a:t>
            </a:r>
            <a:r>
              <a:rPr lang="nl-NL" sz="1100" dirty="0" err="1">
                <a:solidFill>
                  <a:srgbClr val="0E253F"/>
                </a:solidFill>
                <a:latin typeface="+mj-lt"/>
              </a:rPr>
              <a:t>only</a:t>
            </a:r>
            <a:r>
              <a:rPr lang="nl-NL" sz="1100" dirty="0">
                <a:solidFill>
                  <a:srgbClr val="0E253F"/>
                </a:solidFill>
                <a:latin typeface="+mj-lt"/>
              </a:rPr>
              <a:t> </a:t>
            </a:r>
            <a:r>
              <a:rPr lang="nl-NL" sz="1100" dirty="0" err="1">
                <a:solidFill>
                  <a:srgbClr val="0E253F"/>
                </a:solidFill>
                <a:latin typeface="+mj-lt"/>
              </a:rPr>
              <a:t>during</a:t>
            </a:r>
            <a:r>
              <a:rPr lang="nl-NL" sz="1100" dirty="0">
                <a:solidFill>
                  <a:srgbClr val="0E253F"/>
                </a:solidFill>
                <a:latin typeface="+mj-lt"/>
              </a:rPr>
              <a:t> </a:t>
            </a:r>
            <a:r>
              <a:rPr lang="nl-NL" sz="1100" dirty="0" err="1">
                <a:solidFill>
                  <a:srgbClr val="0E253F"/>
                </a:solidFill>
                <a:latin typeface="+mj-lt"/>
              </a:rPr>
              <a:t>the</a:t>
            </a:r>
            <a:r>
              <a:rPr lang="nl-NL" sz="1100" dirty="0">
                <a:solidFill>
                  <a:srgbClr val="0E253F"/>
                </a:solidFill>
                <a:latin typeface="+mj-lt"/>
              </a:rPr>
              <a:t> 2nd </a:t>
            </a:r>
            <a:r>
              <a:rPr lang="nl-NL" sz="1100" dirty="0" err="1">
                <a:solidFill>
                  <a:srgbClr val="0E253F"/>
                </a:solidFill>
                <a:latin typeface="+mj-lt"/>
              </a:rPr>
              <a:t>year</a:t>
            </a:r>
            <a:r>
              <a:rPr lang="nl-NL" sz="1100" dirty="0">
                <a:solidFill>
                  <a:srgbClr val="0E253F"/>
                </a:solidFill>
                <a:latin typeface="+mj-lt"/>
              </a:rPr>
              <a:t> of follow-up.</a:t>
            </a:r>
          </a:p>
        </p:txBody>
      </p:sp>
    </p:spTree>
    <p:extLst>
      <p:ext uri="{BB962C8B-B14F-4D97-AF65-F5344CB8AC3E}">
        <p14:creationId xmlns:p14="http://schemas.microsoft.com/office/powerpoint/2010/main" val="13385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47750"/>
            <a:ext cx="5295900" cy="338947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735378" y="2742485"/>
            <a:ext cx="1614511" cy="751404"/>
          </a:xfrm>
          <a:solidFill>
            <a:schemeClr val="accent1">
              <a:lumMod val="20000"/>
              <a:lumOff val="80000"/>
              <a:alpha val="4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200" i="1" dirty="0">
                <a:solidFill>
                  <a:srgbClr val="0E253F"/>
                </a:solidFill>
                <a:latin typeface="+mj-lt"/>
              </a:rPr>
              <a:t>Definite-or-probable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E253F"/>
                </a:solidFill>
                <a:latin typeface="+mj-lt"/>
              </a:rPr>
              <a:t>stent thrombosis rates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E253F"/>
                </a:solidFill>
                <a:latin typeface="+mj-lt"/>
              </a:rPr>
              <a:t>were low and similar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E253F"/>
                </a:solidFill>
                <a:latin typeface="+mj-lt"/>
              </a:rPr>
              <a:t>between DES groups.</a:t>
            </a:r>
          </a:p>
        </p:txBody>
      </p:sp>
      <p:grpSp>
        <p:nvGrpSpPr>
          <p:cNvPr id="12" name="Groep 11"/>
          <p:cNvGrpSpPr>
            <a:grpSpLocks noChangeAspect="1"/>
          </p:cNvGrpSpPr>
          <p:nvPr/>
        </p:nvGrpSpPr>
        <p:grpSpPr>
          <a:xfrm>
            <a:off x="8220459" y="17051"/>
            <a:ext cx="864415" cy="874291"/>
            <a:chOff x="2086198" y="10559"/>
            <a:chExt cx="1047399" cy="1059366"/>
          </a:xfrm>
        </p:grpSpPr>
        <p:sp>
          <p:nvSpPr>
            <p:cNvPr id="13" name="Ovaal 12"/>
            <p:cNvSpPr/>
            <p:nvPr/>
          </p:nvSpPr>
          <p:spPr>
            <a:xfrm>
              <a:off x="2114614" y="74692"/>
              <a:ext cx="995233" cy="995233"/>
            </a:xfrm>
            <a:prstGeom prst="ellipse">
              <a:avLst/>
            </a:prstGeom>
            <a:solidFill>
              <a:srgbClr val="850504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nl-NL" sz="1800" dirty="0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2129523" y="767041"/>
              <a:ext cx="9757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nl-NL" sz="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BIO-RESORT</a:t>
              </a:r>
            </a:p>
          </p:txBody>
        </p:sp>
        <p:pic>
          <p:nvPicPr>
            <p:cNvPr id="15" name="Afbeelding 14" descr="Embleem  without background.png"/>
            <p:cNvPicPr>
              <a:picLocks noChangeAspect="1"/>
            </p:cNvPicPr>
            <p:nvPr/>
          </p:nvPicPr>
          <p:blipFill>
            <a:blip r:embed="rId4" cstate="print">
              <a:lum bright="50000"/>
            </a:blip>
            <a:srcRect b="22677"/>
            <a:stretch>
              <a:fillRect/>
            </a:stretch>
          </p:blipFill>
          <p:spPr>
            <a:xfrm>
              <a:off x="2086198" y="10559"/>
              <a:ext cx="1047399" cy="801087"/>
            </a:xfrm>
            <a:prstGeom prst="rect">
              <a:avLst/>
            </a:prstGeom>
          </p:spPr>
        </p:pic>
      </p:grpSp>
      <p:sp>
        <p:nvSpPr>
          <p:cNvPr id="17" name="Title 1"/>
          <p:cNvSpPr txBox="1">
            <a:spLocks/>
          </p:cNvSpPr>
          <p:nvPr/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E253F"/>
                </a:solidFill>
              </a:rPr>
              <a:t>Stent thrombosis at 3-years</a:t>
            </a:r>
          </a:p>
        </p:txBody>
      </p:sp>
      <p:pic>
        <p:nvPicPr>
          <p:cNvPr id="11" name="Afbeelding 10" descr="Thorax Centrum Twente T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26" y="55361"/>
            <a:ext cx="228600" cy="219750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1219200" y="4793990"/>
            <a:ext cx="6705600" cy="278955"/>
          </a:xfrm>
          <a:prstGeom prst="rect">
            <a:avLst/>
          </a:prstGeom>
          <a:solidFill>
            <a:srgbClr val="F1FAFF">
              <a:alpha val="45000"/>
            </a:srgbClr>
          </a:solidFill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100" i="1" dirty="0">
                <a:solidFill>
                  <a:srgbClr val="0E253F"/>
                </a:solidFill>
                <a:latin typeface="+mj-lt"/>
              </a:rPr>
              <a:t>Definite</a:t>
            </a:r>
            <a:r>
              <a:rPr lang="en-US" sz="1100" dirty="0">
                <a:solidFill>
                  <a:srgbClr val="0E253F"/>
                </a:solidFill>
                <a:latin typeface="+mj-lt"/>
              </a:rPr>
              <a:t> stent thrombosis rates until 3-years in SES, EES, and ZES: 0.7%, 0.7%, and 0.5% (p=0.59, both comparisons)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="" xmlns:a16="http://schemas.microsoft.com/office/drawing/2014/main" id="{83BB0A9A-7FB4-4348-9DA8-56653BEF3A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88" y="4781550"/>
            <a:ext cx="1041612" cy="2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0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E253F"/>
                </a:solidFill>
              </a:rPr>
              <a:t>Discussion</a:t>
            </a:r>
          </a:p>
        </p:txBody>
      </p:sp>
      <p:grpSp>
        <p:nvGrpSpPr>
          <p:cNvPr id="11" name="Groep 10"/>
          <p:cNvGrpSpPr>
            <a:grpSpLocks noChangeAspect="1"/>
          </p:cNvGrpSpPr>
          <p:nvPr/>
        </p:nvGrpSpPr>
        <p:grpSpPr>
          <a:xfrm>
            <a:off x="8220459" y="17051"/>
            <a:ext cx="864415" cy="874291"/>
            <a:chOff x="2086198" y="10559"/>
            <a:chExt cx="1047399" cy="1059366"/>
          </a:xfrm>
        </p:grpSpPr>
        <p:sp>
          <p:nvSpPr>
            <p:cNvPr id="12" name="Ovaal 11"/>
            <p:cNvSpPr/>
            <p:nvPr/>
          </p:nvSpPr>
          <p:spPr>
            <a:xfrm>
              <a:off x="2114614" y="74692"/>
              <a:ext cx="995233" cy="995233"/>
            </a:xfrm>
            <a:prstGeom prst="ellipse">
              <a:avLst/>
            </a:prstGeom>
            <a:solidFill>
              <a:srgbClr val="850504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nl-NL" sz="1800" dirty="0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2129523" y="767041"/>
              <a:ext cx="9757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nl-NL" sz="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BIO-RESORT</a:t>
              </a:r>
            </a:p>
          </p:txBody>
        </p:sp>
        <p:pic>
          <p:nvPicPr>
            <p:cNvPr id="14" name="Afbeelding 13" descr="Embleem  without background.png"/>
            <p:cNvPicPr>
              <a:picLocks noChangeAspect="1"/>
            </p:cNvPicPr>
            <p:nvPr/>
          </p:nvPicPr>
          <p:blipFill>
            <a:blip r:embed="rId3" cstate="print">
              <a:lum bright="50000"/>
            </a:blip>
            <a:srcRect b="22677"/>
            <a:stretch>
              <a:fillRect/>
            </a:stretch>
          </p:blipFill>
          <p:spPr>
            <a:xfrm>
              <a:off x="2086198" y="10559"/>
              <a:ext cx="1047399" cy="801087"/>
            </a:xfrm>
            <a:prstGeom prst="rect">
              <a:avLst/>
            </a:prstGeom>
          </p:spPr>
        </p:pic>
      </p:grpSp>
      <p:pic>
        <p:nvPicPr>
          <p:cNvPr id="9" name="Afbeelding 8" descr="Thorax Centrum Twente 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26" y="55361"/>
            <a:ext cx="228600" cy="21975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EFF24E73-2C45-6340-AF17-ADD4BF1177DC}"/>
              </a:ext>
            </a:extLst>
          </p:cNvPr>
          <p:cNvSpPr/>
          <p:nvPr/>
        </p:nvSpPr>
        <p:spPr>
          <a:xfrm>
            <a:off x="-1" y="4183414"/>
            <a:ext cx="9150486" cy="217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8030"/>
            <a:ext cx="7924800" cy="3395839"/>
          </a:xfrm>
        </p:spPr>
        <p:txBody>
          <a:bodyPr lIns="90000">
            <a:noAutofit/>
          </a:bodyPr>
          <a:lstStyle/>
          <a:p>
            <a:pPr marL="258763" indent="-258763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900" b="1" dirty="0">
                <a:solidFill>
                  <a:srgbClr val="0E253F"/>
                </a:solidFill>
              </a:rPr>
              <a:t>This is the </a:t>
            </a:r>
            <a:r>
              <a:rPr lang="en-US" sz="1900" b="1" i="1" dirty="0">
                <a:solidFill>
                  <a:srgbClr val="0E253F"/>
                </a:solidFill>
              </a:rPr>
              <a:t>first</a:t>
            </a:r>
            <a:r>
              <a:rPr lang="en-US" sz="1900" b="1" dirty="0">
                <a:solidFill>
                  <a:srgbClr val="0E253F"/>
                </a:solidFill>
              </a:rPr>
              <a:t> randomized trial that examines Synergy DES in </a:t>
            </a:r>
            <a:r>
              <a:rPr lang="en-US" sz="1900" b="1" i="1" dirty="0">
                <a:solidFill>
                  <a:srgbClr val="0E253F"/>
                </a:solidFill>
              </a:rPr>
              <a:t>all-comers</a:t>
            </a:r>
            <a:r>
              <a:rPr lang="en-US" sz="1900" b="1" dirty="0">
                <a:solidFill>
                  <a:srgbClr val="0E253F"/>
                </a:solidFill>
              </a:rPr>
              <a:t>, and the first study to assess Synergy and </a:t>
            </a:r>
            <a:r>
              <a:rPr lang="en-US" sz="1900" b="1" dirty="0" err="1">
                <a:solidFill>
                  <a:srgbClr val="0E253F"/>
                </a:solidFill>
              </a:rPr>
              <a:t>Orsiro</a:t>
            </a:r>
            <a:r>
              <a:rPr lang="en-US" sz="1900" b="1" dirty="0">
                <a:solidFill>
                  <a:srgbClr val="0E253F"/>
                </a:solidFill>
              </a:rPr>
              <a:t> </a:t>
            </a:r>
            <a:r>
              <a:rPr lang="en-US" sz="1900" b="1" i="1" dirty="0">
                <a:solidFill>
                  <a:srgbClr val="0E253F"/>
                </a:solidFill>
              </a:rPr>
              <a:t>side by side</a:t>
            </a:r>
            <a:r>
              <a:rPr lang="en-US" sz="1900" b="1" dirty="0">
                <a:solidFill>
                  <a:srgbClr val="0E253F"/>
                </a:solidFill>
              </a:rPr>
              <a:t>.</a:t>
            </a:r>
            <a:endParaRPr lang="en-US" sz="800" b="1" dirty="0">
              <a:solidFill>
                <a:srgbClr val="0E253F"/>
              </a:solidFill>
            </a:endParaRPr>
          </a:p>
          <a:p>
            <a:pPr marL="258763" indent="-258763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900" b="1" dirty="0">
                <a:solidFill>
                  <a:srgbClr val="0E253F"/>
                </a:solidFill>
              </a:rPr>
              <a:t>In this </a:t>
            </a:r>
            <a:r>
              <a:rPr lang="en-US" sz="1900" b="1" i="1" dirty="0">
                <a:solidFill>
                  <a:srgbClr val="0E253F"/>
                </a:solidFill>
              </a:rPr>
              <a:t>complex population</a:t>
            </a:r>
            <a:r>
              <a:rPr lang="en-US" sz="1900" b="1" dirty="0">
                <a:solidFill>
                  <a:srgbClr val="0E253F"/>
                </a:solidFill>
              </a:rPr>
              <a:t>, including many patients with acute myocardial infarction (52%), low adverse event rates were found.</a:t>
            </a:r>
            <a:endParaRPr lang="en-US" sz="600" b="1" dirty="0">
              <a:solidFill>
                <a:srgbClr val="0E253F"/>
              </a:solidFill>
            </a:endParaRPr>
          </a:p>
          <a:p>
            <a:pPr marL="258763" indent="-258763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900" b="1" i="1" dirty="0">
                <a:solidFill>
                  <a:srgbClr val="0E253F"/>
                </a:solidFill>
              </a:rPr>
              <a:t>Longer term outcome </a:t>
            </a:r>
            <a:r>
              <a:rPr lang="en-US" sz="1900" b="1" dirty="0">
                <a:solidFill>
                  <a:srgbClr val="0E253F"/>
                </a:solidFill>
              </a:rPr>
              <a:t>of contemporary DES in all-comers is of interest, particularly considering the dissimilar polymer coatings. </a:t>
            </a:r>
            <a:endParaRPr lang="en-US" sz="800" b="1" dirty="0">
              <a:solidFill>
                <a:srgbClr val="0E253F"/>
              </a:solidFill>
            </a:endParaRPr>
          </a:p>
          <a:p>
            <a:pPr marL="258763" indent="-258763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900" b="1" dirty="0">
                <a:solidFill>
                  <a:srgbClr val="0E253F"/>
                </a:solidFill>
              </a:rPr>
              <a:t>Follow-up </a:t>
            </a:r>
            <a:r>
              <a:rPr lang="en-US" sz="1900" b="1" i="1" dirty="0">
                <a:solidFill>
                  <a:srgbClr val="0E253F"/>
                </a:solidFill>
              </a:rPr>
              <a:t>beyond</a:t>
            </a:r>
            <a:r>
              <a:rPr lang="en-US" sz="1900" b="1" dirty="0">
                <a:solidFill>
                  <a:srgbClr val="0E253F"/>
                </a:solidFill>
              </a:rPr>
              <a:t> 3 years is required to answer the question, whether one of these DES might improve clinical outcome at an even later stage.</a:t>
            </a:r>
            <a:endParaRPr lang="en-US" sz="800" b="1" dirty="0">
              <a:solidFill>
                <a:srgbClr val="0E253F"/>
              </a:solidFill>
            </a:endParaRPr>
          </a:p>
          <a:p>
            <a:pPr marL="258763" indent="-258763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900" b="1" dirty="0">
                <a:solidFill>
                  <a:srgbClr val="0E253F"/>
                </a:solidFill>
              </a:rPr>
              <a:t>Due to limited power, findings in secondary endpoints and landmark analyses are </a:t>
            </a:r>
            <a:r>
              <a:rPr lang="en-US" sz="1900" b="1" i="1" dirty="0">
                <a:solidFill>
                  <a:srgbClr val="0E253F"/>
                </a:solidFill>
              </a:rPr>
              <a:t>hypothesis-generating</a:t>
            </a:r>
            <a:r>
              <a:rPr lang="en-US" sz="1900" b="1" dirty="0">
                <a:solidFill>
                  <a:srgbClr val="0E253F"/>
                </a:solidFill>
              </a:rPr>
              <a:t>.</a:t>
            </a:r>
            <a:endParaRPr lang="en-US" sz="1900" dirty="0">
              <a:solidFill>
                <a:srgbClr val="0E253F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8C030C19-7EFF-3D4A-BAD4-39976EE620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88" y="4781550"/>
            <a:ext cx="1041612" cy="2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7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E253F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4520"/>
            <a:ext cx="8382000" cy="308108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500" dirty="0">
              <a:solidFill>
                <a:srgbClr val="0E253F"/>
              </a:solidFill>
              <a:latin typeface="+mj-lt"/>
            </a:endParaRPr>
          </a:p>
          <a:p>
            <a:pPr marL="271463" indent="-254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85725" algn="l"/>
              </a:tabLst>
            </a:pPr>
            <a:r>
              <a:rPr lang="en-US" sz="1900" b="1" dirty="0">
                <a:solidFill>
                  <a:srgbClr val="0E253F"/>
                </a:solidFill>
                <a:latin typeface="+mj-lt"/>
              </a:rPr>
              <a:t>The </a:t>
            </a:r>
            <a:r>
              <a:rPr lang="en-US" sz="1900" b="1" i="1" dirty="0">
                <a:solidFill>
                  <a:srgbClr val="0E253F"/>
                </a:solidFill>
                <a:latin typeface="+mj-lt"/>
              </a:rPr>
              <a:t>randomized</a:t>
            </a:r>
            <a:r>
              <a:rPr lang="en-US" sz="1900" b="1" dirty="0">
                <a:solidFill>
                  <a:srgbClr val="0E253F"/>
                </a:solidFill>
                <a:latin typeface="+mj-lt"/>
              </a:rPr>
              <a:t> BIO-RESORT trial compares the clinical outcome of </a:t>
            </a:r>
            <a:r>
              <a:rPr lang="en-US" sz="1900" b="1" i="1" dirty="0">
                <a:solidFill>
                  <a:srgbClr val="0E253F"/>
                </a:solidFill>
                <a:latin typeface="+mj-lt"/>
              </a:rPr>
              <a:t>all-comer</a:t>
            </a:r>
            <a:r>
              <a:rPr lang="en-US" sz="1900" b="1" dirty="0">
                <a:solidFill>
                  <a:srgbClr val="0E253F"/>
                </a:solidFill>
                <a:latin typeface="+mj-lt"/>
              </a:rPr>
              <a:t> patients, treated with very thin strut biodegradable polymer </a:t>
            </a:r>
            <a:r>
              <a:rPr lang="en-US" sz="1900" b="1" dirty="0" err="1">
                <a:solidFill>
                  <a:srgbClr val="0E253F"/>
                </a:solidFill>
                <a:latin typeface="+mj-lt"/>
              </a:rPr>
              <a:t>Orsiro</a:t>
            </a:r>
            <a:r>
              <a:rPr lang="en-US" sz="1900" b="1" dirty="0">
                <a:solidFill>
                  <a:srgbClr val="0E253F"/>
                </a:solidFill>
                <a:latin typeface="+mj-lt"/>
              </a:rPr>
              <a:t> and Synergy versus thin strut durable polymer Resolute Integrity DES.</a:t>
            </a:r>
            <a:endParaRPr lang="en-US" sz="500" b="1" dirty="0">
              <a:solidFill>
                <a:srgbClr val="0E253F"/>
              </a:solidFill>
              <a:latin typeface="+mj-lt"/>
            </a:endParaRPr>
          </a:p>
          <a:p>
            <a:pPr marL="271463" indent="-254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85725" algn="l"/>
              </a:tabLst>
            </a:pPr>
            <a:r>
              <a:rPr lang="en-US" sz="1900" b="1" dirty="0">
                <a:solidFill>
                  <a:srgbClr val="0E253F"/>
                </a:solidFill>
              </a:rPr>
              <a:t>At 3-year follow-up, treatment with all </a:t>
            </a:r>
            <a:r>
              <a:rPr lang="en-US" sz="1900" b="1" i="1" dirty="0">
                <a:solidFill>
                  <a:srgbClr val="0E253F"/>
                </a:solidFill>
              </a:rPr>
              <a:t>3 DES </a:t>
            </a:r>
            <a:r>
              <a:rPr lang="en-US" sz="1900" b="1" dirty="0">
                <a:solidFill>
                  <a:srgbClr val="0E253F"/>
                </a:solidFill>
              </a:rPr>
              <a:t>was associated with </a:t>
            </a:r>
            <a:r>
              <a:rPr lang="en-US" sz="1900" b="1" i="1" dirty="0">
                <a:solidFill>
                  <a:srgbClr val="0E253F"/>
                </a:solidFill>
              </a:rPr>
              <a:t>favorable </a:t>
            </a:r>
            <a:r>
              <a:rPr lang="en-US" sz="1900" b="1" dirty="0">
                <a:solidFill>
                  <a:srgbClr val="0E253F"/>
                </a:solidFill>
              </a:rPr>
              <a:t>outcomes, and both very thin strut biodegradable polymer DES showed safety and efficacy </a:t>
            </a:r>
            <a:r>
              <a:rPr lang="en-US" sz="1900" b="1" i="1" dirty="0">
                <a:solidFill>
                  <a:srgbClr val="0E253F"/>
                </a:solidFill>
              </a:rPr>
              <a:t>similar</a:t>
            </a:r>
            <a:r>
              <a:rPr lang="en-US" sz="1900" b="1" dirty="0">
                <a:solidFill>
                  <a:srgbClr val="0E253F"/>
                </a:solidFill>
              </a:rPr>
              <a:t> to the thin strut durable polymer DES.</a:t>
            </a:r>
            <a:endParaRPr lang="en-US" sz="500" b="1" dirty="0">
              <a:solidFill>
                <a:srgbClr val="0E253F"/>
              </a:solidFill>
              <a:latin typeface="+mj-lt"/>
            </a:endParaRPr>
          </a:p>
          <a:p>
            <a:pPr marL="271463" indent="-254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85725" algn="l"/>
              </a:tabLst>
            </a:pPr>
            <a:r>
              <a:rPr lang="en-US" sz="1900" b="1" i="1" dirty="0">
                <a:solidFill>
                  <a:srgbClr val="0E253F"/>
                </a:solidFill>
                <a:latin typeface="+mj-lt"/>
              </a:rPr>
              <a:t>Follow-up beyond 3 years </a:t>
            </a:r>
            <a:r>
              <a:rPr lang="en-US" sz="1900" b="1" dirty="0">
                <a:solidFill>
                  <a:srgbClr val="0E253F"/>
                </a:solidFill>
                <a:latin typeface="+mj-lt"/>
              </a:rPr>
              <a:t>is of interest to definitely answer the question, whether one of these DES might improve outcome at an even later stage.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800" dirty="0">
              <a:solidFill>
                <a:srgbClr val="0E253F"/>
              </a:solidFill>
              <a:latin typeface="+mj-lt"/>
            </a:endParaRPr>
          </a:p>
        </p:txBody>
      </p:sp>
      <p:grpSp>
        <p:nvGrpSpPr>
          <p:cNvPr id="9" name="Groep 8"/>
          <p:cNvGrpSpPr>
            <a:grpSpLocks noChangeAspect="1"/>
          </p:cNvGrpSpPr>
          <p:nvPr/>
        </p:nvGrpSpPr>
        <p:grpSpPr>
          <a:xfrm>
            <a:off x="8220459" y="17051"/>
            <a:ext cx="864415" cy="874291"/>
            <a:chOff x="2086198" y="10559"/>
            <a:chExt cx="1047399" cy="1059366"/>
          </a:xfrm>
        </p:grpSpPr>
        <p:sp>
          <p:nvSpPr>
            <p:cNvPr id="10" name="Ovaal 9"/>
            <p:cNvSpPr/>
            <p:nvPr/>
          </p:nvSpPr>
          <p:spPr>
            <a:xfrm>
              <a:off x="2114614" y="74692"/>
              <a:ext cx="995233" cy="995233"/>
            </a:xfrm>
            <a:prstGeom prst="ellipse">
              <a:avLst/>
            </a:prstGeom>
            <a:solidFill>
              <a:srgbClr val="850504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nl-NL" sz="1800" dirty="0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2129523" y="767041"/>
              <a:ext cx="9757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nl-NL" sz="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BIO-RESORT</a:t>
              </a:r>
            </a:p>
          </p:txBody>
        </p:sp>
        <p:pic>
          <p:nvPicPr>
            <p:cNvPr id="12" name="Afbeelding 11" descr="Embleem  without background.png"/>
            <p:cNvPicPr>
              <a:picLocks noChangeAspect="1"/>
            </p:cNvPicPr>
            <p:nvPr/>
          </p:nvPicPr>
          <p:blipFill>
            <a:blip r:embed="rId4" cstate="print">
              <a:lum bright="50000"/>
            </a:blip>
            <a:srcRect b="22677"/>
            <a:stretch>
              <a:fillRect/>
            </a:stretch>
          </p:blipFill>
          <p:spPr>
            <a:xfrm>
              <a:off x="2086198" y="10559"/>
              <a:ext cx="1047399" cy="801087"/>
            </a:xfrm>
            <a:prstGeom prst="rect">
              <a:avLst/>
            </a:prstGeom>
          </p:spPr>
        </p:pic>
      </p:grpSp>
      <p:pic>
        <p:nvPicPr>
          <p:cNvPr id="14" name="Afbeelding 13" descr="Thorax Centrum Twente T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26" y="55361"/>
            <a:ext cx="228600" cy="21975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A70D7659-3B1D-0044-A4AC-4043EC6A0D59}"/>
              </a:ext>
            </a:extLst>
          </p:cNvPr>
          <p:cNvSpPr/>
          <p:nvPr/>
        </p:nvSpPr>
        <p:spPr>
          <a:xfrm>
            <a:off x="0" y="4183414"/>
            <a:ext cx="9144000" cy="217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99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76200" y="494132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chemeClr val="bg1">
                    <a:lumMod val="85000"/>
                  </a:schemeClr>
                </a:solidFill>
                <a:ea typeface="ヒラギノ角ゴ Pro W3"/>
                <a:cs typeface="Arial" charset="0"/>
              </a:rPr>
              <a:t>The investigator-initiated randomized BIO-RESORT trial was equally funded by </a:t>
            </a:r>
            <a:r>
              <a:rPr lang="en-US" sz="900" i="1" dirty="0" err="1">
                <a:solidFill>
                  <a:schemeClr val="bg1">
                    <a:lumMod val="85000"/>
                  </a:schemeClr>
                </a:solidFill>
                <a:ea typeface="ヒラギノ角ゴ Pro W3"/>
                <a:cs typeface="Arial" charset="0"/>
              </a:rPr>
              <a:t>Biotronik</a:t>
            </a:r>
            <a:r>
              <a:rPr lang="en-US" sz="900" i="1" dirty="0">
                <a:solidFill>
                  <a:schemeClr val="bg1">
                    <a:lumMod val="85000"/>
                  </a:schemeClr>
                </a:solidFill>
                <a:ea typeface="ヒラギノ角ゴ Pro W3"/>
                <a:cs typeface="Arial" charset="0"/>
              </a:rPr>
              <a:t>, Boston Scientific, and Medtronic.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="" xmlns:a16="http://schemas.microsoft.com/office/drawing/2014/main" id="{5B46DDD8-7D68-4E40-9525-CC8AE7F064B7}"/>
              </a:ext>
            </a:extLst>
          </p:cNvPr>
          <p:cNvGrpSpPr/>
          <p:nvPr/>
        </p:nvGrpSpPr>
        <p:grpSpPr>
          <a:xfrm>
            <a:off x="3306216" y="1180148"/>
            <a:ext cx="2515694" cy="2544436"/>
            <a:chOff x="3306216" y="1180148"/>
            <a:chExt cx="2515694" cy="2544436"/>
          </a:xfrm>
          <a:effectLst>
            <a:reflection stA="25000" endPos="40000" dist="50800" dir="5400000" sy="-100000" algn="bl" rotWithShape="0"/>
          </a:effectLst>
        </p:grpSpPr>
        <p:sp>
          <p:nvSpPr>
            <p:cNvPr id="10" name="Ovaal 9"/>
            <p:cNvSpPr/>
            <p:nvPr/>
          </p:nvSpPr>
          <p:spPr>
            <a:xfrm>
              <a:off x="3374467" y="1334186"/>
              <a:ext cx="2390399" cy="2390398"/>
            </a:xfrm>
            <a:prstGeom prst="ellipse">
              <a:avLst/>
            </a:prstGeom>
            <a:solidFill>
              <a:srgbClr val="850504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nl-NL" sz="1800" dirty="0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3679429" y="3128985"/>
              <a:ext cx="1774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nl-NL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BIO-RESORT</a:t>
              </a:r>
            </a:p>
          </p:txBody>
        </p:sp>
        <p:pic>
          <p:nvPicPr>
            <p:cNvPr id="12" name="Afbeelding 11" descr="Embleem  without background.png"/>
            <p:cNvPicPr>
              <a:picLocks noChangeAspect="1"/>
            </p:cNvPicPr>
            <p:nvPr/>
          </p:nvPicPr>
          <p:blipFill>
            <a:blip r:embed="rId3" cstate="print">
              <a:lum bright="50000"/>
            </a:blip>
            <a:srcRect b="22677"/>
            <a:stretch>
              <a:fillRect/>
            </a:stretch>
          </p:blipFill>
          <p:spPr>
            <a:xfrm>
              <a:off x="3306216" y="1180148"/>
              <a:ext cx="2515694" cy="1924089"/>
            </a:xfrm>
            <a:prstGeom prst="rect">
              <a:avLst/>
            </a:prstGeom>
          </p:spPr>
        </p:pic>
      </p:grpSp>
      <p:sp>
        <p:nvSpPr>
          <p:cNvPr id="13" name="Tekstvak 12"/>
          <p:cNvSpPr txBox="1"/>
          <p:nvPr/>
        </p:nvSpPr>
        <p:spPr>
          <a:xfrm>
            <a:off x="2979420" y="200966"/>
            <a:ext cx="318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BIO-RESORT</a:t>
            </a:r>
            <a:endParaRPr lang="en-US" sz="5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Trial Organization</a:t>
            </a:r>
          </a:p>
          <a:p>
            <a:pPr algn="ctr"/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80315" y="3056263"/>
            <a:ext cx="314887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Study Centers and Local PIs</a:t>
            </a:r>
          </a:p>
          <a:p>
            <a:pPr marL="179388"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Thoraxcentrum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Twente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Enschede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marL="179388"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C. von Birgelen, MD PhD</a:t>
            </a:r>
          </a:p>
          <a:p>
            <a:pPr marL="179388"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Rijnstate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Hospital, Arnhem</a:t>
            </a:r>
          </a:p>
          <a:p>
            <a:pPr marL="179388"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P.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Danse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MD PhD</a:t>
            </a:r>
          </a:p>
          <a:p>
            <a:pPr marL="179388"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nl-NL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Haga</a:t>
            </a:r>
            <a:r>
              <a:rPr lang="nl-NL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nl-NL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Hospital</a:t>
            </a:r>
            <a:r>
              <a:rPr lang="nl-NL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Den Haag</a:t>
            </a:r>
          </a:p>
          <a:p>
            <a:pPr marL="179388"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nl-NL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C. </a:t>
            </a:r>
            <a:r>
              <a:rPr lang="nl-NL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Schotborgh</a:t>
            </a:r>
            <a:r>
              <a:rPr lang="nl-NL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MD</a:t>
            </a:r>
          </a:p>
          <a:p>
            <a:pPr marL="179388"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nl-NL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Albert Schweitzer </a:t>
            </a:r>
            <a:r>
              <a:rPr lang="nl-NL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Hospital</a:t>
            </a:r>
            <a:r>
              <a:rPr lang="nl-NL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Dordrecht</a:t>
            </a:r>
          </a:p>
          <a:p>
            <a:pPr marL="179388"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nl-NL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M. Scholte, MD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226202" y="811530"/>
            <a:ext cx="260236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Study Coordination</a:t>
            </a:r>
          </a:p>
          <a:p>
            <a:pPr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CRE, Enschede</a:t>
            </a:r>
          </a:p>
          <a:p>
            <a:pPr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     R.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Buiten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MD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     E. Ploumen, MD</a:t>
            </a:r>
          </a:p>
          <a:p>
            <a:pPr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     P.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Zocca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MD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     M.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Kok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MD, PhD</a:t>
            </a:r>
          </a:p>
          <a:p>
            <a:pPr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     L. van der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Heijden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MD, PhD</a:t>
            </a:r>
          </a:p>
          <a:p>
            <a:pPr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    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M.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Löwik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PhD</a:t>
            </a:r>
          </a:p>
          <a:p>
            <a:pPr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     K.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Tandjung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MD PhD</a:t>
            </a:r>
            <a:endParaRPr lang="nl-NL" sz="12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380315" y="813504"/>
            <a:ext cx="30766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Steering Committee</a:t>
            </a:r>
            <a:endParaRPr lang="en-US" sz="12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C. von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Birgelen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MD PhD (Study PI)</a:t>
            </a:r>
          </a:p>
          <a:p>
            <a:pPr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P.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Danse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MD PhD</a:t>
            </a:r>
          </a:p>
          <a:p>
            <a:pPr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nl-NL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M. </a:t>
            </a:r>
            <a:r>
              <a:rPr lang="nl-NL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Hartmann</a:t>
            </a:r>
            <a:r>
              <a:rPr lang="nl-NL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MD PhD</a:t>
            </a:r>
          </a:p>
          <a:p>
            <a:pPr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nl-NL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K. van Houwelingen, MD</a:t>
            </a:r>
          </a:p>
          <a:p>
            <a:pPr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nl-NL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J. </a:t>
            </a:r>
            <a:r>
              <a:rPr lang="nl-NL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Louwerenburg</a:t>
            </a:r>
            <a:r>
              <a:rPr lang="nl-NL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MD</a:t>
            </a:r>
          </a:p>
          <a:p>
            <a:pPr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nl-NL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F. de Man, MD </a:t>
            </a:r>
            <a:r>
              <a:rPr lang="nl-NL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PhD</a:t>
            </a:r>
            <a:r>
              <a:rPr lang="nl-NL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</a:p>
          <a:p>
            <a:pPr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nl-NL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M. Scholte, MD</a:t>
            </a:r>
          </a:p>
          <a:p>
            <a:pPr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nl-NL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C. </a:t>
            </a:r>
            <a:r>
              <a:rPr lang="nl-NL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Schotborgh</a:t>
            </a:r>
            <a:r>
              <a:rPr lang="nl-NL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MD</a:t>
            </a:r>
          </a:p>
          <a:p>
            <a:pPr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nl-NL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M. Stoel, MD </a:t>
            </a:r>
            <a:r>
              <a:rPr lang="nl-NL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PhD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48400" y="3713672"/>
            <a:ext cx="2478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90000"/>
              </a:lnSpc>
              <a:defRPr/>
            </a:pP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Statistical Analysis</a:t>
            </a:r>
          </a:p>
          <a:p>
            <a:pPr marL="182563" indent="-182563">
              <a:lnSpc>
                <a:spcPct val="90000"/>
              </a:lnSpc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R.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Buiten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MD</a:t>
            </a:r>
          </a:p>
          <a:p>
            <a:pPr marL="182563" indent="-182563">
              <a:lnSpc>
                <a:spcPct val="90000"/>
              </a:lnSpc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E. Ploumen, MD</a:t>
            </a:r>
          </a:p>
          <a:p>
            <a:pPr marL="182563" indent="-182563">
              <a:lnSpc>
                <a:spcPct val="90000"/>
              </a:lnSpc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P.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Zocca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MD</a:t>
            </a:r>
          </a:p>
          <a:p>
            <a:pPr marL="182563" indent="-182563">
              <a:lnSpc>
                <a:spcPct val="90000"/>
              </a:lnSpc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	C.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Doggen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PhD (supervisor)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248400" y="2435995"/>
            <a:ext cx="26272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Data Management, Analysis and Follow-up</a:t>
            </a:r>
          </a:p>
          <a:p>
            <a:pPr marL="179388" eaLnBrk="0" hangingPunct="0">
              <a:lnSpc>
                <a:spcPct val="90000"/>
              </a:lnSpc>
              <a:buClr>
                <a:srgbClr val="1F497D"/>
              </a:buClr>
              <a:buSzPct val="110000"/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Cardiovascular Research,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Enschede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248400" y="3047619"/>
            <a:ext cx="264809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90000"/>
              </a:lnSpc>
              <a:defRPr/>
            </a:pP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Monitoring and Organization of</a:t>
            </a:r>
          </a:p>
          <a:p>
            <a:pPr marL="182563" indent="-182563">
              <a:lnSpc>
                <a:spcPct val="90000"/>
              </a:lnSpc>
              <a:defRPr/>
            </a:pP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Clinical Event Adjudication</a:t>
            </a:r>
          </a:p>
          <a:p>
            <a:pPr marL="179388">
              <a:lnSpc>
                <a:spcPct val="90000"/>
              </a:lnSpc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CRO Diagram, Zwolle</a:t>
            </a:r>
          </a:p>
        </p:txBody>
      </p:sp>
      <p:pic>
        <p:nvPicPr>
          <p:cNvPr id="19" name="Afbeelding 13" descr="Thorax Centrum Twente T.jpeg">
            <a:extLst>
              <a:ext uri="{FF2B5EF4-FFF2-40B4-BE49-F238E27FC236}">
                <a16:creationId xmlns="" xmlns:a16="http://schemas.microsoft.com/office/drawing/2014/main" id="{FB09D170-7835-8B4E-94ED-391CA3B1149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26" y="55361"/>
            <a:ext cx="228600" cy="2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8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80" y="15201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>
                <a:solidFill>
                  <a:srgbClr val="0E253F"/>
                </a:solidFill>
              </a:rPr>
              <a:t>BIO-RESORT at 3-Years:  </a:t>
            </a:r>
            <a:r>
              <a:rPr lang="en-US" sz="2600" b="1" i="1" dirty="0">
                <a:solidFill>
                  <a:srgbClr val="0E253F"/>
                </a:solidFill>
              </a:rPr>
              <a:t>Summary and Conclusion</a:t>
            </a:r>
          </a:p>
        </p:txBody>
      </p:sp>
      <p:grpSp>
        <p:nvGrpSpPr>
          <p:cNvPr id="9" name="Groep 8"/>
          <p:cNvGrpSpPr>
            <a:grpSpLocks noChangeAspect="1"/>
          </p:cNvGrpSpPr>
          <p:nvPr/>
        </p:nvGrpSpPr>
        <p:grpSpPr>
          <a:xfrm>
            <a:off x="8220459" y="17051"/>
            <a:ext cx="864415" cy="874291"/>
            <a:chOff x="2086198" y="10559"/>
            <a:chExt cx="1047399" cy="1059366"/>
          </a:xfrm>
        </p:grpSpPr>
        <p:sp>
          <p:nvSpPr>
            <p:cNvPr id="10" name="Ovaal 9"/>
            <p:cNvSpPr/>
            <p:nvPr/>
          </p:nvSpPr>
          <p:spPr>
            <a:xfrm>
              <a:off x="2114614" y="74692"/>
              <a:ext cx="995233" cy="995233"/>
            </a:xfrm>
            <a:prstGeom prst="ellipse">
              <a:avLst/>
            </a:prstGeom>
            <a:solidFill>
              <a:srgbClr val="850504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nl-NL" sz="1800" dirty="0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2129523" y="767041"/>
              <a:ext cx="9757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nl-NL" sz="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BIO-RESORT</a:t>
              </a:r>
            </a:p>
          </p:txBody>
        </p:sp>
        <p:pic>
          <p:nvPicPr>
            <p:cNvPr id="12" name="Afbeelding 11" descr="Embleem  without background.png"/>
            <p:cNvPicPr>
              <a:picLocks noChangeAspect="1"/>
            </p:cNvPicPr>
            <p:nvPr/>
          </p:nvPicPr>
          <p:blipFill>
            <a:blip r:embed="rId4" cstate="print">
              <a:lum bright="50000"/>
            </a:blip>
            <a:srcRect b="22677"/>
            <a:stretch>
              <a:fillRect/>
            </a:stretch>
          </p:blipFill>
          <p:spPr>
            <a:xfrm>
              <a:off x="2086198" y="10559"/>
              <a:ext cx="1047399" cy="801087"/>
            </a:xfrm>
            <a:prstGeom prst="rect">
              <a:avLst/>
            </a:prstGeom>
          </p:spPr>
        </p:pic>
      </p:grpSp>
      <p:pic>
        <p:nvPicPr>
          <p:cNvPr id="14" name="Afbeelding 13" descr="Thorax Centrum Twente T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26" y="55361"/>
            <a:ext cx="228600" cy="21975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3FB245A5-D631-E74F-AA3F-B8405C285F4A}"/>
              </a:ext>
            </a:extLst>
          </p:cNvPr>
          <p:cNvSpPr/>
          <p:nvPr/>
        </p:nvSpPr>
        <p:spPr>
          <a:xfrm>
            <a:off x="0" y="4183414"/>
            <a:ext cx="9144000" cy="217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80" y="891342"/>
            <a:ext cx="8007220" cy="3529866"/>
          </a:xfrm>
        </p:spPr>
        <p:txBody>
          <a:bodyPr>
            <a:noAutofit/>
          </a:bodyPr>
          <a:lstStyle/>
          <a:p>
            <a:pPr marL="271463" indent="-254000">
              <a:lnSpc>
                <a:spcPct val="102000"/>
              </a:lnSpc>
              <a:spcBef>
                <a:spcPts val="400"/>
              </a:spcBef>
            </a:pPr>
            <a:r>
              <a:rPr lang="en-US" sz="1700" b="1" dirty="0">
                <a:solidFill>
                  <a:srgbClr val="0E253F"/>
                </a:solidFill>
              </a:rPr>
              <a:t>The </a:t>
            </a:r>
            <a:r>
              <a:rPr lang="en-US" sz="1700" b="1" i="1" dirty="0">
                <a:solidFill>
                  <a:srgbClr val="0E253F"/>
                </a:solidFill>
              </a:rPr>
              <a:t>randomized</a:t>
            </a:r>
            <a:r>
              <a:rPr lang="en-US" sz="1700" b="1" dirty="0">
                <a:solidFill>
                  <a:srgbClr val="0E253F"/>
                </a:solidFill>
              </a:rPr>
              <a:t> BIO-RESORT trial compares the clinical outcome of 3,514 </a:t>
            </a:r>
            <a:r>
              <a:rPr lang="en-US" sz="1700" b="1" i="1" dirty="0">
                <a:solidFill>
                  <a:srgbClr val="0E253F"/>
                </a:solidFill>
              </a:rPr>
              <a:t>all-comer </a:t>
            </a:r>
            <a:r>
              <a:rPr lang="en-US" sz="1700" b="1" dirty="0">
                <a:solidFill>
                  <a:srgbClr val="0E253F"/>
                </a:solidFill>
              </a:rPr>
              <a:t>patients treated with very thin strut </a:t>
            </a:r>
            <a:r>
              <a:rPr lang="en-US" sz="1700" b="1" i="1" dirty="0">
                <a:solidFill>
                  <a:srgbClr val="0E253F"/>
                </a:solidFill>
              </a:rPr>
              <a:t>biodegradable polymer </a:t>
            </a:r>
            <a:r>
              <a:rPr lang="en-US" sz="1700" b="1" dirty="0" err="1">
                <a:solidFill>
                  <a:srgbClr val="0E253F"/>
                </a:solidFill>
              </a:rPr>
              <a:t>Orsiro</a:t>
            </a:r>
            <a:r>
              <a:rPr lang="en-US" sz="1700" b="1" dirty="0">
                <a:solidFill>
                  <a:srgbClr val="0E253F"/>
                </a:solidFill>
              </a:rPr>
              <a:t> and Synergy versus thin strut </a:t>
            </a:r>
            <a:r>
              <a:rPr lang="en-US" sz="1700" b="1" i="1" dirty="0">
                <a:solidFill>
                  <a:srgbClr val="0E253F"/>
                </a:solidFill>
              </a:rPr>
              <a:t>durable polymer </a:t>
            </a:r>
            <a:r>
              <a:rPr lang="en-US" sz="1700" b="1" dirty="0">
                <a:solidFill>
                  <a:srgbClr val="0E253F"/>
                </a:solidFill>
              </a:rPr>
              <a:t>Resolute Integrity DES.</a:t>
            </a:r>
          </a:p>
          <a:p>
            <a:pPr marL="271463" indent="-254000">
              <a:lnSpc>
                <a:spcPct val="102000"/>
              </a:lnSpc>
              <a:spcBef>
                <a:spcPts val="400"/>
              </a:spcBef>
            </a:pPr>
            <a:r>
              <a:rPr lang="en-US" sz="1700" b="1" dirty="0">
                <a:solidFill>
                  <a:srgbClr val="0E253F"/>
                </a:solidFill>
              </a:rPr>
              <a:t>This is the </a:t>
            </a:r>
            <a:r>
              <a:rPr lang="en-US" sz="1700" b="1" i="1" dirty="0">
                <a:solidFill>
                  <a:srgbClr val="0E253F"/>
                </a:solidFill>
              </a:rPr>
              <a:t>first</a:t>
            </a:r>
            <a:r>
              <a:rPr lang="en-US" sz="1700" b="1" dirty="0">
                <a:solidFill>
                  <a:srgbClr val="0E253F"/>
                </a:solidFill>
              </a:rPr>
              <a:t> randomized trial that examines Synergy DES in all-comers, and the </a:t>
            </a:r>
            <a:r>
              <a:rPr lang="en-US" sz="1700" b="1" i="1" dirty="0">
                <a:solidFill>
                  <a:srgbClr val="0E253F"/>
                </a:solidFill>
              </a:rPr>
              <a:t>first</a:t>
            </a:r>
            <a:r>
              <a:rPr lang="en-US" sz="1700" b="1" dirty="0">
                <a:solidFill>
                  <a:srgbClr val="0E253F"/>
                </a:solidFill>
              </a:rPr>
              <a:t> study to assess Synergy and </a:t>
            </a:r>
            <a:r>
              <a:rPr lang="en-US" sz="1700" b="1" dirty="0" err="1">
                <a:solidFill>
                  <a:srgbClr val="0E253F"/>
                </a:solidFill>
              </a:rPr>
              <a:t>Orsiro</a:t>
            </a:r>
            <a:r>
              <a:rPr lang="en-US" sz="1700" b="1" dirty="0">
                <a:solidFill>
                  <a:srgbClr val="0E253F"/>
                </a:solidFill>
              </a:rPr>
              <a:t> side by side.</a:t>
            </a:r>
          </a:p>
          <a:p>
            <a:pPr marL="271463" lvl="1" indent="-254000">
              <a:lnSpc>
                <a:spcPct val="102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E253F"/>
                </a:solidFill>
              </a:rPr>
              <a:t>At 3-years, treatment with all 3 DES was associated with </a:t>
            </a:r>
            <a:r>
              <a:rPr lang="en-US" sz="1700" b="1" i="1" dirty="0">
                <a:solidFill>
                  <a:srgbClr val="0E253F"/>
                </a:solidFill>
              </a:rPr>
              <a:t>favorable outcomes in all-comers</a:t>
            </a:r>
            <a:r>
              <a:rPr lang="en-US" sz="1700" b="1" dirty="0">
                <a:solidFill>
                  <a:srgbClr val="0E253F"/>
                </a:solidFill>
              </a:rPr>
              <a:t>, and both very thin strut biodegradable polymer DES showed safety and efficacy similar to the thin strut durable polymer DES.</a:t>
            </a:r>
          </a:p>
          <a:p>
            <a:pPr marL="271463" lvl="1" indent="-254000">
              <a:lnSpc>
                <a:spcPct val="102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E253F"/>
                </a:solidFill>
              </a:rPr>
              <a:t>In this complex patient population, including many patients with acute myocardial infarction (52%), </a:t>
            </a:r>
            <a:r>
              <a:rPr lang="en-US" sz="1700" b="1" i="1" dirty="0">
                <a:solidFill>
                  <a:srgbClr val="0E253F"/>
                </a:solidFill>
              </a:rPr>
              <a:t>low adverse event rates </a:t>
            </a:r>
            <a:r>
              <a:rPr lang="en-US" sz="1700" b="1" dirty="0">
                <a:solidFill>
                  <a:srgbClr val="0E253F"/>
                </a:solidFill>
              </a:rPr>
              <a:t>were found.</a:t>
            </a:r>
          </a:p>
          <a:p>
            <a:pPr marL="271463" lvl="1" indent="-254000">
              <a:lnSpc>
                <a:spcPct val="102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700" b="1" i="1" dirty="0">
                <a:solidFill>
                  <a:srgbClr val="0E253F"/>
                </a:solidFill>
              </a:rPr>
              <a:t>Follow-up beyond 3 years </a:t>
            </a:r>
            <a:r>
              <a:rPr lang="en-US" sz="1700" b="1" dirty="0">
                <a:solidFill>
                  <a:srgbClr val="0E253F"/>
                </a:solidFill>
              </a:rPr>
              <a:t>is required to answer the question, whether one of these DES might improve clinical outcome at an even later stage.</a:t>
            </a:r>
          </a:p>
          <a:p>
            <a:pPr marL="0" indent="-358775">
              <a:lnSpc>
                <a:spcPct val="110000"/>
              </a:lnSpc>
              <a:spcBef>
                <a:spcPts val="600"/>
              </a:spcBef>
            </a:pPr>
            <a:endParaRPr lang="en-US" sz="1800" dirty="0">
              <a:solidFill>
                <a:srgbClr val="0E253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865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2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410" y="1123950"/>
            <a:ext cx="7849590" cy="3143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E253F"/>
                </a:solidFill>
              </a:rPr>
              <a:t>Clemens von </a:t>
            </a:r>
            <a:r>
              <a:rPr lang="en-US" sz="2400" b="1" dirty="0" err="1">
                <a:solidFill>
                  <a:srgbClr val="0E253F"/>
                </a:solidFill>
              </a:rPr>
              <a:t>Birgelen</a:t>
            </a:r>
            <a:r>
              <a:rPr lang="en-US" sz="2400" b="1" dirty="0">
                <a:solidFill>
                  <a:srgbClr val="0E253F"/>
                </a:solidFill>
              </a:rPr>
              <a:t>, MD, PhD </a:t>
            </a:r>
          </a:p>
          <a:p>
            <a:pPr>
              <a:buNone/>
            </a:pPr>
            <a:endParaRPr lang="en-US" sz="1000" dirty="0">
              <a:solidFill>
                <a:srgbClr val="0E253F"/>
              </a:solidFill>
              <a:latin typeface="+mj-lt"/>
            </a:endParaRPr>
          </a:p>
          <a:p>
            <a:pPr marL="4763" indent="0">
              <a:buNone/>
              <a:tabLst>
                <a:tab pos="484188" algn="l"/>
              </a:tabLst>
            </a:pPr>
            <a:r>
              <a:rPr lang="en-US" sz="1800" dirty="0">
                <a:solidFill>
                  <a:srgbClr val="0E253F"/>
                </a:solidFill>
                <a:latin typeface="+mj-lt"/>
              </a:rPr>
              <a:t>I have the following relevant financial relationships to report:</a:t>
            </a:r>
            <a:r>
              <a:rPr lang="en-US" sz="1800" i="1" dirty="0">
                <a:solidFill>
                  <a:srgbClr val="0E253F"/>
                </a:solidFill>
                <a:latin typeface="+mj-lt"/>
              </a:rPr>
              <a:t> Institutional research grants, provided to the Research Department of </a:t>
            </a:r>
            <a:r>
              <a:rPr lang="en-US" sz="1800" i="1" dirty="0" err="1">
                <a:solidFill>
                  <a:srgbClr val="0E253F"/>
                </a:solidFill>
                <a:latin typeface="+mj-lt"/>
              </a:rPr>
              <a:t>Thoraxcentrum</a:t>
            </a:r>
            <a:r>
              <a:rPr lang="en-US" sz="1800" i="1" dirty="0">
                <a:solidFill>
                  <a:srgbClr val="0E253F"/>
                </a:solidFill>
                <a:latin typeface="+mj-lt"/>
              </a:rPr>
              <a:t> Twente by Abbott Vascular, </a:t>
            </a:r>
            <a:r>
              <a:rPr lang="en-US" sz="1800" i="1" dirty="0" err="1">
                <a:solidFill>
                  <a:srgbClr val="0E253F"/>
                </a:solidFill>
                <a:latin typeface="+mj-lt"/>
              </a:rPr>
              <a:t>Biotronik</a:t>
            </a:r>
            <a:r>
              <a:rPr lang="en-US" sz="1800" i="1" dirty="0">
                <a:solidFill>
                  <a:srgbClr val="0E253F"/>
                </a:solidFill>
                <a:latin typeface="+mj-lt"/>
              </a:rPr>
              <a:t>, Boston Scientific, and Medtronic</a:t>
            </a:r>
            <a:r>
              <a:rPr lang="en-US" sz="2000" i="1" dirty="0">
                <a:solidFill>
                  <a:srgbClr val="0E253F"/>
                </a:solidFill>
                <a:latin typeface="+mj-lt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E253F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7750"/>
            <a:ext cx="8382000" cy="3457806"/>
          </a:xfrm>
        </p:spPr>
        <p:txBody>
          <a:bodyPr wrap="square">
            <a:spAutoFit/>
          </a:bodyPr>
          <a:lstStyle/>
          <a:p>
            <a:pPr indent="-254000">
              <a:lnSpc>
                <a:spcPct val="10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900" b="1" dirty="0">
                <a:solidFill>
                  <a:srgbClr val="0E253F"/>
                </a:solidFill>
              </a:rPr>
              <a:t>Contemporary biodegradable polymer-coated DES combine flexible very thin strut designs with thin biodegradable coatings.</a:t>
            </a:r>
          </a:p>
          <a:p>
            <a:pPr indent="-254000">
              <a:lnSpc>
                <a:spcPct val="10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900" b="1" dirty="0">
                <a:solidFill>
                  <a:srgbClr val="0E253F"/>
                </a:solidFill>
              </a:rPr>
              <a:t>At 1-year, the BIO-RESORT randomized trial has demonstrated non-inferiority of the biodegradable polymer </a:t>
            </a:r>
            <a:r>
              <a:rPr lang="en-US" sz="1900" b="1" dirty="0" err="1">
                <a:solidFill>
                  <a:srgbClr val="0E253F"/>
                </a:solidFill>
              </a:rPr>
              <a:t>Orsiro</a:t>
            </a:r>
            <a:r>
              <a:rPr lang="en-US" sz="1900" b="1" dirty="0">
                <a:solidFill>
                  <a:srgbClr val="0E253F"/>
                </a:solidFill>
              </a:rPr>
              <a:t> sirolimus-eluting stent and everolimus-eluting Synergy stents versus the durable polymer Resolute Integrity stent </a:t>
            </a:r>
            <a:r>
              <a:rPr lang="nl-NL" sz="1900" baseline="30000" dirty="0">
                <a:solidFill>
                  <a:srgbClr val="0E253F"/>
                </a:solidFill>
              </a:rPr>
              <a:t>1</a:t>
            </a:r>
            <a:r>
              <a:rPr lang="nl-NL" sz="1900" b="1" dirty="0">
                <a:solidFill>
                  <a:srgbClr val="0E253F"/>
                </a:solidFill>
              </a:rPr>
              <a:t>.</a:t>
            </a:r>
          </a:p>
          <a:p>
            <a:pPr indent="-254000">
              <a:lnSpc>
                <a:spcPct val="105000"/>
              </a:lnSpc>
              <a:spcBef>
                <a:spcPts val="400"/>
              </a:spcBef>
              <a:spcAft>
                <a:spcPts val="400"/>
              </a:spcAft>
            </a:pPr>
            <a:r>
              <a:rPr lang="nl-NL" sz="1900" b="1" dirty="0">
                <a:solidFill>
                  <a:srgbClr val="0E253F"/>
                </a:solidFill>
              </a:rPr>
              <a:t>The 2-year follow-up </a:t>
            </a:r>
            <a:r>
              <a:rPr lang="nl-NL" sz="1900" b="1" dirty="0" err="1">
                <a:solidFill>
                  <a:srgbClr val="0E253F"/>
                </a:solidFill>
              </a:rPr>
              <a:t>showed</a:t>
            </a:r>
            <a:r>
              <a:rPr lang="nl-NL" sz="1900" b="1" dirty="0">
                <a:solidFill>
                  <a:srgbClr val="0E253F"/>
                </a:solidFill>
              </a:rPr>
              <a:t> a </a:t>
            </a:r>
            <a:r>
              <a:rPr lang="nl-NL" sz="1900" b="1" dirty="0" err="1">
                <a:solidFill>
                  <a:srgbClr val="0E253F"/>
                </a:solidFill>
              </a:rPr>
              <a:t>maintained</a:t>
            </a:r>
            <a:r>
              <a:rPr lang="nl-NL" sz="1900" b="1" dirty="0">
                <a:solidFill>
                  <a:srgbClr val="0E253F"/>
                </a:solidFill>
              </a:rPr>
              <a:t> </a:t>
            </a:r>
            <a:r>
              <a:rPr lang="nl-NL" sz="1900" b="1" dirty="0" err="1">
                <a:solidFill>
                  <a:srgbClr val="0E253F"/>
                </a:solidFill>
              </a:rPr>
              <a:t>safety</a:t>
            </a:r>
            <a:r>
              <a:rPr lang="nl-NL" sz="1900" b="1" dirty="0">
                <a:solidFill>
                  <a:srgbClr val="0E253F"/>
                </a:solidFill>
              </a:rPr>
              <a:t> </a:t>
            </a:r>
            <a:r>
              <a:rPr lang="nl-NL" sz="1900" b="1" dirty="0" err="1">
                <a:solidFill>
                  <a:srgbClr val="0E253F"/>
                </a:solidFill>
              </a:rPr>
              <a:t>and</a:t>
            </a:r>
            <a:r>
              <a:rPr lang="nl-NL" sz="1900" b="1" dirty="0">
                <a:solidFill>
                  <a:srgbClr val="0E253F"/>
                </a:solidFill>
              </a:rPr>
              <a:t> </a:t>
            </a:r>
            <a:r>
              <a:rPr lang="nl-NL" sz="1900" b="1" dirty="0" err="1">
                <a:solidFill>
                  <a:srgbClr val="0E253F"/>
                </a:solidFill>
              </a:rPr>
              <a:t>efficacy</a:t>
            </a:r>
            <a:r>
              <a:rPr lang="nl-NL" sz="1900" b="1" dirty="0">
                <a:solidFill>
                  <a:srgbClr val="0E253F"/>
                </a:solidFill>
              </a:rPr>
              <a:t> of </a:t>
            </a:r>
            <a:r>
              <a:rPr lang="nl-NL" sz="1900" b="1" dirty="0" err="1">
                <a:solidFill>
                  <a:srgbClr val="0E253F"/>
                </a:solidFill>
              </a:rPr>
              <a:t>all</a:t>
            </a:r>
            <a:r>
              <a:rPr lang="nl-NL" sz="1900" b="1" dirty="0">
                <a:solidFill>
                  <a:srgbClr val="0E253F"/>
                </a:solidFill>
              </a:rPr>
              <a:t> 3 DES.     In </a:t>
            </a:r>
            <a:r>
              <a:rPr lang="nl-NL" sz="1900" b="1" dirty="0" err="1">
                <a:solidFill>
                  <a:srgbClr val="0E253F"/>
                </a:solidFill>
              </a:rPr>
              <a:t>addition</a:t>
            </a:r>
            <a:r>
              <a:rPr lang="nl-NL" sz="1900" b="1" dirty="0">
                <a:solidFill>
                  <a:srgbClr val="0E253F"/>
                </a:solidFill>
              </a:rPr>
              <a:t>, </a:t>
            </a:r>
            <a:r>
              <a:rPr lang="nl-NL" sz="1900" b="1" dirty="0" err="1">
                <a:solidFill>
                  <a:srgbClr val="0E253F"/>
                </a:solidFill>
              </a:rPr>
              <a:t>there</a:t>
            </a:r>
            <a:r>
              <a:rPr lang="nl-NL" sz="1900" b="1" dirty="0">
                <a:solidFill>
                  <a:srgbClr val="0E253F"/>
                </a:solidFill>
              </a:rPr>
              <a:t> was a </a:t>
            </a:r>
            <a:r>
              <a:rPr lang="nl-NL" sz="1900" b="1" dirty="0" err="1">
                <a:solidFill>
                  <a:srgbClr val="0E253F"/>
                </a:solidFill>
              </a:rPr>
              <a:t>signal</a:t>
            </a:r>
            <a:r>
              <a:rPr lang="nl-NL" sz="1900" b="1" dirty="0">
                <a:solidFill>
                  <a:srgbClr val="0E253F"/>
                </a:solidFill>
              </a:rPr>
              <a:t> </a:t>
            </a:r>
            <a:r>
              <a:rPr lang="nl-NL" sz="1900" b="1" dirty="0" err="1">
                <a:solidFill>
                  <a:srgbClr val="0E253F"/>
                </a:solidFill>
              </a:rPr>
              <a:t>that</a:t>
            </a:r>
            <a:r>
              <a:rPr lang="nl-NL" sz="1900" b="1" dirty="0">
                <a:solidFill>
                  <a:srgbClr val="0E253F"/>
                </a:solidFill>
              </a:rPr>
              <a:t> </a:t>
            </a:r>
            <a:r>
              <a:rPr lang="nl-NL" sz="1900" b="1" dirty="0" err="1">
                <a:solidFill>
                  <a:srgbClr val="0E253F"/>
                </a:solidFill>
              </a:rPr>
              <a:t>Orsiro</a:t>
            </a:r>
            <a:r>
              <a:rPr lang="nl-NL" sz="1900" b="1" dirty="0">
                <a:solidFill>
                  <a:srgbClr val="0E253F"/>
                </a:solidFill>
              </a:rPr>
              <a:t> </a:t>
            </a:r>
            <a:r>
              <a:rPr lang="nl-NL" sz="1900" b="1" dirty="0" err="1">
                <a:solidFill>
                  <a:srgbClr val="0E253F"/>
                </a:solidFill>
              </a:rPr>
              <a:t>may</a:t>
            </a:r>
            <a:r>
              <a:rPr lang="nl-NL" sz="1900" b="1" dirty="0">
                <a:solidFill>
                  <a:srgbClr val="0E253F"/>
                </a:solidFill>
              </a:rPr>
              <a:t> </a:t>
            </a:r>
            <a:r>
              <a:rPr lang="nl-NL" sz="1900" b="1" dirty="0" err="1">
                <a:solidFill>
                  <a:srgbClr val="0E253F"/>
                </a:solidFill>
              </a:rPr>
              <a:t>reduce</a:t>
            </a:r>
            <a:r>
              <a:rPr lang="nl-NL" sz="1900" b="1" dirty="0">
                <a:solidFill>
                  <a:srgbClr val="0E253F"/>
                </a:solidFill>
              </a:rPr>
              <a:t> </a:t>
            </a:r>
            <a:r>
              <a:rPr lang="nl-NL" sz="1900" b="1" dirty="0" err="1">
                <a:solidFill>
                  <a:srgbClr val="0E253F"/>
                </a:solidFill>
              </a:rPr>
              <a:t>the</a:t>
            </a:r>
            <a:r>
              <a:rPr lang="nl-NL" sz="1900" b="1" dirty="0">
                <a:solidFill>
                  <a:srgbClr val="0E253F"/>
                </a:solidFill>
              </a:rPr>
              <a:t> risk of </a:t>
            </a:r>
            <a:r>
              <a:rPr lang="nl-NL" sz="1900" b="1" dirty="0" err="1">
                <a:solidFill>
                  <a:srgbClr val="0E253F"/>
                </a:solidFill>
              </a:rPr>
              <a:t>repeat</a:t>
            </a:r>
            <a:r>
              <a:rPr lang="nl-NL" sz="1900" b="1" dirty="0">
                <a:solidFill>
                  <a:srgbClr val="0E253F"/>
                </a:solidFill>
              </a:rPr>
              <a:t> </a:t>
            </a:r>
            <a:r>
              <a:rPr lang="nl-NL" sz="1900" b="1" dirty="0" err="1">
                <a:solidFill>
                  <a:srgbClr val="0E253F"/>
                </a:solidFill>
              </a:rPr>
              <a:t>revascularization</a:t>
            </a:r>
            <a:r>
              <a:rPr lang="nl-NL" sz="1900" b="1" dirty="0">
                <a:solidFill>
                  <a:srgbClr val="0E253F"/>
                </a:solidFill>
              </a:rPr>
              <a:t> </a:t>
            </a:r>
            <a:r>
              <a:rPr lang="nl-NL" sz="1900" b="1" dirty="0" err="1">
                <a:solidFill>
                  <a:srgbClr val="0E253F"/>
                </a:solidFill>
              </a:rPr>
              <a:t>beyond</a:t>
            </a:r>
            <a:r>
              <a:rPr lang="nl-NL" sz="1900" b="1" dirty="0">
                <a:solidFill>
                  <a:srgbClr val="0E253F"/>
                </a:solidFill>
              </a:rPr>
              <a:t> </a:t>
            </a:r>
            <a:r>
              <a:rPr lang="nl-NL" sz="1900" b="1" dirty="0" err="1">
                <a:solidFill>
                  <a:srgbClr val="0E253F"/>
                </a:solidFill>
              </a:rPr>
              <a:t>the</a:t>
            </a:r>
            <a:r>
              <a:rPr lang="nl-NL" sz="1900" b="1" dirty="0">
                <a:solidFill>
                  <a:srgbClr val="0E253F"/>
                </a:solidFill>
              </a:rPr>
              <a:t> first </a:t>
            </a:r>
            <a:r>
              <a:rPr lang="nl-NL" sz="1900" b="1" dirty="0" err="1">
                <a:solidFill>
                  <a:srgbClr val="0E253F"/>
                </a:solidFill>
              </a:rPr>
              <a:t>year</a:t>
            </a:r>
            <a:r>
              <a:rPr lang="nl-NL" sz="1900" b="1" dirty="0">
                <a:solidFill>
                  <a:srgbClr val="0E253F"/>
                </a:solidFill>
              </a:rPr>
              <a:t> </a:t>
            </a:r>
            <a:r>
              <a:rPr lang="nl-NL" sz="1900" baseline="30000" dirty="0">
                <a:solidFill>
                  <a:srgbClr val="0E253F"/>
                </a:solidFill>
              </a:rPr>
              <a:t>2</a:t>
            </a:r>
            <a:r>
              <a:rPr lang="nl-NL" sz="1900" b="1" dirty="0">
                <a:solidFill>
                  <a:srgbClr val="0E253F"/>
                </a:solidFill>
              </a:rPr>
              <a:t>. </a:t>
            </a:r>
          </a:p>
          <a:p>
            <a:pPr indent="-254000">
              <a:lnSpc>
                <a:spcPct val="10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900" b="1" dirty="0">
                <a:solidFill>
                  <a:srgbClr val="0E253F"/>
                </a:solidFill>
              </a:rPr>
              <a:t>The 3-year results are of </a:t>
            </a:r>
            <a:r>
              <a:rPr lang="en-US" sz="1900" b="1" dirty="0" smtClean="0">
                <a:solidFill>
                  <a:srgbClr val="0E253F"/>
                </a:solidFill>
              </a:rPr>
              <a:t>interest. This </a:t>
            </a:r>
            <a:r>
              <a:rPr lang="en-US" sz="1900" b="1" dirty="0">
                <a:solidFill>
                  <a:srgbClr val="0E253F"/>
                </a:solidFill>
              </a:rPr>
              <a:t>is the first year during which the </a:t>
            </a:r>
            <a:r>
              <a:rPr lang="en-US" sz="1900" b="1" dirty="0" err="1">
                <a:solidFill>
                  <a:srgbClr val="0E253F"/>
                </a:solidFill>
              </a:rPr>
              <a:t>Orsiro</a:t>
            </a:r>
            <a:r>
              <a:rPr lang="en-US" sz="1900" b="1" dirty="0">
                <a:solidFill>
                  <a:srgbClr val="0E253F"/>
                </a:solidFill>
              </a:rPr>
              <a:t> stent is </a:t>
            </a:r>
            <a:r>
              <a:rPr lang="en-US" sz="1900" b="1" dirty="0" smtClean="0">
                <a:solidFill>
                  <a:srgbClr val="0E253F"/>
                </a:solidFill>
              </a:rPr>
              <a:t>greatly </a:t>
            </a:r>
            <a:r>
              <a:rPr lang="en-US" sz="1900" b="1" dirty="0">
                <a:solidFill>
                  <a:srgbClr val="0E253F"/>
                </a:solidFill>
              </a:rPr>
              <a:t>free from its biodegradable polymer coating.  </a:t>
            </a:r>
            <a:endParaRPr lang="nl-NL" sz="1900" b="1" dirty="0">
              <a:solidFill>
                <a:srgbClr val="0E253F"/>
              </a:solidFill>
            </a:endParaRPr>
          </a:p>
        </p:txBody>
      </p:sp>
      <p:grpSp>
        <p:nvGrpSpPr>
          <p:cNvPr id="7" name="Groep 6"/>
          <p:cNvGrpSpPr>
            <a:grpSpLocks noChangeAspect="1"/>
          </p:cNvGrpSpPr>
          <p:nvPr/>
        </p:nvGrpSpPr>
        <p:grpSpPr>
          <a:xfrm>
            <a:off x="8220459" y="17051"/>
            <a:ext cx="864415" cy="874291"/>
            <a:chOff x="2086198" y="10559"/>
            <a:chExt cx="1047399" cy="1059366"/>
          </a:xfrm>
        </p:grpSpPr>
        <p:sp>
          <p:nvSpPr>
            <p:cNvPr id="8" name="Ovaal 7"/>
            <p:cNvSpPr/>
            <p:nvPr/>
          </p:nvSpPr>
          <p:spPr>
            <a:xfrm>
              <a:off x="2114614" y="74692"/>
              <a:ext cx="995233" cy="995233"/>
            </a:xfrm>
            <a:prstGeom prst="ellipse">
              <a:avLst/>
            </a:prstGeom>
            <a:solidFill>
              <a:srgbClr val="850504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nl-NL" sz="1800" dirty="0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2129523" y="767041"/>
              <a:ext cx="9757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nl-NL" sz="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BIO-RESORT</a:t>
              </a:r>
            </a:p>
          </p:txBody>
        </p:sp>
        <p:pic>
          <p:nvPicPr>
            <p:cNvPr id="10" name="Afbeelding 9" descr="Embleem  without background.png"/>
            <p:cNvPicPr>
              <a:picLocks noChangeAspect="1"/>
            </p:cNvPicPr>
            <p:nvPr/>
          </p:nvPicPr>
          <p:blipFill>
            <a:blip r:embed="rId3" cstate="print">
              <a:lum bright="50000"/>
            </a:blip>
            <a:srcRect b="22677"/>
            <a:stretch>
              <a:fillRect/>
            </a:stretch>
          </p:blipFill>
          <p:spPr>
            <a:xfrm>
              <a:off x="2086198" y="10559"/>
              <a:ext cx="1047399" cy="801087"/>
            </a:xfrm>
            <a:prstGeom prst="rect">
              <a:avLst/>
            </a:prstGeom>
          </p:spPr>
        </p:pic>
      </p:grpSp>
      <p:pic>
        <p:nvPicPr>
          <p:cNvPr id="11" name="Afbeelding 10" descr="Thorax Centrum Twente 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26" y="55361"/>
            <a:ext cx="228600" cy="21975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09600" y="4779433"/>
            <a:ext cx="7187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39700">
              <a:buAutoNum type="arabicPeriod"/>
            </a:pPr>
            <a:r>
              <a:rPr lang="nl-NL" sz="800" dirty="0" err="1">
                <a:solidFill>
                  <a:schemeClr val="tx2">
                    <a:lumMod val="50000"/>
                  </a:schemeClr>
                </a:solidFill>
              </a:rPr>
              <a:t>von</a:t>
            </a:r>
            <a:r>
              <a:rPr lang="nl-NL" sz="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nl-NL" sz="800" dirty="0" err="1">
                <a:solidFill>
                  <a:schemeClr val="tx2">
                    <a:lumMod val="50000"/>
                  </a:schemeClr>
                </a:solidFill>
              </a:rPr>
              <a:t>Birgelen</a:t>
            </a:r>
            <a:r>
              <a:rPr lang="nl-NL" sz="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nl-NL" sz="800" i="1" dirty="0">
                <a:solidFill>
                  <a:schemeClr val="tx2">
                    <a:lumMod val="50000"/>
                  </a:schemeClr>
                </a:solidFill>
              </a:rPr>
              <a:t>et al</a:t>
            </a:r>
            <a:r>
              <a:rPr lang="nl-NL" sz="800" dirty="0">
                <a:solidFill>
                  <a:schemeClr val="tx2">
                    <a:lumMod val="50000"/>
                  </a:schemeClr>
                </a:solidFill>
              </a:rPr>
              <a:t>.  1-year </a:t>
            </a:r>
            <a:r>
              <a:rPr lang="nl-NL" sz="800" dirty="0" err="1">
                <a:solidFill>
                  <a:schemeClr val="tx2">
                    <a:lumMod val="50000"/>
                  </a:schemeClr>
                </a:solidFill>
              </a:rPr>
              <a:t>outcome</a:t>
            </a:r>
            <a:r>
              <a:rPr lang="nl-NL" sz="800" dirty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nl-NL" sz="800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nl-NL" sz="800" dirty="0">
                <a:solidFill>
                  <a:schemeClr val="tx2">
                    <a:lumMod val="50000"/>
                  </a:schemeClr>
                </a:solidFill>
              </a:rPr>
              <a:t> BIO-RESORT trial</a:t>
            </a:r>
            <a:r>
              <a:rPr lang="en-GB" sz="800" dirty="0">
                <a:solidFill>
                  <a:schemeClr val="tx2">
                    <a:lumMod val="50000"/>
                  </a:schemeClr>
                </a:solidFill>
              </a:rPr>
              <a:t>.  </a:t>
            </a:r>
            <a:r>
              <a:rPr lang="en-GB" sz="800" b="1" dirty="0">
                <a:solidFill>
                  <a:schemeClr val="tx2">
                    <a:lumMod val="50000"/>
                  </a:schemeClr>
                </a:solidFill>
              </a:rPr>
              <a:t>Lancet 2016</a:t>
            </a:r>
            <a:r>
              <a:rPr lang="en-GB" sz="800" dirty="0">
                <a:solidFill>
                  <a:schemeClr val="tx2">
                    <a:lumMod val="50000"/>
                  </a:schemeClr>
                </a:solidFill>
              </a:rPr>
              <a:t>; 388: 2607-17;  presented as a LBCT at </a:t>
            </a:r>
            <a:r>
              <a:rPr lang="en-GB" sz="800" b="1" dirty="0">
                <a:solidFill>
                  <a:schemeClr val="tx2">
                    <a:lumMod val="50000"/>
                  </a:schemeClr>
                </a:solidFill>
              </a:rPr>
              <a:t>TCT 2016</a:t>
            </a:r>
            <a:r>
              <a:rPr lang="en-GB" sz="800" dirty="0">
                <a:solidFill>
                  <a:schemeClr val="tx2">
                    <a:lumMod val="50000"/>
                  </a:schemeClr>
                </a:solidFill>
              </a:rPr>
              <a:t>, Washington DC</a:t>
            </a:r>
          </a:p>
          <a:p>
            <a:pPr marL="228600" indent="-139700">
              <a:buAutoNum type="arabicPeriod"/>
            </a:pPr>
            <a:r>
              <a:rPr lang="en-GB" sz="800" dirty="0" err="1">
                <a:solidFill>
                  <a:schemeClr val="tx2">
                    <a:lumMod val="50000"/>
                  </a:schemeClr>
                </a:solidFill>
              </a:rPr>
              <a:t>Kok</a:t>
            </a:r>
            <a:r>
              <a:rPr lang="en-GB" sz="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800" i="1" dirty="0">
                <a:solidFill>
                  <a:schemeClr val="tx2">
                    <a:lumMod val="50000"/>
                  </a:schemeClr>
                </a:solidFill>
              </a:rPr>
              <a:t>et al</a:t>
            </a:r>
            <a:r>
              <a:rPr lang="en-GB" sz="800" dirty="0">
                <a:solidFill>
                  <a:schemeClr val="tx2">
                    <a:lumMod val="50000"/>
                  </a:schemeClr>
                </a:solidFill>
              </a:rPr>
              <a:t>.  2-year outcome of the BIO-RESORT trial.  </a:t>
            </a:r>
            <a:r>
              <a:rPr lang="en-GB" sz="800" b="1" dirty="0" err="1">
                <a:solidFill>
                  <a:schemeClr val="tx2">
                    <a:lumMod val="50000"/>
                  </a:schemeClr>
                </a:solidFill>
              </a:rPr>
              <a:t>EuroIntervention</a:t>
            </a:r>
            <a:r>
              <a:rPr lang="en-GB" sz="800" b="1" dirty="0">
                <a:solidFill>
                  <a:schemeClr val="tx2">
                    <a:lumMod val="50000"/>
                  </a:schemeClr>
                </a:solidFill>
              </a:rPr>
              <a:t> 2018</a:t>
            </a:r>
            <a:r>
              <a:rPr lang="en-GB" sz="800" dirty="0">
                <a:solidFill>
                  <a:schemeClr val="tx2">
                    <a:lumMod val="50000"/>
                  </a:schemeClr>
                </a:solidFill>
              </a:rPr>
              <a:t>; 14:915-23;  presented as a LBCT at </a:t>
            </a:r>
            <a:r>
              <a:rPr lang="en-GB" sz="800" b="1" dirty="0" err="1">
                <a:solidFill>
                  <a:schemeClr val="tx2">
                    <a:lumMod val="50000"/>
                  </a:schemeClr>
                </a:solidFill>
              </a:rPr>
              <a:t>EuroPCR</a:t>
            </a:r>
            <a:r>
              <a:rPr lang="en-GB" sz="800" b="1" dirty="0">
                <a:solidFill>
                  <a:schemeClr val="tx2">
                    <a:lumMod val="50000"/>
                  </a:schemeClr>
                </a:solidFill>
              </a:rPr>
              <a:t> 2018</a:t>
            </a:r>
            <a:r>
              <a:rPr lang="en-GB" sz="800" dirty="0">
                <a:solidFill>
                  <a:schemeClr val="tx2">
                    <a:lumMod val="50000"/>
                  </a:schemeClr>
                </a:solidFill>
              </a:rPr>
              <a:t>, Paris, France</a:t>
            </a:r>
            <a:endParaRPr lang="nl-NL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6217062A-9965-F54B-A113-958F60AA65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88" y="4781550"/>
            <a:ext cx="1041612" cy="291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E253F"/>
                </a:solidFill>
              </a:rPr>
              <a:t>Aim of 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1993"/>
            <a:ext cx="7924801" cy="1302664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b="1" dirty="0">
                <a:solidFill>
                  <a:srgbClr val="0E253F"/>
                </a:solidFill>
              </a:rPr>
              <a:t>To assess in all-comers the 3-year safety and efficacy of contemporary very thin strut biodegradable polymer </a:t>
            </a:r>
            <a:r>
              <a:rPr lang="en-US" sz="2000" b="1" dirty="0" err="1">
                <a:solidFill>
                  <a:srgbClr val="0E253F"/>
                </a:solidFill>
              </a:rPr>
              <a:t>Orsiro</a:t>
            </a:r>
            <a:r>
              <a:rPr lang="en-US" sz="2000" b="1" dirty="0">
                <a:solidFill>
                  <a:srgbClr val="0E253F"/>
                </a:solidFill>
              </a:rPr>
              <a:t> and Synergy </a:t>
            </a:r>
            <a:r>
              <a:rPr lang="en-US" sz="2000" b="1" i="1" dirty="0">
                <a:solidFill>
                  <a:srgbClr val="0E253F"/>
                </a:solidFill>
              </a:rPr>
              <a:t>versus</a:t>
            </a:r>
            <a:r>
              <a:rPr lang="en-US" sz="2000" b="1" dirty="0">
                <a:solidFill>
                  <a:srgbClr val="0E253F"/>
                </a:solidFill>
              </a:rPr>
              <a:t> thin strut durable polymer Resolute Integrity stents.</a:t>
            </a:r>
          </a:p>
        </p:txBody>
      </p:sp>
      <p:grpSp>
        <p:nvGrpSpPr>
          <p:cNvPr id="7" name="Groep 6"/>
          <p:cNvGrpSpPr>
            <a:grpSpLocks noChangeAspect="1"/>
          </p:cNvGrpSpPr>
          <p:nvPr/>
        </p:nvGrpSpPr>
        <p:grpSpPr>
          <a:xfrm>
            <a:off x="8220459" y="17051"/>
            <a:ext cx="864415" cy="874291"/>
            <a:chOff x="2086198" y="10559"/>
            <a:chExt cx="1047399" cy="1059366"/>
          </a:xfrm>
        </p:grpSpPr>
        <p:sp>
          <p:nvSpPr>
            <p:cNvPr id="8" name="Ovaal 7"/>
            <p:cNvSpPr/>
            <p:nvPr/>
          </p:nvSpPr>
          <p:spPr>
            <a:xfrm>
              <a:off x="2114614" y="74692"/>
              <a:ext cx="995233" cy="995233"/>
            </a:xfrm>
            <a:prstGeom prst="ellipse">
              <a:avLst/>
            </a:prstGeom>
            <a:solidFill>
              <a:srgbClr val="850504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nl-NL" sz="1800" dirty="0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2129523" y="767041"/>
              <a:ext cx="9757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nl-NL" sz="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BIO-RESORT</a:t>
              </a:r>
            </a:p>
          </p:txBody>
        </p:sp>
        <p:pic>
          <p:nvPicPr>
            <p:cNvPr id="10" name="Afbeelding 9" descr="Embleem  without background.png"/>
            <p:cNvPicPr>
              <a:picLocks noChangeAspect="1"/>
            </p:cNvPicPr>
            <p:nvPr/>
          </p:nvPicPr>
          <p:blipFill>
            <a:blip r:embed="rId3" cstate="print">
              <a:lum bright="50000"/>
            </a:blip>
            <a:srcRect b="22677"/>
            <a:stretch>
              <a:fillRect/>
            </a:stretch>
          </p:blipFill>
          <p:spPr>
            <a:xfrm>
              <a:off x="2086198" y="10559"/>
              <a:ext cx="1047399" cy="801087"/>
            </a:xfrm>
            <a:prstGeom prst="rect">
              <a:avLst/>
            </a:prstGeom>
          </p:spPr>
        </p:pic>
      </p:grpSp>
      <p:pic>
        <p:nvPicPr>
          <p:cNvPr id="11" name="Afbeelding 10" descr="Thorax Centrum Twente 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26" y="55361"/>
            <a:ext cx="228600" cy="21975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6B721C60-E04C-BA46-87AF-3E6D6D4CA770}"/>
              </a:ext>
            </a:extLst>
          </p:cNvPr>
          <p:cNvSpPr/>
          <p:nvPr/>
        </p:nvSpPr>
        <p:spPr>
          <a:xfrm>
            <a:off x="-1" y="4183414"/>
            <a:ext cx="9137515" cy="217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06F59F78-F578-F244-8CDD-873485072E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88" y="4781550"/>
            <a:ext cx="1041612" cy="2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="" xmlns:a16="http://schemas.microsoft.com/office/drawing/2014/main" id="{78931E1F-4679-FE48-981F-9E7E59B4BA15}"/>
              </a:ext>
            </a:extLst>
          </p:cNvPr>
          <p:cNvSpPr/>
          <p:nvPr/>
        </p:nvSpPr>
        <p:spPr>
          <a:xfrm>
            <a:off x="0" y="4183414"/>
            <a:ext cx="2819400" cy="217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="" xmlns:a16="http://schemas.microsoft.com/office/drawing/2014/main" id="{C2560CB8-764A-A144-924B-C4AADA79761D}"/>
              </a:ext>
            </a:extLst>
          </p:cNvPr>
          <p:cNvSpPr/>
          <p:nvPr/>
        </p:nvSpPr>
        <p:spPr>
          <a:xfrm>
            <a:off x="0" y="4296127"/>
            <a:ext cx="9144000" cy="847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819150"/>
            <a:ext cx="3924834" cy="339447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900" b="1" dirty="0">
              <a:solidFill>
                <a:srgbClr val="0E253F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900" b="1" dirty="0">
              <a:solidFill>
                <a:srgbClr val="0E253F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900" b="1" dirty="0">
                <a:solidFill>
                  <a:srgbClr val="0E253F"/>
                </a:solidFill>
                <a:latin typeface="+mj-lt"/>
              </a:rPr>
              <a:t>Biodegradable polymer-coated </a:t>
            </a:r>
            <a:r>
              <a:rPr lang="en-US" sz="1900" dirty="0">
                <a:solidFill>
                  <a:srgbClr val="0E253F"/>
                </a:solidFill>
                <a:latin typeface="+mj-lt"/>
              </a:rPr>
              <a:t>	</a:t>
            </a:r>
            <a:r>
              <a:rPr lang="en-US" sz="1900" b="1" dirty="0">
                <a:solidFill>
                  <a:srgbClr val="0E253F"/>
                </a:solidFill>
                <a:latin typeface="+mj-lt"/>
              </a:rPr>
              <a:t>	</a:t>
            </a:r>
            <a:r>
              <a:rPr lang="en-US" sz="1900" b="1" i="1" dirty="0">
                <a:solidFill>
                  <a:srgbClr val="0E253F"/>
                </a:solidFill>
                <a:latin typeface="+mj-lt"/>
              </a:rPr>
              <a:t>ultrathin </a:t>
            </a:r>
            <a:r>
              <a:rPr lang="en-US" sz="1900" b="1" dirty="0">
                <a:solidFill>
                  <a:srgbClr val="0E253F"/>
                </a:solidFill>
                <a:latin typeface="+mj-lt"/>
              </a:rPr>
              <a:t>strut </a:t>
            </a:r>
            <a:r>
              <a:rPr lang="en-US" sz="1900" b="1" dirty="0" err="1">
                <a:solidFill>
                  <a:srgbClr val="0E253F"/>
                </a:solidFill>
                <a:latin typeface="+mj-lt"/>
              </a:rPr>
              <a:t>Orsiro</a:t>
            </a:r>
            <a:endParaRPr lang="en-US" sz="1900" b="1" dirty="0">
              <a:solidFill>
                <a:srgbClr val="0E253F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900" b="1" dirty="0">
                <a:solidFill>
                  <a:srgbClr val="0E253F"/>
                </a:solidFill>
                <a:latin typeface="+mj-lt"/>
              </a:rPr>
              <a:t>	</a:t>
            </a:r>
            <a:r>
              <a:rPr lang="en-US" sz="1900" b="1" i="1" dirty="0">
                <a:solidFill>
                  <a:srgbClr val="0E253F"/>
                </a:solidFill>
                <a:latin typeface="+mj-lt"/>
              </a:rPr>
              <a:t>very thin</a:t>
            </a:r>
            <a:r>
              <a:rPr lang="en-US" sz="1900" b="1" dirty="0">
                <a:solidFill>
                  <a:srgbClr val="0E253F"/>
                </a:solidFill>
                <a:latin typeface="+mj-lt"/>
              </a:rPr>
              <a:t> strut Synergy	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800" b="1" dirty="0">
              <a:solidFill>
                <a:srgbClr val="0E253F"/>
              </a:solidFill>
              <a:latin typeface="+mj-lt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900" b="1" i="1" dirty="0">
                <a:solidFill>
                  <a:srgbClr val="0E253F"/>
                </a:solidFill>
                <a:latin typeface="+mj-lt"/>
              </a:rPr>
              <a:t>or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800" b="1" dirty="0">
              <a:solidFill>
                <a:srgbClr val="0E253F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900" b="1" dirty="0">
                <a:solidFill>
                  <a:srgbClr val="0E253F"/>
                </a:solidFill>
                <a:latin typeface="+mj-lt"/>
              </a:rPr>
              <a:t>Durable polymer-coated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900" b="1" dirty="0">
                <a:solidFill>
                  <a:srgbClr val="0E253F"/>
                </a:solidFill>
                <a:latin typeface="+mj-lt"/>
              </a:rPr>
              <a:t>	</a:t>
            </a:r>
            <a:r>
              <a:rPr lang="en-US" sz="1900" b="1" i="1" dirty="0">
                <a:solidFill>
                  <a:srgbClr val="0E253F"/>
                </a:solidFill>
                <a:latin typeface="+mj-lt"/>
              </a:rPr>
              <a:t>thin </a:t>
            </a:r>
            <a:r>
              <a:rPr lang="en-US" sz="1900" b="1" dirty="0">
                <a:solidFill>
                  <a:srgbClr val="0E253F"/>
                </a:solidFill>
                <a:latin typeface="+mj-lt"/>
              </a:rPr>
              <a:t>strut Resolute Integrity</a:t>
            </a:r>
            <a:endParaRPr lang="en-US" sz="1900" dirty="0">
              <a:solidFill>
                <a:srgbClr val="0E253F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000" dirty="0">
              <a:solidFill>
                <a:srgbClr val="0E253F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500" b="1" dirty="0">
              <a:solidFill>
                <a:srgbClr val="0E253F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500" b="1" dirty="0">
              <a:solidFill>
                <a:srgbClr val="0E253F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500" b="1" dirty="0">
              <a:solidFill>
                <a:srgbClr val="0E253F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500" b="1" dirty="0">
              <a:solidFill>
                <a:srgbClr val="0E253F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500" b="1" dirty="0">
              <a:solidFill>
                <a:srgbClr val="0E253F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E253F"/>
                </a:solidFill>
                <a:latin typeface="+mj-lt"/>
              </a:rPr>
              <a:t>DES differed in type, amount, and degradation speed of polymer, and eluted different drugs.</a:t>
            </a:r>
          </a:p>
        </p:txBody>
      </p:sp>
      <p:pic>
        <p:nvPicPr>
          <p:cNvPr id="6" name="Afbeelding 5" descr="Thorax Centrum Twente 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26" y="55361"/>
            <a:ext cx="228600" cy="219750"/>
          </a:xfrm>
          <a:prstGeom prst="rect">
            <a:avLst/>
          </a:prstGeom>
        </p:spPr>
      </p:pic>
      <p:sp>
        <p:nvSpPr>
          <p:cNvPr id="7" name="Rechthoek 6"/>
          <p:cNvSpPr>
            <a:spLocks noChangeAspect="1"/>
          </p:cNvSpPr>
          <p:nvPr/>
        </p:nvSpPr>
        <p:spPr bwMode="auto">
          <a:xfrm>
            <a:off x="4424147" y="932889"/>
            <a:ext cx="4415053" cy="356374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graphicFrame>
        <p:nvGraphicFramePr>
          <p:cNvPr id="9" name="Group 9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22792885"/>
              </p:ext>
            </p:extLst>
          </p:nvPr>
        </p:nvGraphicFramePr>
        <p:xfrm>
          <a:off x="4466284" y="932889"/>
          <a:ext cx="4311892" cy="1211672"/>
        </p:xfrm>
        <a:graphic>
          <a:graphicData uri="http://schemas.openxmlformats.org/drawingml/2006/table">
            <a:tbl>
              <a:tblPr/>
              <a:tblGrid>
                <a:gridCol w="16507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11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21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FD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Durable Polymer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3" marR="91433" marT="45766" marB="4576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Biodegradable Polymer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3" marR="91433" marT="45766" marB="4576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22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83185473"/>
              </p:ext>
            </p:extLst>
          </p:nvPr>
        </p:nvGraphicFramePr>
        <p:xfrm>
          <a:off x="4489642" y="1203450"/>
          <a:ext cx="4291063" cy="560720"/>
        </p:xfrm>
        <a:graphic>
          <a:graphicData uri="http://schemas.openxmlformats.org/drawingml/2006/table">
            <a:tbl>
              <a:tblPr>
                <a:effectLst>
                  <a:outerShdw blurRad="50800" dist="38100" dir="3600000" sx="101000" sy="101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6204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44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6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27428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Resolute Integrity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CoCr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-ZES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Synergy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PtCr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-EES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Orsiro</a:t>
                      </a:r>
                      <a:endParaRPr kumimoji="0" lang="en-US" sz="1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CoCr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-SES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20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19502695"/>
              </p:ext>
            </p:extLst>
          </p:nvPr>
        </p:nvGraphicFramePr>
        <p:xfrm>
          <a:off x="4436302" y="3024262"/>
          <a:ext cx="3636352" cy="311150"/>
        </p:xfrm>
        <a:graphic>
          <a:graphicData uri="http://schemas.openxmlformats.org/drawingml/2006/table">
            <a:tbl>
              <a:tblPr/>
              <a:tblGrid>
                <a:gridCol w="3636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Thickness (µ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) of uncoated strut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Arial" charset="0"/>
                        <a:cs typeface="Calibri" charset="0"/>
                      </a:endParaRPr>
                    </a:p>
                  </a:txBody>
                  <a:tcPr marT="45892" marB="458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Biotronik_Source"/>
          <p:cNvSpPr txBox="1">
            <a:spLocks noChangeAspect="1" noChangeArrowheads="1"/>
          </p:cNvSpPr>
          <p:nvPr/>
        </p:nvSpPr>
        <p:spPr bwMode="auto">
          <a:xfrm>
            <a:off x="4424147" y="4469111"/>
            <a:ext cx="3602041" cy="48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Data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from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</a:t>
            </a:r>
            <a:r>
              <a:rPr lang="nl-NL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manufacturers</a:t>
            </a:r>
            <a:r>
              <a:rPr lang="nl-NL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’ information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(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modified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,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extended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)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*  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Synergy‘s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platinum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chromium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strut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thickness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is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74 </a:t>
            </a:r>
            <a:r>
              <a:rPr lang="nl-NL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µm </a:t>
            </a:r>
            <a:r>
              <a:rPr lang="nl-NL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for</a:t>
            </a:r>
            <a:r>
              <a:rPr lang="nl-NL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stent diameter ≤ 2.5 mm, 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79 </a:t>
            </a:r>
            <a:r>
              <a:rPr lang="nl-NL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µm </a:t>
            </a:r>
            <a:r>
              <a:rPr lang="nl-NL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for</a:t>
            </a:r>
            <a:r>
              <a:rPr lang="nl-NL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3.0 – 3.5 mm, 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    </a:t>
            </a:r>
            <a:r>
              <a:rPr lang="nl-NL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and</a:t>
            </a:r>
            <a:r>
              <a:rPr lang="nl-NL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81 µm </a:t>
            </a:r>
            <a:r>
              <a:rPr lang="nl-NL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for</a:t>
            </a:r>
            <a:r>
              <a:rPr lang="nl-NL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4.0 mm.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**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Orsiro‘s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cobalt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chromium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strut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thickness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is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60 </a:t>
            </a:r>
            <a:r>
              <a:rPr lang="nl-NL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µm </a:t>
            </a:r>
            <a:r>
              <a:rPr lang="nl-NL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for</a:t>
            </a:r>
            <a:r>
              <a:rPr lang="nl-NL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stent diameters ≤ 3.0 mm, and 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80 </a:t>
            </a:r>
            <a:r>
              <a:rPr lang="nl-NL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µm</a:t>
            </a:r>
            <a:r>
              <a:rPr lang="nl-NL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for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</a:t>
            </a:r>
            <a:r>
              <a:rPr lang="nl-NL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&gt; 3.0 mm;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    O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rsiro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has an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asymmetrical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,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conformal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distribution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of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the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PLLA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coating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(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abluminal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coating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is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thicker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) on a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   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very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thin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passive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coating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of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silicon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 </a:t>
            </a:r>
            <a:r>
              <a:rPr lang="de-DE" sz="600" b="1" dirty="0" err="1">
                <a:solidFill>
                  <a:srgbClr val="0E253F"/>
                </a:solidFill>
                <a:ea typeface="Calibri" charset="0"/>
                <a:cs typeface="Calibri" charset="0"/>
              </a:rPr>
              <a:t>carbide</a:t>
            </a:r>
            <a:r>
              <a:rPr lang="de-DE" sz="600" b="1" dirty="0">
                <a:solidFill>
                  <a:srgbClr val="0E253F"/>
                </a:solidFill>
                <a:ea typeface="Calibri" charset="0"/>
                <a:cs typeface="Calibri" charset="0"/>
              </a:rPr>
              <a:t>.</a:t>
            </a:r>
            <a:endParaRPr lang="en-US" sz="600" b="1" dirty="0">
              <a:solidFill>
                <a:srgbClr val="0E253F"/>
              </a:solidFill>
              <a:ea typeface="Calibri" charset="0"/>
              <a:cs typeface="Calibri" charset="0"/>
            </a:endParaRPr>
          </a:p>
        </p:txBody>
      </p:sp>
      <p:graphicFrame>
        <p:nvGraphicFramePr>
          <p:cNvPr id="21" name="Group 20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2632737"/>
              </p:ext>
            </p:extLst>
          </p:nvPr>
        </p:nvGraphicFramePr>
        <p:xfrm>
          <a:off x="4436302" y="3602112"/>
          <a:ext cx="4292844" cy="317500"/>
        </p:xfrm>
        <a:graphic>
          <a:graphicData uri="http://schemas.openxmlformats.org/drawingml/2006/table">
            <a:tbl>
              <a:tblPr/>
              <a:tblGrid>
                <a:gridCol w="4292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Distribution, type and thickness (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µm)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of polymer coating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22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21299782"/>
              </p:ext>
            </p:extLst>
          </p:nvPr>
        </p:nvGraphicFramePr>
        <p:xfrm>
          <a:off x="4489642" y="3868812"/>
          <a:ext cx="4288533" cy="596520"/>
        </p:xfrm>
        <a:graphic>
          <a:graphicData uri="http://schemas.openxmlformats.org/drawingml/2006/table">
            <a:tbl>
              <a:tblPr/>
              <a:tblGrid>
                <a:gridCol w="16893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31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59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Circumfer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. 6/side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BioLinx</a:t>
                      </a:r>
                      <a:r>
                        <a:rPr kumimoji="0" lang="en-US" sz="10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TM</a:t>
                      </a:r>
                      <a:endParaRPr kumimoji="0" lang="en-US" sz="1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Abluminal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PLGA, PCL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Circumfer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. 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4-7/side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PLLA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**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Group 22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87545799"/>
              </p:ext>
            </p:extLst>
          </p:nvPr>
        </p:nvGraphicFramePr>
        <p:xfrm>
          <a:off x="4489642" y="3282072"/>
          <a:ext cx="4288534" cy="339725"/>
        </p:xfrm>
        <a:graphic>
          <a:graphicData uri="http://schemas.openxmlformats.org/drawingml/2006/table">
            <a:tbl>
              <a:tblPr/>
              <a:tblGrid>
                <a:gridCol w="16777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88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19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91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74*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60**</a:t>
                      </a:r>
                      <a:endParaRPr kumimoji="0" lang="en-US" sz="800" b="1" i="0" u="none" strike="noStrike" cap="none" normalizeH="0" baseline="30000" dirty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Rechthoek 27"/>
          <p:cNvSpPr>
            <a:spLocks noChangeAspect="1"/>
          </p:cNvSpPr>
          <p:nvPr/>
        </p:nvSpPr>
        <p:spPr bwMode="auto">
          <a:xfrm>
            <a:off x="4489642" y="1810742"/>
            <a:ext cx="4291063" cy="1203359"/>
          </a:xfrm>
          <a:prstGeom prst="rect">
            <a:avLst/>
          </a:prstGeom>
          <a:solidFill>
            <a:srgbClr val="4F6D84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grpSp>
        <p:nvGrpSpPr>
          <p:cNvPr id="47" name="Groep 46"/>
          <p:cNvGrpSpPr>
            <a:grpSpLocks noChangeAspect="1"/>
          </p:cNvGrpSpPr>
          <p:nvPr/>
        </p:nvGrpSpPr>
        <p:grpSpPr>
          <a:xfrm>
            <a:off x="4635442" y="1912816"/>
            <a:ext cx="4048952" cy="1029102"/>
            <a:chOff x="4949498" y="1587251"/>
            <a:chExt cx="4048952" cy="1029102"/>
          </a:xfrm>
        </p:grpSpPr>
        <p:grpSp>
          <p:nvGrpSpPr>
            <p:cNvPr id="29" name="Groeperen 47"/>
            <p:cNvGrpSpPr>
              <a:grpSpLocks noChangeAspect="1"/>
            </p:cNvGrpSpPr>
            <p:nvPr/>
          </p:nvGrpSpPr>
          <p:grpSpPr bwMode="auto">
            <a:xfrm>
              <a:off x="6662642" y="1731596"/>
              <a:ext cx="1083907" cy="869773"/>
              <a:chOff x="5258908" y="3998469"/>
              <a:chExt cx="849600" cy="731963"/>
            </a:xfrm>
          </p:grpSpPr>
          <p:sp>
            <p:nvSpPr>
              <p:cNvPr id="30" name="Abgerundetes Rechteck 34"/>
              <p:cNvSpPr/>
              <p:nvPr/>
            </p:nvSpPr>
            <p:spPr bwMode="auto">
              <a:xfrm>
                <a:off x="5273833" y="3998469"/>
                <a:ext cx="813150" cy="709200"/>
              </a:xfrm>
              <a:prstGeom prst="roundRect">
                <a:avLst>
                  <a:gd name="adj" fmla="val 34472"/>
                </a:avLst>
              </a:prstGeom>
              <a:solidFill>
                <a:srgbClr val="00B050"/>
              </a:solidFill>
              <a:ln w="47625" cap="flat" cmpd="sng" algn="ctr">
                <a:solidFill>
                  <a:srgbClr val="00B05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  <a:bevelB w="0" h="0"/>
              </a:sp3d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00234C"/>
                  </a:solidFill>
                  <a:latin typeface="Verdana"/>
                  <a:cs typeface="Arial"/>
                </a:endParaRPr>
              </a:p>
            </p:txBody>
          </p:sp>
          <p:sp>
            <p:nvSpPr>
              <p:cNvPr id="31" name="Abgerundetes Rechteck 34"/>
              <p:cNvSpPr/>
              <p:nvPr/>
            </p:nvSpPr>
            <p:spPr bwMode="auto">
              <a:xfrm>
                <a:off x="5258908" y="4021232"/>
                <a:ext cx="849600" cy="709200"/>
              </a:xfrm>
              <a:prstGeom prst="roundRect">
                <a:avLst>
                  <a:gd name="adj" fmla="val 34472"/>
                </a:avLst>
              </a:prstGeom>
              <a:solidFill>
                <a:srgbClr val="4F6D84">
                  <a:lumMod val="75000"/>
                </a:srgbClr>
              </a:solidFill>
              <a:ln w="476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  <a:bevelB w="0" h="0"/>
              </a:sp3d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00234C"/>
                  </a:solidFill>
                  <a:latin typeface="Verdana"/>
                  <a:cs typeface="Arial"/>
                </a:endParaRPr>
              </a:p>
            </p:txBody>
          </p:sp>
        </p:grpSp>
        <p:sp>
          <p:nvSpPr>
            <p:cNvPr id="32" name="Abgerundetes Rechteck 37"/>
            <p:cNvSpPr>
              <a:spLocks noChangeAspect="1"/>
            </p:cNvSpPr>
            <p:nvPr/>
          </p:nvSpPr>
          <p:spPr>
            <a:xfrm>
              <a:off x="4949498" y="1587251"/>
              <a:ext cx="1099722" cy="102910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>
                    <a:lumMod val="50000"/>
                    <a:lumOff val="50000"/>
                  </a:srgbClr>
                </a:gs>
                <a:gs pos="50000">
                  <a:srgbClr val="FFFFFF">
                    <a:lumMod val="50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19800000" scaled="0"/>
            </a:gradFill>
            <a:ln w="50800" cap="flat" cmpd="sng" algn="ctr">
              <a:solidFill>
                <a:srgbClr val="2082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kern="0">
                <a:solidFill>
                  <a:srgbClr val="00234C"/>
                </a:solidFill>
                <a:latin typeface="Verdana"/>
                <a:cs typeface="Arial"/>
              </a:endParaRPr>
            </a:p>
          </p:txBody>
        </p:sp>
        <p:grpSp>
          <p:nvGrpSpPr>
            <p:cNvPr id="33" name="Groeperen 32"/>
            <p:cNvGrpSpPr>
              <a:grpSpLocks noChangeAspect="1"/>
            </p:cNvGrpSpPr>
            <p:nvPr/>
          </p:nvGrpSpPr>
          <p:grpSpPr bwMode="auto">
            <a:xfrm>
              <a:off x="8028000" y="1792848"/>
              <a:ext cx="970450" cy="813169"/>
              <a:chOff x="6294482" y="4060798"/>
              <a:chExt cx="759600" cy="684000"/>
            </a:xfrm>
          </p:grpSpPr>
          <p:sp>
            <p:nvSpPr>
              <p:cNvPr id="34" name="Abgerundetes Rechteck 34"/>
              <p:cNvSpPr/>
              <p:nvPr/>
            </p:nvSpPr>
            <p:spPr bwMode="auto">
              <a:xfrm>
                <a:off x="6294482" y="4060798"/>
                <a:ext cx="759600" cy="684000"/>
              </a:xfrm>
              <a:prstGeom prst="roundRect">
                <a:avLst>
                  <a:gd name="adj" fmla="val 34472"/>
                </a:avLst>
              </a:prstGeom>
              <a:solidFill>
                <a:srgbClr val="00B050"/>
              </a:solidFill>
              <a:ln w="476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  <a:bevelB w="0" h="0"/>
              </a:sp3d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00234C"/>
                  </a:solidFill>
                  <a:latin typeface="Verdana"/>
                  <a:cs typeface="Arial"/>
                </a:endParaRPr>
              </a:p>
            </p:txBody>
          </p:sp>
          <p:sp>
            <p:nvSpPr>
              <p:cNvPr id="35" name="Abgerundetes Rechteck 35"/>
              <p:cNvSpPr/>
              <p:nvPr/>
            </p:nvSpPr>
            <p:spPr>
              <a:xfrm>
                <a:off x="6332500" y="4130996"/>
                <a:ext cx="684000" cy="577276"/>
              </a:xfrm>
              <a:prstGeom prst="roundRect">
                <a:avLst>
                  <a:gd name="adj" fmla="val 34472"/>
                </a:avLst>
              </a:prstGeom>
              <a:gradFill rotWithShape="1">
                <a:gsLst>
                  <a:gs pos="0">
                    <a:srgbClr val="000000">
                      <a:lumMod val="50000"/>
                      <a:lumOff val="50000"/>
                    </a:srgbClr>
                  </a:gs>
                  <a:gs pos="50000">
                    <a:srgbClr val="FFFFFF">
                      <a:lumMod val="50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9800000" scaled="0"/>
              </a:gradFill>
              <a:ln w="476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27000" h="127000"/>
                <a:bevelB w="0" h="0"/>
              </a:sp3d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kern="0">
                  <a:solidFill>
                    <a:srgbClr val="00234C"/>
                  </a:solidFill>
                  <a:latin typeface="Verdana"/>
                  <a:cs typeface="Arial"/>
                </a:endParaRPr>
              </a:p>
            </p:txBody>
          </p:sp>
        </p:grpSp>
      </p:grpSp>
      <p:cxnSp>
        <p:nvCxnSpPr>
          <p:cNvPr id="36" name="Rechte verbindingslijn 97"/>
          <p:cNvCxnSpPr>
            <a:cxnSpLocks noChangeAspect="1" noChangeShapeType="1"/>
          </p:cNvCxnSpPr>
          <p:nvPr/>
        </p:nvCxnSpPr>
        <p:spPr bwMode="auto">
          <a:xfrm>
            <a:off x="6169976" y="1203450"/>
            <a:ext cx="0" cy="1810652"/>
          </a:xfrm>
          <a:prstGeom prst="line">
            <a:avLst/>
          </a:prstGeom>
          <a:noFill/>
          <a:ln w="15875">
            <a:solidFill>
              <a:srgbClr val="8FA8BC"/>
            </a:solidFill>
            <a:prstDash val="dash"/>
            <a:round/>
            <a:headEnd/>
            <a:tailEnd/>
          </a:ln>
        </p:spPr>
      </p:cxnSp>
      <p:sp>
        <p:nvSpPr>
          <p:cNvPr id="37" name="Title 1">
            <a:extLst>
              <a:ext uri="{FF2B5EF4-FFF2-40B4-BE49-F238E27FC236}">
                <a16:creationId xmlns="" xmlns:a16="http://schemas.microsoft.com/office/drawing/2014/main" id="{A10C5BF9-5A7D-A146-BA52-C848DB5C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686800" cy="85725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E253F"/>
                </a:solidFill>
              </a:rPr>
              <a:t>BIO-RESORT study devices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="" xmlns:a16="http://schemas.microsoft.com/office/drawing/2014/main" id="{2231FD58-62C1-7E49-A7F5-91DD375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88" y="4781550"/>
            <a:ext cx="1041612" cy="2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9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al 49"/>
          <p:cNvSpPr/>
          <p:nvPr/>
        </p:nvSpPr>
        <p:spPr>
          <a:xfrm>
            <a:off x="7203940" y="4523171"/>
            <a:ext cx="357600" cy="1629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/>
          <p:cNvSpPr/>
          <p:nvPr/>
        </p:nvSpPr>
        <p:spPr>
          <a:xfrm>
            <a:off x="6706548" y="3363641"/>
            <a:ext cx="293195" cy="1978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/>
          <p:cNvSpPr/>
          <p:nvPr/>
        </p:nvSpPr>
        <p:spPr>
          <a:xfrm>
            <a:off x="6780740" y="3076774"/>
            <a:ext cx="1204000" cy="2217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>
            <a:off x="6706549" y="1514940"/>
            <a:ext cx="1320303" cy="3177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al 48"/>
          <p:cNvSpPr/>
          <p:nvPr/>
        </p:nvSpPr>
        <p:spPr>
          <a:xfrm>
            <a:off x="3605429" y="4524602"/>
            <a:ext cx="357600" cy="1629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/>
          <p:nvPr/>
        </p:nvSpPr>
        <p:spPr>
          <a:xfrm>
            <a:off x="3295460" y="3413615"/>
            <a:ext cx="327833" cy="2052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/>
          <p:cNvSpPr/>
          <p:nvPr/>
        </p:nvSpPr>
        <p:spPr>
          <a:xfrm>
            <a:off x="3121980" y="3076774"/>
            <a:ext cx="1295400" cy="2217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/>
          <p:nvPr/>
        </p:nvSpPr>
        <p:spPr>
          <a:xfrm>
            <a:off x="3265380" y="1506425"/>
            <a:ext cx="1037698" cy="1911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3" name="Tijdelijke aanduiding voor inhoud 4">
            <a:extLst>
              <a:ext uri="{FF2B5EF4-FFF2-40B4-BE49-F238E27FC236}">
                <a16:creationId xmlns="" xmlns:a16="http://schemas.microsoft.com/office/drawing/2014/main" id="{721001E1-2BA6-D040-8DBD-888C0ADA9C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982179"/>
              </p:ext>
            </p:extLst>
          </p:nvPr>
        </p:nvGraphicFramePr>
        <p:xfrm>
          <a:off x="1016452" y="894461"/>
          <a:ext cx="7179777" cy="383258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822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0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71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00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01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527FF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27FF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5B0F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SYNERGY</a:t>
                      </a:r>
                    </a:p>
                  </a:txBody>
                  <a:tcPr marL="91446" marR="91446" marT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RESOLUTE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 INTEGRITY</a:t>
                      </a:r>
                    </a:p>
                  </a:txBody>
                  <a:tcPr marL="91446" marR="91446" marT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71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ORSIRO</a:t>
                      </a:r>
                    </a:p>
                  </a:txBody>
                  <a:tcPr marL="91446" marR="91446" marT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30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1FAFF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Coating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1FAFF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characteristics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Biodegradable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Abluminal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Durable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Circumferential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Symmetrical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Biodegradable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Circumferential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Asymmetrical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30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1FAFF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Bare strut thickness, </a:t>
                      </a:r>
                      <a:r>
                        <a:rPr kumimoji="0" lang="en-US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1FAFF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μm</a:t>
                      </a:r>
                      <a:endParaRPr kumimoji="0" lang="en-US" sz="1150" b="1" i="1" u="none" strike="noStrike" cap="none" normalizeH="0" baseline="0" dirty="0">
                        <a:ln>
                          <a:noFill/>
                        </a:ln>
                        <a:solidFill>
                          <a:srgbClr val="F1FAFF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(3.0 – 3.5 mm:</a:t>
                      </a:r>
                      <a:r>
                        <a:rPr kumimoji="0" lang="nl-NL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79</a:t>
                      </a:r>
                      <a:r>
                        <a:rPr kumimoji="0" lang="nl-NL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4.0 mm stent</a:t>
                      </a:r>
                      <a:r>
                        <a:rPr kumimoji="0" lang="nl-NL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81</a:t>
                      </a: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/>
                          <a:ea typeface="ＭＳ Ｐゴシック" charset="-128"/>
                          <a:cs typeface="Arial" panose="020B0604020202020204" pitchFamily="34" charset="0"/>
                        </a:rPr>
                        <a:t>)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91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(≥ 3.5 mm stents: 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80</a:t>
                      </a:r>
                      <a:r>
                        <a:rPr kumimoji="0" lang="en-US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54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1FAFF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Coating thickness, </a:t>
                      </a:r>
                      <a:r>
                        <a:rPr kumimoji="0" lang="en-US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1FAFF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μm</a:t>
                      </a:r>
                      <a:endParaRPr kumimoji="0" lang="en-US" sz="1150" b="1" i="0" u="none" strike="noStrike" cap="none" normalizeH="0" baseline="0" dirty="0">
                        <a:ln>
                          <a:noFill/>
                        </a:ln>
                        <a:solidFill>
                          <a:srgbClr val="F1FAFF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7.4 / 3.5 </a:t>
                      </a:r>
                      <a:r>
                        <a:rPr kumimoji="0" lang="en-US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9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ab</a:t>
                      </a:r>
                      <a:r>
                        <a:rPr kumimoji="0" lang="en-US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-/luminal) 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5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1FAFF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Coated strut thickness, </a:t>
                      </a:r>
                      <a:r>
                        <a:rPr kumimoji="0" lang="en-US" sz="11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1FAFF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μm</a:t>
                      </a:r>
                      <a:r>
                        <a:rPr kumimoji="0" lang="en-US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1FAFF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 </a:t>
                      </a:r>
                      <a:br>
                        <a:rPr kumimoji="0" lang="en-US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1FAFF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15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1FAFF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(of smallest stent)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033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1FAFF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Metal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Platinum-chromium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Cobalt-chromium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Cobalt-chromium</a:t>
                      </a:r>
                      <a:endParaRPr kumimoji="0" 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35283516"/>
                  </a:ext>
                </a:extLst>
              </a:tr>
              <a:tr h="6555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1FAFF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Polymer 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PLGA</a:t>
                      </a:r>
                      <a:r>
                        <a:rPr kumimoji="0" lang="nl-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nl-NL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poly 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0" lang="nl-NL" sz="9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lactic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co-glycolic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acid] </a:t>
                      </a:r>
                      <a:r>
                        <a:rPr kumimoji="0" lang="nl-NL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polymer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nl-NL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coating</a:t>
                      </a:r>
                      <a:endParaRPr kumimoji="0" lang="en-US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BioLinx</a:t>
                      </a:r>
                      <a:r>
                        <a:rPr kumimoji="0" lang="nl-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®,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a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blend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of </a:t>
                      </a:r>
                      <a:r>
                        <a:rPr kumimoji="0" lang="nl-NL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hydrophobic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C10, </a:t>
                      </a:r>
                      <a:r>
                        <a:rPr kumimoji="0" lang="nl-NL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hydrophilic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C19, and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poly-vinyl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pyrrolidone</a:t>
                      </a:r>
                      <a:endParaRPr kumimoji="0" lang="en-US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PLLA</a:t>
                      </a:r>
                      <a:r>
                        <a:rPr kumimoji="0" lang="nl-NL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nl-NL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poly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[</a:t>
                      </a:r>
                      <a:r>
                        <a:rPr kumimoji="0" lang="nl-NL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L-lactide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] acid) (</a:t>
                      </a:r>
                      <a:r>
                        <a:rPr kumimoji="0" lang="nl-NL" sz="9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BIOlute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®), </a:t>
                      </a:r>
                      <a:r>
                        <a:rPr kumimoji="0" lang="nl-NL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on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thin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nl-NL" sz="9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mor</a:t>
                      </a:r>
                      <a:r>
                        <a:rPr kumimoji="0" lang="nl-NL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phous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silicon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carbide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nl-NL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proBIO</a:t>
                      </a:r>
                      <a:r>
                        <a:rPr kumimoji="0" lang="nl-NL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®)</a:t>
                      </a:r>
                      <a:endParaRPr kumimoji="0" lang="en-US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0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1FAFF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Drug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Everolimus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Zotarolimus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Sirolimus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0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1FAFF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Drug release time, mo.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6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3.3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86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1FAFF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Degradation time, mo.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---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</a:t>
                      </a: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24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Afbeelding 5" descr="Thorax Centrum Twente 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26" y="55361"/>
            <a:ext cx="228600" cy="219750"/>
          </a:xfrm>
          <a:prstGeom prst="rect">
            <a:avLst/>
          </a:prstGeom>
        </p:spPr>
      </p:pic>
      <p:grpSp>
        <p:nvGrpSpPr>
          <p:cNvPr id="9" name="Groep 8"/>
          <p:cNvGrpSpPr>
            <a:grpSpLocks noChangeAspect="1"/>
          </p:cNvGrpSpPr>
          <p:nvPr/>
        </p:nvGrpSpPr>
        <p:grpSpPr>
          <a:xfrm>
            <a:off x="8220459" y="-19050"/>
            <a:ext cx="864415" cy="874291"/>
            <a:chOff x="2086198" y="10559"/>
            <a:chExt cx="1047399" cy="1059366"/>
          </a:xfrm>
        </p:grpSpPr>
        <p:sp>
          <p:nvSpPr>
            <p:cNvPr id="10" name="Ovaal 9"/>
            <p:cNvSpPr/>
            <p:nvPr/>
          </p:nvSpPr>
          <p:spPr>
            <a:xfrm>
              <a:off x="2114614" y="74692"/>
              <a:ext cx="995233" cy="995233"/>
            </a:xfrm>
            <a:prstGeom prst="ellipse">
              <a:avLst/>
            </a:prstGeom>
            <a:solidFill>
              <a:srgbClr val="850504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nl-NL" sz="1800" dirty="0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2129523" y="767041"/>
              <a:ext cx="9757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nl-NL" sz="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BIO-RESORT</a:t>
              </a:r>
            </a:p>
          </p:txBody>
        </p:sp>
        <p:pic>
          <p:nvPicPr>
            <p:cNvPr id="12" name="Afbeelding 11" descr="Embleem  without background.png"/>
            <p:cNvPicPr>
              <a:picLocks noChangeAspect="1"/>
            </p:cNvPicPr>
            <p:nvPr/>
          </p:nvPicPr>
          <p:blipFill>
            <a:blip r:embed="rId3" cstate="print">
              <a:lum bright="50000"/>
            </a:blip>
            <a:srcRect b="22677"/>
            <a:stretch>
              <a:fillRect/>
            </a:stretch>
          </p:blipFill>
          <p:spPr>
            <a:xfrm>
              <a:off x="2086198" y="10559"/>
              <a:ext cx="1047399" cy="801087"/>
            </a:xfrm>
            <a:prstGeom prst="rect">
              <a:avLst/>
            </a:prstGeom>
          </p:spPr>
        </p:pic>
      </p:grpSp>
      <p:sp>
        <p:nvSpPr>
          <p:cNvPr id="15" name="Title 1"/>
          <p:cNvSpPr txBox="1">
            <a:spLocks/>
          </p:cNvSpPr>
          <p:nvPr/>
        </p:nvSpPr>
        <p:spPr>
          <a:xfrm>
            <a:off x="920652" y="803538"/>
            <a:ext cx="2077000" cy="548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/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3043460" y="1449269"/>
            <a:ext cx="252000" cy="0"/>
          </a:xfrm>
          <a:prstGeom prst="straightConnector1">
            <a:avLst/>
          </a:prstGeom>
          <a:ln w="34925" cap="rnd">
            <a:solidFill>
              <a:schemeClr val="tx2">
                <a:lumMod val="75000"/>
              </a:scheme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6652020" y="1457940"/>
            <a:ext cx="252000" cy="0"/>
          </a:xfrm>
          <a:prstGeom prst="straightConnector1">
            <a:avLst/>
          </a:prstGeom>
          <a:ln w="34925" cap="rnd">
            <a:solidFill>
              <a:schemeClr val="tx2">
                <a:lumMod val="75000"/>
              </a:scheme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3426420" y="1973292"/>
            <a:ext cx="252000" cy="0"/>
          </a:xfrm>
          <a:prstGeom prst="straightConnector1">
            <a:avLst/>
          </a:prstGeom>
          <a:ln w="34925" cap="rnd">
            <a:solidFill>
              <a:schemeClr val="tx2">
                <a:lumMod val="75000"/>
              </a:scheme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/>
          <p:nvPr/>
        </p:nvCxnSpPr>
        <p:spPr>
          <a:xfrm>
            <a:off x="7008180" y="1985324"/>
            <a:ext cx="252000" cy="0"/>
          </a:xfrm>
          <a:prstGeom prst="straightConnector1">
            <a:avLst/>
          </a:prstGeom>
          <a:ln w="34925" cap="rnd">
            <a:solidFill>
              <a:schemeClr val="tx2">
                <a:lumMod val="75000"/>
              </a:scheme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>
            <a:off x="5052384" y="1449270"/>
            <a:ext cx="252000" cy="0"/>
          </a:xfrm>
          <a:prstGeom prst="straightConnector1">
            <a:avLst/>
          </a:prstGeom>
          <a:ln w="34925" cap="rnd">
            <a:solidFill>
              <a:schemeClr val="tx2">
                <a:lumMod val="75000"/>
              </a:scheme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42884" y="1973292"/>
            <a:ext cx="252000" cy="0"/>
          </a:xfrm>
          <a:prstGeom prst="straightConnector1">
            <a:avLst/>
          </a:prstGeom>
          <a:ln w="34925" cap="rnd">
            <a:solidFill>
              <a:schemeClr val="tx2">
                <a:lumMod val="75000"/>
              </a:scheme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A61A837B-935B-324A-8F0C-31C69746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686800" cy="85725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E253F"/>
                </a:solidFill>
              </a:rPr>
              <a:t>BIO-RESORT study devices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="" xmlns:a16="http://schemas.microsoft.com/office/drawing/2014/main" id="{E7AAC55C-2917-3947-9270-DF4F30EA28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88" y="4781550"/>
            <a:ext cx="1041612" cy="2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3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met pijl 20"/>
          <p:cNvCxnSpPr/>
          <p:nvPr/>
        </p:nvCxnSpPr>
        <p:spPr>
          <a:xfrm rot="5400000">
            <a:off x="4175264" y="2267744"/>
            <a:ext cx="762794" cy="79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 rot="5400000">
            <a:off x="7115690" y="2266950"/>
            <a:ext cx="762794" cy="79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 rot="5400000">
            <a:off x="1250971" y="2268141"/>
            <a:ext cx="76279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>
            <a:off x="230205" y="3341124"/>
            <a:ext cx="8650270" cy="517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lnSpc>
                <a:spcPts val="1100"/>
              </a:lnSpc>
            </a:pPr>
            <a:r>
              <a:rPr lang="en-US" sz="900" b="1" dirty="0">
                <a:solidFill>
                  <a:srgbClr val="0E253F"/>
                </a:solidFill>
              </a:rPr>
              <a:t>Investigator-initiated, multicenter, assessor and patient-blinded, three-arm, randomized, non-inferiority trial </a:t>
            </a:r>
            <a:r>
              <a:rPr lang="en-GB" sz="900" b="1" dirty="0">
                <a:solidFill>
                  <a:srgbClr val="0E253F"/>
                </a:solidFill>
              </a:rPr>
              <a:t>∙</a:t>
            </a:r>
            <a:r>
              <a:rPr lang="en-US" sz="900" b="1" dirty="0">
                <a:solidFill>
                  <a:srgbClr val="0E253F"/>
                </a:solidFill>
              </a:rPr>
              <a:t>  </a:t>
            </a:r>
          </a:p>
          <a:p>
            <a:pPr algn="ctr" defTabSz="914400">
              <a:lnSpc>
                <a:spcPts val="1100"/>
              </a:lnSpc>
            </a:pPr>
            <a:r>
              <a:rPr lang="en-US" sz="900" b="1" dirty="0">
                <a:solidFill>
                  <a:srgbClr val="0E253F"/>
                </a:solidFill>
              </a:rPr>
              <a:t>Visits to outpatient clinic, questionnaire or telephone follow-up </a:t>
            </a:r>
            <a:r>
              <a:rPr lang="en-GB" sz="900" b="1" dirty="0">
                <a:solidFill>
                  <a:srgbClr val="0E253F"/>
                </a:solidFill>
              </a:rPr>
              <a:t>∙</a:t>
            </a:r>
            <a:r>
              <a:rPr lang="en-US" sz="900" b="1" dirty="0">
                <a:solidFill>
                  <a:srgbClr val="0E253F"/>
                </a:solidFill>
              </a:rPr>
              <a:t> No routine angiographic follow-up </a:t>
            </a:r>
            <a:r>
              <a:rPr lang="en-GB" sz="900" b="1" dirty="0">
                <a:solidFill>
                  <a:srgbClr val="0E253F"/>
                </a:solidFill>
              </a:rPr>
              <a:t>∙ </a:t>
            </a:r>
          </a:p>
          <a:p>
            <a:pPr algn="ctr" defTabSz="914400">
              <a:lnSpc>
                <a:spcPts val="1100"/>
              </a:lnSpc>
            </a:pPr>
            <a:r>
              <a:rPr lang="en-GB" sz="900" b="1" dirty="0">
                <a:solidFill>
                  <a:srgbClr val="0E253F"/>
                </a:solidFill>
              </a:rPr>
              <a:t>Independent monitoring and clinical event adjudication (CEC)</a:t>
            </a:r>
            <a:r>
              <a:rPr lang="en-US" sz="900" b="1" dirty="0">
                <a:solidFill>
                  <a:srgbClr val="0E253F"/>
                </a:solidFill>
              </a:rPr>
              <a:t> </a:t>
            </a:r>
            <a:r>
              <a:rPr lang="en-GB" sz="900" b="1" dirty="0">
                <a:solidFill>
                  <a:srgbClr val="0E253F"/>
                </a:solidFill>
              </a:rPr>
              <a:t>∙ Supervision by DSMB</a:t>
            </a:r>
            <a:endParaRPr lang="en-US" sz="900" b="1" dirty="0">
              <a:solidFill>
                <a:srgbClr val="0E253F"/>
              </a:solidFill>
            </a:endParaRPr>
          </a:p>
        </p:txBody>
      </p:sp>
      <p:sp>
        <p:nvSpPr>
          <p:cNvPr id="7" name="Tekstvak 18"/>
          <p:cNvSpPr txBox="1">
            <a:spLocks noChangeArrowheads="1"/>
          </p:cNvSpPr>
          <p:nvPr/>
        </p:nvSpPr>
        <p:spPr bwMode="auto">
          <a:xfrm>
            <a:off x="228600" y="2107176"/>
            <a:ext cx="8686800" cy="273775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marL="90488" indent="-90488" algn="ctr" defTabSz="4687888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3,514  </a:t>
            </a:r>
            <a:r>
              <a:rPr lang="nl-NL" sz="1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all-comers</a:t>
            </a:r>
            <a:r>
              <a:rPr lang="nl-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nl-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1:1:1 </a:t>
            </a:r>
            <a:r>
              <a:rPr lang="nl-NL" sz="1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</a:t>
            </a:r>
            <a:r>
              <a:rPr lang="nl-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DES type and </a:t>
            </a:r>
            <a:r>
              <a:rPr lang="nl-NL" sz="1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assessed</a:t>
            </a:r>
            <a:endParaRPr lang="nl-NL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hthoek 8"/>
          <p:cNvSpPr>
            <a:spLocks noChangeAspect="1"/>
          </p:cNvSpPr>
          <p:nvPr/>
        </p:nvSpPr>
        <p:spPr bwMode="auto">
          <a:xfrm>
            <a:off x="3173194" y="2679085"/>
            <a:ext cx="2785274" cy="3965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6800" anchor="ctr">
            <a:noAutofit/>
          </a:bodyPr>
          <a:lstStyle/>
          <a:p>
            <a:pPr algn="ctr" defTabSz="4687888">
              <a:lnSpc>
                <a:spcPct val="90000"/>
              </a:lnSpc>
              <a:defRPr/>
            </a:pPr>
            <a:r>
              <a:rPr lang="nl-NL" sz="1100" b="1" dirty="0" err="1">
                <a:solidFill>
                  <a:srgbClr val="0D1C39"/>
                </a:solidFill>
                <a:latin typeface="+mj-lt"/>
                <a:cs typeface="Arial" panose="020B0604020202020204" pitchFamily="34" charset="0"/>
              </a:rPr>
              <a:t>Zotarolimus-eluting</a:t>
            </a:r>
            <a:r>
              <a:rPr lang="nl-NL" sz="1100" b="1" dirty="0">
                <a:solidFill>
                  <a:srgbClr val="0D1C39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 defTabSz="4687888">
              <a:lnSpc>
                <a:spcPct val="90000"/>
              </a:lnSpc>
              <a:defRPr/>
            </a:pPr>
            <a:r>
              <a:rPr lang="nl-NL" sz="1400" b="1" cap="all" dirty="0">
                <a:solidFill>
                  <a:srgbClr val="E3C00F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nl-NL" sz="1400" b="1" cap="all" dirty="0">
                <a:solidFill>
                  <a:srgbClr val="CCAC0E"/>
                </a:solidFill>
                <a:latin typeface="+mj-lt"/>
                <a:cs typeface="Arial" panose="020B0604020202020204" pitchFamily="34" charset="0"/>
              </a:rPr>
              <a:t>Resolute </a:t>
            </a:r>
            <a:r>
              <a:rPr lang="nl-NL" sz="1400" b="1" cap="all" dirty="0" err="1">
                <a:solidFill>
                  <a:srgbClr val="CCAC0E"/>
                </a:solidFill>
                <a:latin typeface="+mj-lt"/>
                <a:cs typeface="Arial" panose="020B0604020202020204" pitchFamily="34" charset="0"/>
              </a:rPr>
              <a:t>IntegrITY</a:t>
            </a:r>
            <a:endParaRPr lang="nl-NL" sz="1400" b="1" cap="all" dirty="0">
              <a:solidFill>
                <a:srgbClr val="CCAC0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hthoek 9"/>
          <p:cNvSpPr>
            <a:spLocks noChangeAspect="1"/>
          </p:cNvSpPr>
          <p:nvPr/>
        </p:nvSpPr>
        <p:spPr bwMode="auto">
          <a:xfrm>
            <a:off x="6105636" y="2679086"/>
            <a:ext cx="2781166" cy="3965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6800" anchor="ctr">
            <a:noAutofit/>
          </a:bodyPr>
          <a:lstStyle/>
          <a:p>
            <a:pPr algn="ctr" defTabSz="4687888">
              <a:lnSpc>
                <a:spcPct val="90000"/>
              </a:lnSpc>
              <a:defRPr/>
            </a:pPr>
            <a:r>
              <a:rPr lang="nl-NL" sz="1100" b="1" dirty="0" err="1">
                <a:solidFill>
                  <a:srgbClr val="0D1C39"/>
                </a:solidFill>
                <a:latin typeface="+mj-lt"/>
                <a:cs typeface="Arial" panose="020B0604020202020204" pitchFamily="34" charset="0"/>
              </a:rPr>
              <a:t>Sirolimus-eluting</a:t>
            </a:r>
            <a:r>
              <a:rPr lang="nl-NL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 defTabSz="4687888">
              <a:lnSpc>
                <a:spcPct val="90000"/>
              </a:lnSpc>
              <a:defRPr/>
            </a:pPr>
            <a:r>
              <a:rPr lang="nl-NL" sz="1400" b="1" dirty="0">
                <a:solidFill>
                  <a:srgbClr val="E3004F"/>
                </a:solidFill>
                <a:latin typeface="+mj-lt"/>
                <a:cs typeface="Arial" panose="020B0604020202020204" pitchFamily="34" charset="0"/>
              </a:rPr>
              <a:t>ORSIRO</a:t>
            </a:r>
          </a:p>
        </p:txBody>
      </p:sp>
      <p:sp>
        <p:nvSpPr>
          <p:cNvPr id="11" name="Rechthoek 10"/>
          <p:cNvSpPr>
            <a:spLocks noChangeAspect="1"/>
          </p:cNvSpPr>
          <p:nvPr/>
        </p:nvSpPr>
        <p:spPr bwMode="auto">
          <a:xfrm>
            <a:off x="247650" y="2679086"/>
            <a:ext cx="2777805" cy="3965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6800" anchor="ctr">
            <a:noAutofit/>
          </a:bodyPr>
          <a:lstStyle/>
          <a:p>
            <a:pPr algn="ctr" defTabSz="4687888">
              <a:lnSpc>
                <a:spcPct val="90000"/>
              </a:lnSpc>
              <a:defRPr/>
            </a:pPr>
            <a:r>
              <a:rPr lang="nl-NL" sz="1100" b="1" dirty="0" err="1">
                <a:solidFill>
                  <a:srgbClr val="0D1C39"/>
                </a:solidFill>
                <a:latin typeface="+mj-lt"/>
                <a:cs typeface="Arial" panose="020B0604020202020204" pitchFamily="34" charset="0"/>
              </a:rPr>
              <a:t>Everolimus-eluting</a:t>
            </a:r>
            <a:r>
              <a:rPr lang="nl-NL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 defTabSz="4687888">
              <a:lnSpc>
                <a:spcPct val="90000"/>
              </a:lnSpc>
              <a:defRPr/>
            </a:pPr>
            <a:r>
              <a:rPr lang="nl-NL" sz="1400" b="1" cap="all" dirty="0">
                <a:solidFill>
                  <a:srgbClr val="527FFC"/>
                </a:solidFill>
                <a:latin typeface="+mj-lt"/>
                <a:cs typeface="Arial" panose="020B0604020202020204" pitchFamily="34" charset="0"/>
              </a:rPr>
              <a:t>SYNERGY</a:t>
            </a:r>
          </a:p>
        </p:txBody>
      </p:sp>
      <p:sp>
        <p:nvSpPr>
          <p:cNvPr id="20" name="Rechthoek 19"/>
          <p:cNvSpPr/>
          <p:nvPr/>
        </p:nvSpPr>
        <p:spPr>
          <a:xfrm>
            <a:off x="128982" y="4593793"/>
            <a:ext cx="8852716" cy="369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ts val="1100"/>
              </a:lnSpc>
            </a:pPr>
            <a:r>
              <a:rPr lang="en-GB" sz="900" b="1" dirty="0">
                <a:solidFill>
                  <a:srgbClr val="0E253F"/>
                </a:solidFill>
              </a:rPr>
              <a:t>BIO-RESORT Study Sites:  </a:t>
            </a:r>
            <a:r>
              <a:rPr lang="nl-NL" sz="900" b="1" dirty="0">
                <a:solidFill>
                  <a:srgbClr val="0E253F"/>
                </a:solidFill>
              </a:rPr>
              <a:t>Thoraxcentrum Twente, Medisch Spectrum Twente, Enschede </a:t>
            </a:r>
            <a:r>
              <a:rPr lang="en-GB" sz="900" b="1" dirty="0">
                <a:solidFill>
                  <a:srgbClr val="0E253F"/>
                </a:solidFill>
              </a:rPr>
              <a:t>∙ </a:t>
            </a:r>
            <a:r>
              <a:rPr lang="nl-NL" sz="900" b="1" dirty="0">
                <a:solidFill>
                  <a:srgbClr val="0E253F"/>
                </a:solidFill>
              </a:rPr>
              <a:t>Rijnstate </a:t>
            </a:r>
            <a:r>
              <a:rPr lang="nl-NL" sz="900" b="1" dirty="0" err="1">
                <a:solidFill>
                  <a:srgbClr val="0E253F"/>
                </a:solidFill>
              </a:rPr>
              <a:t>Hospital</a:t>
            </a:r>
            <a:r>
              <a:rPr lang="nl-NL" sz="900" b="1" dirty="0">
                <a:solidFill>
                  <a:srgbClr val="0E253F"/>
                </a:solidFill>
              </a:rPr>
              <a:t>, Arnhem </a:t>
            </a:r>
            <a:r>
              <a:rPr lang="en-GB" sz="900" b="1" dirty="0">
                <a:solidFill>
                  <a:srgbClr val="0E253F"/>
                </a:solidFill>
              </a:rPr>
              <a:t>∙ </a:t>
            </a:r>
            <a:r>
              <a:rPr lang="nl-NL" sz="900" b="1" dirty="0" err="1">
                <a:solidFill>
                  <a:srgbClr val="0E253F"/>
                </a:solidFill>
              </a:rPr>
              <a:t>Haga</a:t>
            </a:r>
            <a:r>
              <a:rPr lang="nl-NL" sz="900" b="1" dirty="0">
                <a:solidFill>
                  <a:srgbClr val="0E253F"/>
                </a:solidFill>
              </a:rPr>
              <a:t> </a:t>
            </a:r>
            <a:r>
              <a:rPr lang="nl-NL" sz="900" b="1" dirty="0" err="1">
                <a:solidFill>
                  <a:srgbClr val="0E253F"/>
                </a:solidFill>
              </a:rPr>
              <a:t>Hospital</a:t>
            </a:r>
            <a:r>
              <a:rPr lang="nl-NL" sz="900" b="1" dirty="0">
                <a:solidFill>
                  <a:srgbClr val="0E253F"/>
                </a:solidFill>
              </a:rPr>
              <a:t>, The </a:t>
            </a:r>
            <a:r>
              <a:rPr lang="nl-NL" sz="900" b="1" dirty="0" err="1">
                <a:solidFill>
                  <a:srgbClr val="0E253F"/>
                </a:solidFill>
              </a:rPr>
              <a:t>Hague</a:t>
            </a:r>
            <a:r>
              <a:rPr lang="nl-NL" sz="900" b="1" dirty="0">
                <a:solidFill>
                  <a:srgbClr val="0E253F"/>
                </a:solidFill>
              </a:rPr>
              <a:t> </a:t>
            </a:r>
            <a:r>
              <a:rPr lang="en-GB" sz="900" b="1" dirty="0">
                <a:solidFill>
                  <a:srgbClr val="0E253F"/>
                </a:solidFill>
              </a:rPr>
              <a:t>∙ </a:t>
            </a:r>
            <a:r>
              <a:rPr lang="nl-NL" sz="900" b="1" dirty="0">
                <a:solidFill>
                  <a:srgbClr val="0E253F"/>
                </a:solidFill>
              </a:rPr>
              <a:t>Albert Schweitzer </a:t>
            </a:r>
            <a:r>
              <a:rPr lang="nl-NL" sz="900" b="1" dirty="0" err="1">
                <a:solidFill>
                  <a:srgbClr val="0E253F"/>
                </a:solidFill>
              </a:rPr>
              <a:t>Hospital</a:t>
            </a:r>
            <a:r>
              <a:rPr lang="nl-NL" sz="900" b="1" dirty="0">
                <a:solidFill>
                  <a:srgbClr val="0E253F"/>
                </a:solidFill>
              </a:rPr>
              <a:t>, Dordrecht; all in the Netherlands </a:t>
            </a:r>
            <a:r>
              <a:rPr lang="en-GB" sz="900" b="1" dirty="0">
                <a:solidFill>
                  <a:srgbClr val="0E253F"/>
                </a:solidFill>
              </a:rPr>
              <a:t>∙ </a:t>
            </a:r>
            <a:r>
              <a:rPr lang="en-GB" sz="900" b="1" dirty="0" err="1">
                <a:solidFill>
                  <a:srgbClr val="0E253F"/>
                </a:solidFill>
              </a:rPr>
              <a:t>Enrollment</a:t>
            </a:r>
            <a:r>
              <a:rPr lang="en-GB" sz="900" b="1" dirty="0">
                <a:solidFill>
                  <a:srgbClr val="0E253F"/>
                </a:solidFill>
              </a:rPr>
              <a:t> from </a:t>
            </a:r>
            <a:r>
              <a:rPr lang="nl-NL" sz="900" b="1" dirty="0">
                <a:solidFill>
                  <a:srgbClr val="0E253F"/>
                </a:solidFill>
              </a:rPr>
              <a:t>December 21, 2012 to August 24, 2015 </a:t>
            </a:r>
            <a:r>
              <a:rPr lang="en-GB" sz="900" b="1" dirty="0">
                <a:solidFill>
                  <a:srgbClr val="0E253F"/>
                </a:solidFill>
              </a:rPr>
              <a:t>∙ </a:t>
            </a:r>
            <a:r>
              <a:rPr lang="nl-NL" sz="900" b="1" dirty="0">
                <a:solidFill>
                  <a:srgbClr val="0E253F"/>
                </a:solidFill>
              </a:rPr>
              <a:t>PI: </a:t>
            </a:r>
            <a:r>
              <a:rPr lang="en-GB" sz="900" b="1" dirty="0">
                <a:solidFill>
                  <a:srgbClr val="0E253F"/>
                </a:solidFill>
              </a:rPr>
              <a:t>C. von </a:t>
            </a:r>
            <a:r>
              <a:rPr lang="en-GB" sz="900" b="1" dirty="0" err="1">
                <a:solidFill>
                  <a:srgbClr val="0E253F"/>
                </a:solidFill>
              </a:rPr>
              <a:t>Birgelen</a:t>
            </a:r>
            <a:r>
              <a:rPr lang="en-GB" sz="900" b="1" dirty="0">
                <a:solidFill>
                  <a:srgbClr val="0E253F"/>
                </a:solidFill>
              </a:rPr>
              <a:t>, MD PhD – </a:t>
            </a:r>
            <a:r>
              <a:rPr lang="en-GB" sz="900" b="1" dirty="0" err="1">
                <a:solidFill>
                  <a:srgbClr val="0E253F"/>
                </a:solidFill>
              </a:rPr>
              <a:t>Thoraxcentrum</a:t>
            </a:r>
            <a:r>
              <a:rPr lang="en-GB" sz="900" b="1" dirty="0">
                <a:solidFill>
                  <a:srgbClr val="0E253F"/>
                </a:solidFill>
              </a:rPr>
              <a:t> </a:t>
            </a:r>
            <a:r>
              <a:rPr lang="en-GB" sz="900" b="1" dirty="0" err="1">
                <a:solidFill>
                  <a:srgbClr val="0E253F"/>
                </a:solidFill>
              </a:rPr>
              <a:t>Twente</a:t>
            </a:r>
            <a:r>
              <a:rPr lang="en-GB" sz="900" b="1" dirty="0">
                <a:solidFill>
                  <a:srgbClr val="0E253F"/>
                </a:solidFill>
              </a:rPr>
              <a:t>, MST, </a:t>
            </a:r>
            <a:r>
              <a:rPr lang="en-GB" sz="900" b="1" dirty="0" err="1">
                <a:solidFill>
                  <a:srgbClr val="0E253F"/>
                </a:solidFill>
              </a:rPr>
              <a:t>Enschede</a:t>
            </a:r>
            <a:r>
              <a:rPr lang="en-GB" sz="900" b="1" dirty="0">
                <a:solidFill>
                  <a:srgbClr val="0E253F"/>
                </a:solidFill>
              </a:rPr>
              <a:t>, the Netherlands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342900" y="4886295"/>
            <a:ext cx="845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nl-NL" sz="700" i="1" dirty="0" err="1">
                <a:solidFill>
                  <a:srgbClr val="0E253F"/>
                </a:solidFill>
              </a:rPr>
              <a:t>This</a:t>
            </a:r>
            <a:r>
              <a:rPr lang="nl-NL" sz="700" i="1" dirty="0">
                <a:solidFill>
                  <a:srgbClr val="0E253F"/>
                </a:solidFill>
              </a:rPr>
              <a:t> investigator-</a:t>
            </a:r>
            <a:r>
              <a:rPr lang="nl-NL" sz="700" i="1" dirty="0" err="1">
                <a:solidFill>
                  <a:srgbClr val="0E253F"/>
                </a:solidFill>
              </a:rPr>
              <a:t>initiated</a:t>
            </a:r>
            <a:r>
              <a:rPr lang="nl-NL" sz="700" i="1" dirty="0">
                <a:solidFill>
                  <a:srgbClr val="0E253F"/>
                </a:solidFill>
              </a:rPr>
              <a:t> </a:t>
            </a:r>
            <a:r>
              <a:rPr lang="nl-NL" sz="700" i="1" dirty="0" err="1">
                <a:solidFill>
                  <a:srgbClr val="0E253F"/>
                </a:solidFill>
              </a:rPr>
              <a:t>study</a:t>
            </a:r>
            <a:r>
              <a:rPr lang="nl-NL" sz="700" i="1" dirty="0">
                <a:solidFill>
                  <a:srgbClr val="0E253F"/>
                </a:solidFill>
              </a:rPr>
              <a:t> and </a:t>
            </a:r>
            <a:r>
              <a:rPr lang="nl-NL" sz="700" i="1" dirty="0" err="1">
                <a:solidFill>
                  <a:srgbClr val="0E253F"/>
                </a:solidFill>
              </a:rPr>
              <a:t>its</a:t>
            </a:r>
            <a:r>
              <a:rPr lang="nl-NL" sz="700" i="1" dirty="0">
                <a:solidFill>
                  <a:srgbClr val="0E253F"/>
                </a:solidFill>
              </a:rPr>
              <a:t> follow-up are </a:t>
            </a:r>
            <a:r>
              <a:rPr lang="nl-NL" sz="700" i="1" dirty="0" err="1">
                <a:solidFill>
                  <a:srgbClr val="0E253F"/>
                </a:solidFill>
              </a:rPr>
              <a:t>equally</a:t>
            </a:r>
            <a:r>
              <a:rPr lang="nl-NL" sz="700" i="1" dirty="0">
                <a:solidFill>
                  <a:srgbClr val="0E253F"/>
                </a:solidFill>
              </a:rPr>
              <a:t> </a:t>
            </a:r>
            <a:r>
              <a:rPr lang="nl-NL" sz="700" i="1" dirty="0" err="1">
                <a:solidFill>
                  <a:srgbClr val="0E253F"/>
                </a:solidFill>
              </a:rPr>
              <a:t>funded</a:t>
            </a:r>
            <a:r>
              <a:rPr lang="nl-NL" sz="700" i="1" dirty="0">
                <a:solidFill>
                  <a:srgbClr val="0E253F"/>
                </a:solidFill>
              </a:rPr>
              <a:t> </a:t>
            </a:r>
            <a:r>
              <a:rPr lang="nl-NL" sz="700" i="1" dirty="0" err="1">
                <a:solidFill>
                  <a:srgbClr val="0E253F"/>
                </a:solidFill>
              </a:rPr>
              <a:t>by</a:t>
            </a:r>
            <a:r>
              <a:rPr lang="nl-NL" sz="700" i="1" dirty="0">
                <a:solidFill>
                  <a:srgbClr val="0E253F"/>
                </a:solidFill>
              </a:rPr>
              <a:t> Biotronik, Boston </a:t>
            </a:r>
            <a:r>
              <a:rPr lang="nl-NL" sz="700" i="1" dirty="0" err="1">
                <a:solidFill>
                  <a:srgbClr val="0E253F"/>
                </a:solidFill>
              </a:rPr>
              <a:t>Scientific</a:t>
            </a:r>
            <a:r>
              <a:rPr lang="nl-NL" sz="700" i="1" dirty="0">
                <a:solidFill>
                  <a:srgbClr val="0E253F"/>
                </a:solidFill>
              </a:rPr>
              <a:t>, and Medtronic.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E253F"/>
                </a:solidFill>
              </a:rPr>
              <a:t>BIO-RESORT</a:t>
            </a:r>
          </a:p>
        </p:txBody>
      </p:sp>
      <p:grpSp>
        <p:nvGrpSpPr>
          <p:cNvPr id="38" name="Groep 37"/>
          <p:cNvGrpSpPr>
            <a:grpSpLocks noChangeAspect="1"/>
          </p:cNvGrpSpPr>
          <p:nvPr/>
        </p:nvGrpSpPr>
        <p:grpSpPr>
          <a:xfrm>
            <a:off x="8220459" y="-19050"/>
            <a:ext cx="864415" cy="874291"/>
            <a:chOff x="2086198" y="10559"/>
            <a:chExt cx="1047399" cy="1059366"/>
          </a:xfrm>
        </p:grpSpPr>
        <p:sp>
          <p:nvSpPr>
            <p:cNvPr id="41" name="Ovaal 40"/>
            <p:cNvSpPr/>
            <p:nvPr/>
          </p:nvSpPr>
          <p:spPr>
            <a:xfrm>
              <a:off x="2114614" y="74692"/>
              <a:ext cx="995233" cy="995233"/>
            </a:xfrm>
            <a:prstGeom prst="ellipse">
              <a:avLst/>
            </a:prstGeom>
            <a:solidFill>
              <a:srgbClr val="850504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nl-NL" sz="1800" dirty="0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42" name="Tekstvak 41"/>
            <p:cNvSpPr txBox="1"/>
            <p:nvPr/>
          </p:nvSpPr>
          <p:spPr>
            <a:xfrm>
              <a:off x="2129523" y="767041"/>
              <a:ext cx="9757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nl-NL" sz="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BIO-RESORT</a:t>
              </a:r>
            </a:p>
          </p:txBody>
        </p:sp>
        <p:pic>
          <p:nvPicPr>
            <p:cNvPr id="43" name="Afbeelding 42" descr="Embleem  without background.png"/>
            <p:cNvPicPr>
              <a:picLocks noChangeAspect="1"/>
            </p:cNvPicPr>
            <p:nvPr/>
          </p:nvPicPr>
          <p:blipFill>
            <a:blip r:embed="rId2" cstate="print">
              <a:lum bright="50000"/>
            </a:blip>
            <a:srcRect b="22677"/>
            <a:stretch>
              <a:fillRect/>
            </a:stretch>
          </p:blipFill>
          <p:spPr>
            <a:xfrm>
              <a:off x="2086198" y="10559"/>
              <a:ext cx="1047399" cy="801087"/>
            </a:xfrm>
            <a:prstGeom prst="rect">
              <a:avLst/>
            </a:prstGeom>
          </p:spPr>
        </p:pic>
      </p:grpSp>
      <p:pic>
        <p:nvPicPr>
          <p:cNvPr id="30" name="Afbeelding 29" descr="Thorax Centrum Twente 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26" y="55361"/>
            <a:ext cx="228600" cy="219750"/>
          </a:xfrm>
          <a:prstGeom prst="rect">
            <a:avLst/>
          </a:prstGeom>
        </p:spPr>
      </p:pic>
      <p:sp>
        <p:nvSpPr>
          <p:cNvPr id="29" name="Rechthoek 4">
            <a:extLst>
              <a:ext uri="{FF2B5EF4-FFF2-40B4-BE49-F238E27FC236}">
                <a16:creationId xmlns="" xmlns:a16="http://schemas.microsoft.com/office/drawing/2014/main" id="{73B2F5FD-16BE-AE48-B65C-8C90324DBA67}"/>
              </a:ext>
            </a:extLst>
          </p:cNvPr>
          <p:cNvSpPr/>
          <p:nvPr/>
        </p:nvSpPr>
        <p:spPr bwMode="auto">
          <a:xfrm>
            <a:off x="236538" y="3140084"/>
            <a:ext cx="8643937" cy="24346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066925" algn="r" defTabSz="4687888">
              <a:tabLst>
                <a:tab pos="2238375" algn="l"/>
                <a:tab pos="3409950" algn="l"/>
              </a:tabLst>
              <a:defRPr/>
            </a:pPr>
            <a:endParaRPr lang="nl-NL" sz="1400" dirty="0">
              <a:solidFill>
                <a:prstClr val="black"/>
              </a:solidFill>
            </a:endParaRPr>
          </a:p>
        </p:txBody>
      </p:sp>
      <p:sp>
        <p:nvSpPr>
          <p:cNvPr id="31" name="Rechthoek 23">
            <a:extLst>
              <a:ext uri="{FF2B5EF4-FFF2-40B4-BE49-F238E27FC236}">
                <a16:creationId xmlns="" xmlns:a16="http://schemas.microsoft.com/office/drawing/2014/main" id="{381BF794-1342-904D-9CA2-4E99A8D2B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77" y="3128654"/>
            <a:ext cx="70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nl-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nl-NL" sz="1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r>
              <a:rPr lang="nl-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2" name="Rechthoek 25">
            <a:extLst>
              <a:ext uri="{FF2B5EF4-FFF2-40B4-BE49-F238E27FC236}">
                <a16:creationId xmlns="" xmlns:a16="http://schemas.microsoft.com/office/drawing/2014/main" id="{F479B879-2DF9-7449-954E-5202125B9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68" y="3132951"/>
            <a:ext cx="6109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nl-NL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3" name="Rechthoek 26">
            <a:extLst>
              <a:ext uri="{FF2B5EF4-FFF2-40B4-BE49-F238E27FC236}">
                <a16:creationId xmlns="" xmlns:a16="http://schemas.microsoft.com/office/drawing/2014/main" id="{DD30E6C5-36C3-5045-8C8F-9007D6C70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272" y="3124414"/>
            <a:ext cx="7672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nl-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nl-NL" sz="1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nl-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4" name="Rechthoek 25">
            <a:extLst>
              <a:ext uri="{FF2B5EF4-FFF2-40B4-BE49-F238E27FC236}">
                <a16:creationId xmlns="" xmlns:a16="http://schemas.microsoft.com/office/drawing/2014/main" id="{C2A45110-18B8-8545-80B0-805978389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241" y="3125988"/>
            <a:ext cx="6699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nl-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nl-NL" sz="1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nl-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5" name="Rechthoek 25">
            <a:extLst>
              <a:ext uri="{FF2B5EF4-FFF2-40B4-BE49-F238E27FC236}">
                <a16:creationId xmlns="" xmlns:a16="http://schemas.microsoft.com/office/drawing/2014/main" id="{591F1C79-B822-7249-908E-4B430D3AC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768" y="3125988"/>
            <a:ext cx="6699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nl-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nl-NL" sz="1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nl-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6" name="Rechthoek 25">
            <a:extLst>
              <a:ext uri="{FF2B5EF4-FFF2-40B4-BE49-F238E27FC236}">
                <a16:creationId xmlns="" xmlns:a16="http://schemas.microsoft.com/office/drawing/2014/main" id="{BEB6221E-7449-0E4A-BCFB-CC20988C7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130" y="3125988"/>
            <a:ext cx="8776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nl-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nl-NL" sz="1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nl-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7" name="Rechthoek 17">
            <a:extLst>
              <a:ext uri="{FF2B5EF4-FFF2-40B4-BE49-F238E27FC236}">
                <a16:creationId xmlns="" xmlns:a16="http://schemas.microsoft.com/office/drawing/2014/main" id="{A5EBA7E3-2C8D-2B42-971D-AB854D6598BD}"/>
              </a:ext>
            </a:extLst>
          </p:cNvPr>
          <p:cNvSpPr/>
          <p:nvPr/>
        </p:nvSpPr>
        <p:spPr>
          <a:xfrm>
            <a:off x="5043948" y="3147790"/>
            <a:ext cx="632460" cy="22406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00"/>
              </a:solidFill>
            </a:endParaRPr>
          </a:p>
        </p:txBody>
      </p:sp>
      <p:sp>
        <p:nvSpPr>
          <p:cNvPr id="40" name="Rechthoek 5">
            <a:extLst>
              <a:ext uri="{FF2B5EF4-FFF2-40B4-BE49-F238E27FC236}">
                <a16:creationId xmlns="" xmlns:a16="http://schemas.microsoft.com/office/drawing/2014/main" id="{5ABC57B8-A129-6448-B83B-E7487A4A642D}"/>
              </a:ext>
            </a:extLst>
          </p:cNvPr>
          <p:cNvSpPr/>
          <p:nvPr/>
        </p:nvSpPr>
        <p:spPr bwMode="auto">
          <a:xfrm>
            <a:off x="228600" y="1376867"/>
            <a:ext cx="8686800" cy="62506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 anchorCtr="0">
            <a:prstTxWarp prst="textNoShape">
              <a:avLst/>
            </a:prstTxWarp>
            <a:noAutofit/>
          </a:bodyPr>
          <a:lstStyle/>
          <a:p>
            <a:pPr marL="179388" indent="-174625" defTabSz="914400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sz="1300" b="1" dirty="0">
                <a:solidFill>
                  <a:srgbClr val="7D0000"/>
                </a:solidFill>
              </a:rPr>
              <a:t> Inclusion criteria:   </a:t>
            </a:r>
            <a:r>
              <a:rPr lang="en-US" sz="1000" b="1" dirty="0">
                <a:solidFill>
                  <a:srgbClr val="00123A"/>
                </a:solidFill>
              </a:rPr>
              <a:t>Pat. ≥ 18 yrs.; PCI with DES required; informed consent; ability and willingness to comply with study procedures and follow-up</a:t>
            </a:r>
          </a:p>
          <a:p>
            <a:pPr marL="179388" indent="-179388" defTabSz="4687888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sz="1300" b="1" dirty="0">
                <a:solidFill>
                  <a:srgbClr val="7D0000"/>
                </a:solidFill>
              </a:rPr>
              <a:t> Exclusion criteria:  </a:t>
            </a:r>
            <a:r>
              <a:rPr lang="en-US" sz="1000" b="1" dirty="0">
                <a:solidFill>
                  <a:srgbClr val="00123A"/>
                </a:solidFill>
              </a:rPr>
              <a:t>Participation in another drug or device RCT before reaching primary EP; life expectancy &lt; 1 year; planned surgery &lt; 6 months 	                                              unless DAPT maintained; known pregnancy; known intolerance to DES, anticoagulants or antiplatelet drugs preventing DAPT</a:t>
            </a: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44" name="Tekstvak 7">
            <a:extLst>
              <a:ext uri="{FF2B5EF4-FFF2-40B4-BE49-F238E27FC236}">
                <a16:creationId xmlns="" xmlns:a16="http://schemas.microsoft.com/office/drawing/2014/main" id="{F3985F73-5B8B-614C-9910-114B7F386550}"/>
              </a:ext>
            </a:extLst>
          </p:cNvPr>
          <p:cNvSpPr txBox="1"/>
          <p:nvPr/>
        </p:nvSpPr>
        <p:spPr>
          <a:xfrm>
            <a:off x="228600" y="895350"/>
            <a:ext cx="8686800" cy="465030"/>
          </a:xfrm>
          <a:prstGeom prst="rect">
            <a:avLst/>
          </a:prstGeom>
          <a:solidFill>
            <a:srgbClr val="3C3C3B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marL="201613" indent="-201613" defTabSz="46878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All-comers: any patient who requires PCI with DES implantation</a:t>
            </a:r>
          </a:p>
          <a:p>
            <a:pPr marL="201613" indent="-201613" defTabSz="46878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Patients with any clinical syndrome, number of target lesions or vessels, any lesion length, vessel size, etc.</a:t>
            </a:r>
          </a:p>
        </p:txBody>
      </p:sp>
    </p:spTree>
    <p:extLst>
      <p:ext uri="{BB962C8B-B14F-4D97-AF65-F5344CB8AC3E}">
        <p14:creationId xmlns:p14="http://schemas.microsoft.com/office/powerpoint/2010/main" val="231895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met pijl 20"/>
          <p:cNvCxnSpPr/>
          <p:nvPr/>
        </p:nvCxnSpPr>
        <p:spPr>
          <a:xfrm rot="5400000">
            <a:off x="4175264" y="2267744"/>
            <a:ext cx="762794" cy="79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 rot="5400000">
            <a:off x="7115690" y="2266950"/>
            <a:ext cx="762794" cy="79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 rot="5400000">
            <a:off x="1250971" y="2268141"/>
            <a:ext cx="76279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>
            <a:off x="230205" y="3341124"/>
            <a:ext cx="8650270" cy="517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lnSpc>
                <a:spcPts val="1100"/>
              </a:lnSpc>
            </a:pPr>
            <a:r>
              <a:rPr lang="en-US" sz="900" b="1" dirty="0">
                <a:solidFill>
                  <a:srgbClr val="0E253F"/>
                </a:solidFill>
              </a:rPr>
              <a:t>Investigator-initiated, multicenter, assessor and patient-blinded, three-arm, randomized, non-inferiority trial </a:t>
            </a:r>
            <a:r>
              <a:rPr lang="en-GB" sz="900" b="1" dirty="0">
                <a:solidFill>
                  <a:srgbClr val="0E253F"/>
                </a:solidFill>
              </a:rPr>
              <a:t>∙</a:t>
            </a:r>
            <a:r>
              <a:rPr lang="en-US" sz="900" b="1" dirty="0">
                <a:solidFill>
                  <a:srgbClr val="0E253F"/>
                </a:solidFill>
              </a:rPr>
              <a:t>  </a:t>
            </a:r>
          </a:p>
          <a:p>
            <a:pPr algn="ctr" defTabSz="914400">
              <a:lnSpc>
                <a:spcPts val="1100"/>
              </a:lnSpc>
            </a:pPr>
            <a:r>
              <a:rPr lang="en-US" sz="900" b="1" dirty="0">
                <a:solidFill>
                  <a:srgbClr val="0E253F"/>
                </a:solidFill>
              </a:rPr>
              <a:t>Visits to outpatient clinic, questionnaire or telephone follow-up </a:t>
            </a:r>
            <a:r>
              <a:rPr lang="en-GB" sz="900" b="1" dirty="0">
                <a:solidFill>
                  <a:srgbClr val="0E253F"/>
                </a:solidFill>
              </a:rPr>
              <a:t>∙</a:t>
            </a:r>
            <a:r>
              <a:rPr lang="en-US" sz="900" b="1" dirty="0">
                <a:solidFill>
                  <a:srgbClr val="0E253F"/>
                </a:solidFill>
              </a:rPr>
              <a:t> No routine angiographic follow-up </a:t>
            </a:r>
            <a:r>
              <a:rPr lang="en-GB" sz="900" b="1" dirty="0">
                <a:solidFill>
                  <a:srgbClr val="0E253F"/>
                </a:solidFill>
              </a:rPr>
              <a:t>∙ </a:t>
            </a:r>
          </a:p>
          <a:p>
            <a:pPr algn="ctr" defTabSz="914400">
              <a:lnSpc>
                <a:spcPts val="1100"/>
              </a:lnSpc>
            </a:pPr>
            <a:r>
              <a:rPr lang="en-GB" sz="900" b="1" dirty="0">
                <a:solidFill>
                  <a:srgbClr val="0E253F"/>
                </a:solidFill>
              </a:rPr>
              <a:t>Independent monitoring and clinical event adjudication (CEC)</a:t>
            </a:r>
            <a:r>
              <a:rPr lang="en-US" sz="900" b="1" dirty="0">
                <a:solidFill>
                  <a:srgbClr val="0E253F"/>
                </a:solidFill>
              </a:rPr>
              <a:t> </a:t>
            </a:r>
            <a:r>
              <a:rPr lang="en-GB" sz="900" b="1" dirty="0">
                <a:solidFill>
                  <a:srgbClr val="0E253F"/>
                </a:solidFill>
              </a:rPr>
              <a:t>∙ Supervision by DSMB</a:t>
            </a:r>
            <a:endParaRPr lang="en-US" sz="900" b="1" dirty="0">
              <a:solidFill>
                <a:srgbClr val="0E253F"/>
              </a:solidFill>
            </a:endParaRPr>
          </a:p>
        </p:txBody>
      </p:sp>
      <p:sp>
        <p:nvSpPr>
          <p:cNvPr id="5" name="Rechthoek 4"/>
          <p:cNvSpPr/>
          <p:nvPr/>
        </p:nvSpPr>
        <p:spPr bwMode="auto">
          <a:xfrm>
            <a:off x="236538" y="3140084"/>
            <a:ext cx="8643937" cy="24346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066925" algn="r" defTabSz="4687888">
              <a:tabLst>
                <a:tab pos="2238375" algn="l"/>
                <a:tab pos="3409950" algn="l"/>
              </a:tabLst>
              <a:defRPr/>
            </a:pPr>
            <a:endParaRPr lang="nl-NL" sz="1400" dirty="0">
              <a:solidFill>
                <a:prstClr val="black"/>
              </a:solidFill>
            </a:endParaRPr>
          </a:p>
        </p:txBody>
      </p:sp>
      <p:sp>
        <p:nvSpPr>
          <p:cNvPr id="6" name="Rechthoek 5"/>
          <p:cNvSpPr/>
          <p:nvPr/>
        </p:nvSpPr>
        <p:spPr bwMode="auto">
          <a:xfrm>
            <a:off x="228600" y="1376867"/>
            <a:ext cx="8686800" cy="62506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 anchorCtr="0">
            <a:prstTxWarp prst="textNoShape">
              <a:avLst/>
            </a:prstTxWarp>
            <a:noAutofit/>
          </a:bodyPr>
          <a:lstStyle/>
          <a:p>
            <a:pPr marL="179388" indent="-174625" defTabSz="914400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sz="1300" b="1" dirty="0">
                <a:solidFill>
                  <a:srgbClr val="7D0000"/>
                </a:solidFill>
              </a:rPr>
              <a:t> Inclusion criteria:   </a:t>
            </a:r>
            <a:r>
              <a:rPr lang="en-US" sz="1000" b="1" dirty="0">
                <a:solidFill>
                  <a:srgbClr val="00123A"/>
                </a:solidFill>
              </a:rPr>
              <a:t>Pat. ≥ 18 yrs.; PCI with DES required; informed consent; ability and willingness to comply with study procedures and follow-up</a:t>
            </a:r>
          </a:p>
          <a:p>
            <a:pPr marL="179388" indent="-179388" defTabSz="4687888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sz="1300" b="1" dirty="0">
                <a:solidFill>
                  <a:srgbClr val="7D0000"/>
                </a:solidFill>
              </a:rPr>
              <a:t> Exclusion criteria:  </a:t>
            </a:r>
            <a:r>
              <a:rPr lang="en-US" sz="1000" b="1" dirty="0">
                <a:solidFill>
                  <a:srgbClr val="00123A"/>
                </a:solidFill>
              </a:rPr>
              <a:t>Participation in another drug or device RCT before reaching primary EP; life expectancy &lt; 1 year; planned surgery &lt; 6 months 	                                              unless DAPT maintained; known pregnancy; known intolerance to DES, anticoagulants or antiplatelet drugs preventing DAPT</a:t>
            </a: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7" name="Tekstvak 18"/>
          <p:cNvSpPr txBox="1">
            <a:spLocks noChangeArrowheads="1"/>
          </p:cNvSpPr>
          <p:nvPr/>
        </p:nvSpPr>
        <p:spPr bwMode="auto">
          <a:xfrm>
            <a:off x="228600" y="2107176"/>
            <a:ext cx="8686800" cy="273775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marL="90488" indent="-90488" algn="ctr" defTabSz="4687888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3,514  </a:t>
            </a:r>
            <a:r>
              <a:rPr lang="nl-NL" sz="1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all-comers</a:t>
            </a:r>
            <a:r>
              <a:rPr lang="nl-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nl-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1:1:1 </a:t>
            </a:r>
            <a:r>
              <a:rPr lang="nl-NL" sz="1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</a:t>
            </a:r>
            <a:r>
              <a:rPr lang="nl-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DES type and </a:t>
            </a:r>
            <a:r>
              <a:rPr lang="nl-NL" sz="1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assessed</a:t>
            </a:r>
            <a:endParaRPr lang="nl-NL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28600" y="895350"/>
            <a:ext cx="8686800" cy="465030"/>
          </a:xfrm>
          <a:prstGeom prst="rect">
            <a:avLst/>
          </a:prstGeom>
          <a:solidFill>
            <a:srgbClr val="3C3C3B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marL="201613" indent="-201613" defTabSz="46878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All-comers: any patient who requires PCI with DES implantation</a:t>
            </a:r>
          </a:p>
          <a:p>
            <a:pPr marL="201613" indent="-201613" defTabSz="46878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Patients with any clinical syndrome, number of target lesions or vessels, any lesion length, vessel size, etc.</a:t>
            </a:r>
          </a:p>
        </p:txBody>
      </p:sp>
      <p:sp>
        <p:nvSpPr>
          <p:cNvPr id="9" name="Rechthoek 8"/>
          <p:cNvSpPr>
            <a:spLocks noChangeAspect="1"/>
          </p:cNvSpPr>
          <p:nvPr/>
        </p:nvSpPr>
        <p:spPr bwMode="auto">
          <a:xfrm>
            <a:off x="3173194" y="2679085"/>
            <a:ext cx="2785274" cy="3965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6800" anchor="ctr">
            <a:noAutofit/>
          </a:bodyPr>
          <a:lstStyle/>
          <a:p>
            <a:pPr algn="ctr" defTabSz="4687888">
              <a:lnSpc>
                <a:spcPct val="90000"/>
              </a:lnSpc>
              <a:defRPr/>
            </a:pPr>
            <a:r>
              <a:rPr lang="nl-NL" sz="1100" b="1" dirty="0" err="1">
                <a:solidFill>
                  <a:srgbClr val="0D1C39"/>
                </a:solidFill>
                <a:latin typeface="+mj-lt"/>
                <a:cs typeface="Arial" panose="020B0604020202020204" pitchFamily="34" charset="0"/>
              </a:rPr>
              <a:t>Zotarolimus-eluting</a:t>
            </a:r>
            <a:r>
              <a:rPr lang="nl-NL" sz="1100" b="1" dirty="0">
                <a:solidFill>
                  <a:srgbClr val="0D1C39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 defTabSz="4687888">
              <a:lnSpc>
                <a:spcPct val="90000"/>
              </a:lnSpc>
              <a:defRPr/>
            </a:pPr>
            <a:r>
              <a:rPr lang="nl-NL" sz="1400" b="1" cap="all" dirty="0">
                <a:solidFill>
                  <a:srgbClr val="E3C00F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nl-NL" sz="1400" b="1" cap="all" dirty="0">
                <a:solidFill>
                  <a:srgbClr val="CCAC0E"/>
                </a:solidFill>
                <a:latin typeface="+mj-lt"/>
                <a:cs typeface="Arial" panose="020B0604020202020204" pitchFamily="34" charset="0"/>
              </a:rPr>
              <a:t>Resolute </a:t>
            </a:r>
            <a:r>
              <a:rPr lang="nl-NL" sz="1400" b="1" cap="all" dirty="0" err="1">
                <a:solidFill>
                  <a:srgbClr val="CCAC0E"/>
                </a:solidFill>
                <a:latin typeface="+mj-lt"/>
                <a:cs typeface="Arial" panose="020B0604020202020204" pitchFamily="34" charset="0"/>
              </a:rPr>
              <a:t>IntegrITY</a:t>
            </a:r>
            <a:endParaRPr lang="nl-NL" sz="1400" b="1" cap="all" dirty="0">
              <a:solidFill>
                <a:srgbClr val="CCAC0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hthoek 9"/>
          <p:cNvSpPr>
            <a:spLocks noChangeAspect="1"/>
          </p:cNvSpPr>
          <p:nvPr/>
        </p:nvSpPr>
        <p:spPr bwMode="auto">
          <a:xfrm>
            <a:off x="6105636" y="2679086"/>
            <a:ext cx="2781166" cy="3965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6800" anchor="ctr">
            <a:noAutofit/>
          </a:bodyPr>
          <a:lstStyle/>
          <a:p>
            <a:pPr algn="ctr" defTabSz="4687888">
              <a:lnSpc>
                <a:spcPct val="90000"/>
              </a:lnSpc>
              <a:defRPr/>
            </a:pPr>
            <a:r>
              <a:rPr lang="nl-NL" sz="1100" b="1" dirty="0" err="1">
                <a:solidFill>
                  <a:srgbClr val="0D1C39"/>
                </a:solidFill>
                <a:latin typeface="+mj-lt"/>
                <a:cs typeface="Arial" panose="020B0604020202020204" pitchFamily="34" charset="0"/>
              </a:rPr>
              <a:t>Sirolimus-eluting</a:t>
            </a:r>
            <a:r>
              <a:rPr lang="nl-NL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 defTabSz="4687888">
              <a:lnSpc>
                <a:spcPct val="90000"/>
              </a:lnSpc>
              <a:defRPr/>
            </a:pPr>
            <a:r>
              <a:rPr lang="nl-NL" sz="1400" b="1" dirty="0">
                <a:solidFill>
                  <a:srgbClr val="E3004F"/>
                </a:solidFill>
                <a:latin typeface="+mj-lt"/>
                <a:cs typeface="Arial" panose="020B0604020202020204" pitchFamily="34" charset="0"/>
              </a:rPr>
              <a:t>ORSIRO</a:t>
            </a:r>
          </a:p>
        </p:txBody>
      </p:sp>
      <p:sp>
        <p:nvSpPr>
          <p:cNvPr id="11" name="Rechthoek 10"/>
          <p:cNvSpPr>
            <a:spLocks noChangeAspect="1"/>
          </p:cNvSpPr>
          <p:nvPr/>
        </p:nvSpPr>
        <p:spPr bwMode="auto">
          <a:xfrm>
            <a:off x="247650" y="2679086"/>
            <a:ext cx="2777805" cy="3965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6800" anchor="ctr">
            <a:noAutofit/>
          </a:bodyPr>
          <a:lstStyle/>
          <a:p>
            <a:pPr algn="ctr" defTabSz="4687888">
              <a:lnSpc>
                <a:spcPct val="90000"/>
              </a:lnSpc>
              <a:defRPr/>
            </a:pPr>
            <a:r>
              <a:rPr lang="nl-NL" sz="1100" b="1" dirty="0" err="1">
                <a:solidFill>
                  <a:srgbClr val="0D1C39"/>
                </a:solidFill>
                <a:latin typeface="+mj-lt"/>
                <a:cs typeface="Arial" panose="020B0604020202020204" pitchFamily="34" charset="0"/>
              </a:rPr>
              <a:t>Everolimus-eluting</a:t>
            </a:r>
            <a:r>
              <a:rPr lang="nl-NL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 defTabSz="4687888">
              <a:lnSpc>
                <a:spcPct val="90000"/>
              </a:lnSpc>
              <a:defRPr/>
            </a:pPr>
            <a:r>
              <a:rPr lang="nl-NL" sz="1400" b="1" cap="all" dirty="0">
                <a:solidFill>
                  <a:srgbClr val="527FFC"/>
                </a:solidFill>
                <a:latin typeface="+mj-lt"/>
                <a:cs typeface="Arial" panose="020B0604020202020204" pitchFamily="34" charset="0"/>
              </a:rPr>
              <a:t>SYNERGY</a:t>
            </a:r>
          </a:p>
        </p:txBody>
      </p:sp>
      <p:sp>
        <p:nvSpPr>
          <p:cNvPr id="12" name="Rechthoek 23"/>
          <p:cNvSpPr>
            <a:spLocks noChangeArrowheads="1"/>
          </p:cNvSpPr>
          <p:nvPr/>
        </p:nvSpPr>
        <p:spPr bwMode="auto">
          <a:xfrm>
            <a:off x="392977" y="3128654"/>
            <a:ext cx="70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nl-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nl-NL" sz="1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r>
              <a:rPr lang="nl-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Rechthoek 25"/>
          <p:cNvSpPr>
            <a:spLocks noChangeArrowheads="1"/>
          </p:cNvSpPr>
          <p:nvPr/>
        </p:nvSpPr>
        <p:spPr bwMode="auto">
          <a:xfrm>
            <a:off x="1936768" y="3132951"/>
            <a:ext cx="6109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nl-NL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4" name="Rechthoek 26"/>
          <p:cNvSpPr>
            <a:spLocks noChangeArrowheads="1"/>
          </p:cNvSpPr>
          <p:nvPr/>
        </p:nvSpPr>
        <p:spPr bwMode="auto">
          <a:xfrm>
            <a:off x="7861272" y="3124414"/>
            <a:ext cx="7672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nl-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nl-NL" sz="1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nl-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5" name="Rechthoek 25"/>
          <p:cNvSpPr>
            <a:spLocks noChangeArrowheads="1"/>
          </p:cNvSpPr>
          <p:nvPr/>
        </p:nvSpPr>
        <p:spPr bwMode="auto">
          <a:xfrm>
            <a:off x="3431241" y="3125988"/>
            <a:ext cx="6699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nl-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nl-NL" sz="1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nl-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6" name="Rechthoek 25"/>
          <p:cNvSpPr>
            <a:spLocks noChangeArrowheads="1"/>
          </p:cNvSpPr>
          <p:nvPr/>
        </p:nvSpPr>
        <p:spPr bwMode="auto">
          <a:xfrm>
            <a:off x="5042768" y="3125988"/>
            <a:ext cx="6699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nl-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nl-NL" sz="1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nl-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hthoek 25"/>
          <p:cNvSpPr>
            <a:spLocks noChangeArrowheads="1"/>
          </p:cNvSpPr>
          <p:nvPr/>
        </p:nvSpPr>
        <p:spPr bwMode="auto">
          <a:xfrm>
            <a:off x="6412130" y="3125988"/>
            <a:ext cx="8776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nl-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nl-NL" sz="1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nl-NL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8" name="Rechthoek 17"/>
          <p:cNvSpPr/>
          <p:nvPr/>
        </p:nvSpPr>
        <p:spPr>
          <a:xfrm>
            <a:off x="5043948" y="3147790"/>
            <a:ext cx="632460" cy="22406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00"/>
              </a:solidFill>
            </a:endParaRPr>
          </a:p>
        </p:txBody>
      </p:sp>
      <p:sp>
        <p:nvSpPr>
          <p:cNvPr id="19" name="Tekstvak 32"/>
          <p:cNvSpPr txBox="1">
            <a:spLocks noChangeArrowheads="1"/>
          </p:cNvSpPr>
          <p:nvPr/>
        </p:nvSpPr>
        <p:spPr bwMode="auto">
          <a:xfrm>
            <a:off x="236537" y="3827820"/>
            <a:ext cx="8644119" cy="6540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>
              <a:tabLst>
                <a:tab pos="1879600" algn="l"/>
              </a:tabLst>
            </a:pPr>
            <a:endParaRPr lang="nl-NL" sz="100" b="1" dirty="0">
              <a:solidFill>
                <a:srgbClr val="FFFFFF"/>
              </a:solidFill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  <a:tabLst>
                <a:tab pos="1879600" algn="l"/>
              </a:tabLst>
            </a:pPr>
            <a:r>
              <a:rPr lang="nl-NL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</a:t>
            </a:r>
            <a:r>
              <a:rPr lang="nl-NL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endpoint</a:t>
            </a:r>
            <a:r>
              <a:rPr lang="nl-NL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nl-NL" sz="105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</a:t>
            </a:r>
            <a:r>
              <a:rPr lang="nl-NL" sz="105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</a:t>
            </a:r>
            <a:r>
              <a:rPr lang="nl-NL" sz="105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Failure </a:t>
            </a:r>
            <a:r>
              <a:rPr lang="nl-NL" sz="1050" b="1" kern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nl-NL" sz="1050" b="1" kern="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</a:t>
            </a:r>
            <a:r>
              <a:rPr lang="nl-NL" sz="1050" b="1" kern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nl-NL" sz="1050" b="1" kern="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</a:t>
            </a:r>
            <a:r>
              <a:rPr lang="nl-NL" sz="1050" b="1" kern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050" b="1" kern="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</a:t>
            </a:r>
            <a:r>
              <a:rPr lang="nl-NL" sz="1050" b="1" kern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target </a:t>
            </a:r>
            <a:r>
              <a:rPr lang="nl-NL" sz="1050" b="1" kern="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vessel-related</a:t>
            </a:r>
            <a:r>
              <a:rPr lang="nl-NL" sz="1050" b="1" kern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MI, or </a:t>
            </a:r>
            <a:r>
              <a:rPr lang="nl-NL" sz="1050" b="1" kern="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clinically</a:t>
            </a:r>
            <a:r>
              <a:rPr lang="nl-NL" sz="1050" b="1" kern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050" b="1" kern="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driven</a:t>
            </a:r>
            <a:r>
              <a:rPr lang="nl-NL" sz="1050" b="1" kern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target </a:t>
            </a:r>
            <a:r>
              <a:rPr lang="nl-NL" sz="1050" b="1" kern="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</a:t>
            </a:r>
            <a:r>
              <a:rPr lang="nl-NL" sz="1050" b="1" kern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050" b="1" kern="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revascularization</a:t>
            </a:r>
            <a:r>
              <a:rPr lang="nl-NL" sz="1050" b="1" kern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       </a:t>
            </a:r>
          </a:p>
          <a:p>
            <a:pPr defTabSz="914400">
              <a:tabLst>
                <a:tab pos="1879600" algn="l"/>
              </a:tabLst>
            </a:pPr>
            <a:r>
              <a:rPr lang="nl-NL" sz="1050" b="1" kern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nl-NL" sz="1050" b="1" kern="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sz="1050" b="1" kern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 2 independent hypotheses </a:t>
            </a:r>
            <a:r>
              <a:rPr lang="nl-NL" sz="1050" b="1" kern="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nl-NL" sz="1050" b="1" kern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050" b="1" kern="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r>
              <a:rPr lang="nl-NL" sz="1050" b="1" kern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050" b="1" kern="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1050" b="1" kern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050" b="1" kern="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efficacy</a:t>
            </a:r>
            <a:r>
              <a:rPr lang="nl-NL" sz="1050" b="1" kern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nl-NL" sz="1050" b="1" kern="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nl-NL" sz="1050" b="1" kern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ORSIRO and SYNERGY is non-</a:t>
            </a:r>
            <a:r>
              <a:rPr lang="nl-NL" sz="1050" b="1" kern="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</a:t>
            </a:r>
            <a:r>
              <a:rPr lang="nl-NL" sz="1050" b="1" kern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</a:t>
            </a:r>
            <a:r>
              <a:rPr lang="nl-NL" sz="1050" b="1" kern="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</a:t>
            </a:r>
            <a:r>
              <a:rPr lang="nl-NL" sz="1050" b="1" kern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device RESOLUTE INTEGRITY</a:t>
            </a:r>
            <a:endParaRPr lang="nl-NL" sz="100" b="1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  <a:tabLst>
                <a:tab pos="1879600" algn="l"/>
              </a:tabLst>
            </a:pPr>
            <a:r>
              <a:rPr lang="nl-NL" sz="11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</a:t>
            </a:r>
            <a:r>
              <a:rPr lang="nl-NL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2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endpoints</a:t>
            </a:r>
            <a:r>
              <a:rPr lang="nl-NL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</a:t>
            </a:r>
            <a:r>
              <a:rPr lang="nl-NL" sz="105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</a:t>
            </a:r>
            <a:r>
              <a:rPr lang="nl-NL" sz="105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∙ MI ∙ </a:t>
            </a:r>
            <a:r>
              <a:rPr lang="nl-NL" sz="105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</a:t>
            </a:r>
            <a:r>
              <a:rPr lang="nl-NL" sz="105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05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revascularization</a:t>
            </a:r>
            <a:r>
              <a:rPr lang="nl-NL" sz="105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∙ stent </a:t>
            </a:r>
            <a:r>
              <a:rPr lang="nl-NL" sz="105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thrombosis</a:t>
            </a:r>
            <a:r>
              <a:rPr lang="nl-NL" sz="105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∙ TLF, MACE, POCE</a:t>
            </a:r>
          </a:p>
          <a:p>
            <a:pPr defTabSz="914400">
              <a:tabLst>
                <a:tab pos="1795463" algn="l"/>
              </a:tabLst>
            </a:pPr>
            <a:endParaRPr lang="nl-NL" sz="100" kern="0" dirty="0">
              <a:solidFill>
                <a:prstClr val="black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128982" y="4593793"/>
            <a:ext cx="8852716" cy="369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ts val="1100"/>
              </a:lnSpc>
            </a:pPr>
            <a:r>
              <a:rPr lang="en-GB" sz="900" b="1" dirty="0">
                <a:solidFill>
                  <a:srgbClr val="10253F"/>
                </a:solidFill>
              </a:rPr>
              <a:t>BIO-RESORT Study Sites:  </a:t>
            </a:r>
            <a:r>
              <a:rPr lang="nl-NL" sz="900" b="1" dirty="0">
                <a:solidFill>
                  <a:srgbClr val="10253F"/>
                </a:solidFill>
              </a:rPr>
              <a:t>Thoraxcentrum Twente, Medisch Spectrum Twente, Enschede </a:t>
            </a:r>
            <a:r>
              <a:rPr lang="en-GB" sz="900" b="1" dirty="0">
                <a:solidFill>
                  <a:srgbClr val="10253F"/>
                </a:solidFill>
              </a:rPr>
              <a:t>∙ </a:t>
            </a:r>
            <a:r>
              <a:rPr lang="nl-NL" sz="900" b="1" dirty="0">
                <a:solidFill>
                  <a:srgbClr val="10253F"/>
                </a:solidFill>
              </a:rPr>
              <a:t>Rijnstate </a:t>
            </a:r>
            <a:r>
              <a:rPr lang="nl-NL" sz="900" b="1" dirty="0" err="1">
                <a:solidFill>
                  <a:srgbClr val="10253F"/>
                </a:solidFill>
              </a:rPr>
              <a:t>Hospital</a:t>
            </a:r>
            <a:r>
              <a:rPr lang="nl-NL" sz="900" b="1" dirty="0">
                <a:solidFill>
                  <a:srgbClr val="10253F"/>
                </a:solidFill>
              </a:rPr>
              <a:t>, Arnhem </a:t>
            </a:r>
            <a:r>
              <a:rPr lang="en-GB" sz="900" b="1" dirty="0">
                <a:solidFill>
                  <a:srgbClr val="10253F"/>
                </a:solidFill>
              </a:rPr>
              <a:t>∙ </a:t>
            </a:r>
            <a:r>
              <a:rPr lang="nl-NL" sz="900" b="1" dirty="0" err="1">
                <a:solidFill>
                  <a:srgbClr val="10253F"/>
                </a:solidFill>
              </a:rPr>
              <a:t>Haga</a:t>
            </a:r>
            <a:r>
              <a:rPr lang="nl-NL" sz="900" b="1" dirty="0">
                <a:solidFill>
                  <a:srgbClr val="10253F"/>
                </a:solidFill>
              </a:rPr>
              <a:t> </a:t>
            </a:r>
            <a:r>
              <a:rPr lang="nl-NL" sz="900" b="1" dirty="0" err="1">
                <a:solidFill>
                  <a:srgbClr val="10253F"/>
                </a:solidFill>
              </a:rPr>
              <a:t>Hospital</a:t>
            </a:r>
            <a:r>
              <a:rPr lang="nl-NL" sz="900" b="1" dirty="0">
                <a:solidFill>
                  <a:srgbClr val="10253F"/>
                </a:solidFill>
              </a:rPr>
              <a:t>, The </a:t>
            </a:r>
            <a:r>
              <a:rPr lang="nl-NL" sz="900" b="1" dirty="0" err="1">
                <a:solidFill>
                  <a:srgbClr val="10253F"/>
                </a:solidFill>
              </a:rPr>
              <a:t>Hague</a:t>
            </a:r>
            <a:r>
              <a:rPr lang="nl-NL" sz="900" b="1" dirty="0">
                <a:solidFill>
                  <a:srgbClr val="10253F"/>
                </a:solidFill>
              </a:rPr>
              <a:t> </a:t>
            </a:r>
            <a:r>
              <a:rPr lang="en-GB" sz="900" b="1" dirty="0">
                <a:solidFill>
                  <a:srgbClr val="10253F"/>
                </a:solidFill>
              </a:rPr>
              <a:t>∙ </a:t>
            </a:r>
            <a:r>
              <a:rPr lang="nl-NL" sz="900" b="1" dirty="0">
                <a:solidFill>
                  <a:srgbClr val="10253F"/>
                </a:solidFill>
              </a:rPr>
              <a:t>Albert Schweitzer </a:t>
            </a:r>
            <a:r>
              <a:rPr lang="nl-NL" sz="900" b="1" dirty="0" err="1">
                <a:solidFill>
                  <a:srgbClr val="10253F"/>
                </a:solidFill>
              </a:rPr>
              <a:t>Hospital</a:t>
            </a:r>
            <a:r>
              <a:rPr lang="nl-NL" sz="900" b="1" dirty="0">
                <a:solidFill>
                  <a:srgbClr val="10253F"/>
                </a:solidFill>
              </a:rPr>
              <a:t>, Dordrecht; all in the Netherlands </a:t>
            </a:r>
            <a:r>
              <a:rPr lang="en-GB" sz="900" b="1" dirty="0">
                <a:solidFill>
                  <a:srgbClr val="10253F"/>
                </a:solidFill>
              </a:rPr>
              <a:t>∙ </a:t>
            </a:r>
            <a:r>
              <a:rPr lang="en-GB" sz="900" b="1" dirty="0" err="1">
                <a:solidFill>
                  <a:srgbClr val="10253F"/>
                </a:solidFill>
              </a:rPr>
              <a:t>Enrollment</a:t>
            </a:r>
            <a:r>
              <a:rPr lang="en-GB" sz="900" b="1" dirty="0">
                <a:solidFill>
                  <a:srgbClr val="10253F"/>
                </a:solidFill>
              </a:rPr>
              <a:t> from </a:t>
            </a:r>
            <a:r>
              <a:rPr lang="nl-NL" sz="900" b="1" dirty="0">
                <a:solidFill>
                  <a:srgbClr val="10253F"/>
                </a:solidFill>
              </a:rPr>
              <a:t>December 21, 2012 to August 24, 2015 </a:t>
            </a:r>
            <a:r>
              <a:rPr lang="en-GB" sz="900" b="1" dirty="0">
                <a:solidFill>
                  <a:srgbClr val="10253F"/>
                </a:solidFill>
              </a:rPr>
              <a:t>∙ </a:t>
            </a:r>
            <a:r>
              <a:rPr lang="nl-NL" sz="900" b="1" dirty="0"/>
              <a:t>PI: </a:t>
            </a:r>
            <a:r>
              <a:rPr lang="en-GB" sz="900" b="1" dirty="0">
                <a:solidFill>
                  <a:srgbClr val="10253F"/>
                </a:solidFill>
              </a:rPr>
              <a:t>C. von </a:t>
            </a:r>
            <a:r>
              <a:rPr lang="en-GB" sz="900" b="1" dirty="0" err="1">
                <a:solidFill>
                  <a:srgbClr val="10253F"/>
                </a:solidFill>
              </a:rPr>
              <a:t>Birgelen</a:t>
            </a:r>
            <a:r>
              <a:rPr lang="en-GB" sz="900" b="1" dirty="0">
                <a:solidFill>
                  <a:srgbClr val="10253F"/>
                </a:solidFill>
              </a:rPr>
              <a:t>, MD PhD – </a:t>
            </a:r>
            <a:r>
              <a:rPr lang="en-GB" sz="900" b="1" dirty="0" err="1">
                <a:solidFill>
                  <a:srgbClr val="10253F"/>
                </a:solidFill>
              </a:rPr>
              <a:t>Thoraxcentrum</a:t>
            </a:r>
            <a:r>
              <a:rPr lang="en-GB" sz="900" b="1" dirty="0">
                <a:solidFill>
                  <a:srgbClr val="10253F"/>
                </a:solidFill>
              </a:rPr>
              <a:t> </a:t>
            </a:r>
            <a:r>
              <a:rPr lang="en-GB" sz="900" b="1" dirty="0" err="1">
                <a:solidFill>
                  <a:srgbClr val="10253F"/>
                </a:solidFill>
              </a:rPr>
              <a:t>Twente</a:t>
            </a:r>
            <a:r>
              <a:rPr lang="en-GB" sz="900" b="1" dirty="0">
                <a:solidFill>
                  <a:srgbClr val="10253F"/>
                </a:solidFill>
              </a:rPr>
              <a:t>, MST, </a:t>
            </a:r>
            <a:r>
              <a:rPr lang="en-GB" sz="900" b="1" dirty="0" err="1">
                <a:solidFill>
                  <a:srgbClr val="10253F"/>
                </a:solidFill>
              </a:rPr>
              <a:t>Enschede</a:t>
            </a:r>
            <a:r>
              <a:rPr lang="en-GB" sz="900" b="1" dirty="0">
                <a:solidFill>
                  <a:srgbClr val="10253F"/>
                </a:solidFill>
              </a:rPr>
              <a:t>, the Netherlands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342900" y="4886295"/>
            <a:ext cx="845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nl-NL" sz="700" i="1" dirty="0" err="1"/>
              <a:t>This</a:t>
            </a:r>
            <a:r>
              <a:rPr lang="nl-NL" sz="700" i="1" dirty="0"/>
              <a:t> investigator-</a:t>
            </a:r>
            <a:r>
              <a:rPr lang="nl-NL" sz="700" i="1" dirty="0" err="1"/>
              <a:t>initiated</a:t>
            </a:r>
            <a:r>
              <a:rPr lang="nl-NL" sz="700" i="1" dirty="0"/>
              <a:t> </a:t>
            </a:r>
            <a:r>
              <a:rPr lang="nl-NL" sz="700" i="1" dirty="0" err="1"/>
              <a:t>study</a:t>
            </a:r>
            <a:r>
              <a:rPr lang="nl-NL" sz="700" i="1" dirty="0"/>
              <a:t> and </a:t>
            </a:r>
            <a:r>
              <a:rPr lang="nl-NL" sz="700" i="1" dirty="0" err="1"/>
              <a:t>its</a:t>
            </a:r>
            <a:r>
              <a:rPr lang="nl-NL" sz="700" i="1" dirty="0"/>
              <a:t> follow-up are </a:t>
            </a:r>
            <a:r>
              <a:rPr lang="nl-NL" sz="700" i="1" dirty="0" err="1"/>
              <a:t>equally</a:t>
            </a:r>
            <a:r>
              <a:rPr lang="nl-NL" sz="700" i="1" dirty="0"/>
              <a:t> </a:t>
            </a:r>
            <a:r>
              <a:rPr lang="nl-NL" sz="700" i="1" dirty="0" err="1"/>
              <a:t>funded</a:t>
            </a:r>
            <a:r>
              <a:rPr lang="nl-NL" sz="700" i="1" dirty="0"/>
              <a:t> </a:t>
            </a:r>
            <a:r>
              <a:rPr lang="nl-NL" sz="700" i="1" dirty="0" err="1"/>
              <a:t>by</a:t>
            </a:r>
            <a:r>
              <a:rPr lang="nl-NL" sz="700" i="1" dirty="0"/>
              <a:t> Biotronik, Boston </a:t>
            </a:r>
            <a:r>
              <a:rPr lang="nl-NL" sz="700" i="1" dirty="0" err="1"/>
              <a:t>Scientific</a:t>
            </a:r>
            <a:r>
              <a:rPr lang="nl-NL" sz="700" i="1" dirty="0"/>
              <a:t>, and Medtronic.</a:t>
            </a:r>
          </a:p>
        </p:txBody>
      </p:sp>
      <p:sp>
        <p:nvSpPr>
          <p:cNvPr id="40" name="Tekstvak 32"/>
          <p:cNvSpPr txBox="1">
            <a:spLocks noChangeArrowheads="1"/>
          </p:cNvSpPr>
          <p:nvPr/>
        </p:nvSpPr>
        <p:spPr bwMode="auto">
          <a:xfrm>
            <a:off x="236537" y="4526901"/>
            <a:ext cx="8643937" cy="5078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>
              <a:lnSpc>
                <a:spcPct val="90000"/>
              </a:lnSpc>
              <a:tabLst>
                <a:tab pos="1879600" algn="l"/>
              </a:tabLst>
            </a:pPr>
            <a:endParaRPr lang="nl-NL" sz="200" b="1" dirty="0">
              <a:solidFill>
                <a:srgbClr val="FFFFFF"/>
              </a:solidFill>
            </a:endParaRPr>
          </a:p>
          <a:p>
            <a:pPr algn="ctr" defTabSz="914400">
              <a:lnSpc>
                <a:spcPct val="90000"/>
              </a:lnSpc>
              <a:tabLst>
                <a:tab pos="1879600" algn="l"/>
              </a:tabLst>
            </a:pPr>
            <a:r>
              <a:rPr lang="nl-NL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3,393 </a:t>
            </a:r>
            <a:r>
              <a:rPr lang="nl-NL" sz="14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</a:t>
            </a:r>
            <a:r>
              <a:rPr lang="nl-NL" sz="1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(96.6%) </a:t>
            </a:r>
            <a:r>
              <a:rPr lang="nl-NL" sz="14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completed</a:t>
            </a:r>
            <a:r>
              <a:rPr lang="nl-NL" sz="1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4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nl-NL" sz="1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3-year follow-up or had </a:t>
            </a:r>
            <a:r>
              <a:rPr lang="nl-NL" sz="14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died</a:t>
            </a:r>
            <a:r>
              <a:rPr lang="nl-NL" sz="1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defTabSz="914400">
              <a:lnSpc>
                <a:spcPct val="90000"/>
              </a:lnSpc>
              <a:tabLst>
                <a:tab pos="1879600" algn="l"/>
              </a:tabLst>
            </a:pPr>
            <a:r>
              <a:rPr lang="nl-NL" sz="1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46 </a:t>
            </a:r>
            <a:r>
              <a:rPr lang="nl-NL" sz="14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</a:t>
            </a:r>
            <a:r>
              <a:rPr lang="nl-NL" sz="1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4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nl-NL" sz="1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lost </a:t>
            </a:r>
            <a:r>
              <a:rPr lang="nl-NL" sz="14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sz="1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follow-up; 75 </a:t>
            </a:r>
            <a:r>
              <a:rPr lang="nl-NL" sz="14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</a:t>
            </a:r>
            <a:r>
              <a:rPr lang="nl-NL" sz="1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4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withdrew</a:t>
            </a:r>
            <a:r>
              <a:rPr lang="nl-NL" sz="1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consent.</a:t>
            </a:r>
            <a:endParaRPr lang="nl-NL" sz="200" kern="0" dirty="0">
              <a:solidFill>
                <a:prstClr val="black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E253F"/>
                </a:solidFill>
              </a:rPr>
              <a:t>BIO-RESORT</a:t>
            </a:r>
          </a:p>
        </p:txBody>
      </p:sp>
      <p:grpSp>
        <p:nvGrpSpPr>
          <p:cNvPr id="38" name="Groep 37"/>
          <p:cNvGrpSpPr>
            <a:grpSpLocks noChangeAspect="1"/>
          </p:cNvGrpSpPr>
          <p:nvPr/>
        </p:nvGrpSpPr>
        <p:grpSpPr>
          <a:xfrm>
            <a:off x="8220459" y="-19050"/>
            <a:ext cx="864415" cy="874291"/>
            <a:chOff x="2086198" y="10559"/>
            <a:chExt cx="1047399" cy="1059366"/>
          </a:xfrm>
        </p:grpSpPr>
        <p:sp>
          <p:nvSpPr>
            <p:cNvPr id="41" name="Ovaal 40"/>
            <p:cNvSpPr/>
            <p:nvPr/>
          </p:nvSpPr>
          <p:spPr>
            <a:xfrm>
              <a:off x="2114614" y="74692"/>
              <a:ext cx="995233" cy="995233"/>
            </a:xfrm>
            <a:prstGeom prst="ellipse">
              <a:avLst/>
            </a:prstGeom>
            <a:solidFill>
              <a:srgbClr val="850504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nl-NL" sz="1800" dirty="0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42" name="Tekstvak 41"/>
            <p:cNvSpPr txBox="1"/>
            <p:nvPr/>
          </p:nvSpPr>
          <p:spPr>
            <a:xfrm>
              <a:off x="2129523" y="767041"/>
              <a:ext cx="9757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nl-NL" sz="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BIO-RESORT</a:t>
              </a:r>
            </a:p>
          </p:txBody>
        </p:sp>
        <p:pic>
          <p:nvPicPr>
            <p:cNvPr id="43" name="Afbeelding 42" descr="Embleem  without background.png"/>
            <p:cNvPicPr>
              <a:picLocks noChangeAspect="1"/>
            </p:cNvPicPr>
            <p:nvPr/>
          </p:nvPicPr>
          <p:blipFill>
            <a:blip r:embed="rId2" cstate="print">
              <a:lum bright="50000"/>
            </a:blip>
            <a:srcRect b="22677"/>
            <a:stretch>
              <a:fillRect/>
            </a:stretch>
          </p:blipFill>
          <p:spPr>
            <a:xfrm>
              <a:off x="2086198" y="10559"/>
              <a:ext cx="1047399" cy="801087"/>
            </a:xfrm>
            <a:prstGeom prst="rect">
              <a:avLst/>
            </a:prstGeom>
          </p:spPr>
        </p:pic>
      </p:grpSp>
      <p:pic>
        <p:nvPicPr>
          <p:cNvPr id="30" name="Afbeelding 29" descr="Thorax Centrum Twente 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26" y="55361"/>
            <a:ext cx="228600" cy="2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8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2A24BCFE-B2B0-B344-83F8-B067853EDEEA}"/>
              </a:ext>
            </a:extLst>
          </p:cNvPr>
          <p:cNvSpPr/>
          <p:nvPr/>
        </p:nvSpPr>
        <p:spPr>
          <a:xfrm>
            <a:off x="0" y="4296127"/>
            <a:ext cx="9144000" cy="847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50"/>
            <a:ext cx="8458200" cy="85725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E253F"/>
                </a:solidFill>
              </a:rPr>
              <a:t>Patient and lesion characteristics at baseline</a:t>
            </a:r>
          </a:p>
        </p:txBody>
      </p:sp>
      <p:grpSp>
        <p:nvGrpSpPr>
          <p:cNvPr id="21" name="Groep 20"/>
          <p:cNvGrpSpPr>
            <a:grpSpLocks noChangeAspect="1"/>
          </p:cNvGrpSpPr>
          <p:nvPr/>
        </p:nvGrpSpPr>
        <p:grpSpPr>
          <a:xfrm>
            <a:off x="8220459" y="17051"/>
            <a:ext cx="864415" cy="874291"/>
            <a:chOff x="2086198" y="10559"/>
            <a:chExt cx="1047399" cy="1059366"/>
          </a:xfrm>
        </p:grpSpPr>
        <p:sp>
          <p:nvSpPr>
            <p:cNvPr id="22" name="Ovaal 21"/>
            <p:cNvSpPr/>
            <p:nvPr/>
          </p:nvSpPr>
          <p:spPr>
            <a:xfrm>
              <a:off x="2114614" y="74692"/>
              <a:ext cx="995233" cy="995233"/>
            </a:xfrm>
            <a:prstGeom prst="ellipse">
              <a:avLst/>
            </a:prstGeom>
            <a:solidFill>
              <a:srgbClr val="850504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nl-NL" sz="1800" dirty="0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2129523" y="767041"/>
              <a:ext cx="9757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nl-NL" sz="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BIO-RESORT</a:t>
              </a:r>
            </a:p>
          </p:txBody>
        </p:sp>
        <p:pic>
          <p:nvPicPr>
            <p:cNvPr id="24" name="Afbeelding 23" descr="Embleem  without background.png"/>
            <p:cNvPicPr>
              <a:picLocks noChangeAspect="1"/>
            </p:cNvPicPr>
            <p:nvPr/>
          </p:nvPicPr>
          <p:blipFill>
            <a:blip r:embed="rId3" cstate="print">
              <a:lum bright="50000"/>
            </a:blip>
            <a:srcRect b="22677"/>
            <a:stretch>
              <a:fillRect/>
            </a:stretch>
          </p:blipFill>
          <p:spPr>
            <a:xfrm>
              <a:off x="2086198" y="10559"/>
              <a:ext cx="1047399" cy="801087"/>
            </a:xfrm>
            <a:prstGeom prst="rect">
              <a:avLst/>
            </a:prstGeom>
          </p:spPr>
        </p:pic>
      </p:grpSp>
      <p:pic>
        <p:nvPicPr>
          <p:cNvPr id="12" name="Afbeelding 11" descr="Thorax Centrum Twente 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26" y="55361"/>
            <a:ext cx="228600" cy="219750"/>
          </a:xfrm>
          <a:prstGeom prst="rect">
            <a:avLst/>
          </a:prstGeom>
        </p:spPr>
      </p:pic>
      <p:graphicFrame>
        <p:nvGraphicFramePr>
          <p:cNvPr id="13" name="Group 129">
            <a:extLst>
              <a:ext uri="{FF2B5EF4-FFF2-40B4-BE49-F238E27FC236}">
                <a16:creationId xmlns="" xmlns:a16="http://schemas.microsoft.com/office/drawing/2014/main" id="{5FDDBA9D-18D3-DB40-8FAE-4D8E4E79B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462646"/>
              </p:ext>
            </p:extLst>
          </p:nvPr>
        </p:nvGraphicFramePr>
        <p:xfrm>
          <a:off x="758234" y="895350"/>
          <a:ext cx="7623767" cy="1994736"/>
        </p:xfrm>
        <a:graphic>
          <a:graphicData uri="http://schemas.openxmlformats.org/drawingml/2006/table">
            <a:tbl>
              <a:tblPr/>
              <a:tblGrid>
                <a:gridCol w="28919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3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98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85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-80" charset="-128"/>
                        </a:rPr>
                        <a:t> </a:t>
                      </a:r>
                      <a:r>
                        <a:rPr kumimoji="0" lang="pt-B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-80" charset="-128"/>
                        </a:rPr>
                        <a:t>Patients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95B0FD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Synergy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95B0FD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n = 1,172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Resolute Integrity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n = 1,173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71A4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Orsiro</a:t>
                      </a:r>
                      <a:endParaRPr kumimoji="0" lang="en-GB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71A4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71A4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n = 1,169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Mean age at randomization, years</a:t>
                      </a:r>
                      <a:endParaRPr kumimoji="0" lang="en-US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+mn-lt"/>
                        </a:rPr>
                        <a:t>64.0 ± 10.7</a:t>
                      </a:r>
                      <a:endParaRPr lang="nl-NL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+mn-lt"/>
                        </a:rPr>
                        <a:t>63.6 ± 10.9</a:t>
                      </a:r>
                      <a:endParaRPr lang="nl-NL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+mn-lt"/>
                        </a:rPr>
                        <a:t>64.2 ± 10.7</a:t>
                      </a:r>
                      <a:endParaRPr lang="nl-NL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Women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27.9 %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27.7 %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26.9 %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Men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72.1 %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72.3 %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73.1 %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Clinical syndrome at index PCI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Acute myocardial infarction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53.2 %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50.8 %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52.1 %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      STEMI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32.2 %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pitchFamily="-80" charset="-128"/>
                          <a:cs typeface="+mn-cs"/>
                        </a:rPr>
                        <a:t>27.8 %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cap="none" dirty="0">
                          <a:solidFill>
                            <a:srgbClr val="0D1C39"/>
                          </a:solidFill>
                          <a:latin typeface="+mj-lt"/>
                        </a:rPr>
                        <a:t>31.7 %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04243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      NSTEMI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21.1 %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23.0 %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20.4 %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92883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Unstable angina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16.4 %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18.7 %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17.9 %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06597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Stable angina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30.4 %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30.5 %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30.0 %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4" name="Group 129">
            <a:extLst>
              <a:ext uri="{FF2B5EF4-FFF2-40B4-BE49-F238E27FC236}">
                <a16:creationId xmlns="" xmlns:a16="http://schemas.microsoft.com/office/drawing/2014/main" id="{29F12803-6F3E-014D-92CB-97D6A2909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884011"/>
              </p:ext>
            </p:extLst>
          </p:nvPr>
        </p:nvGraphicFramePr>
        <p:xfrm>
          <a:off x="758234" y="3091557"/>
          <a:ext cx="7623768" cy="1096428"/>
        </p:xfrm>
        <a:graphic>
          <a:graphicData uri="http://schemas.openxmlformats.org/drawingml/2006/table">
            <a:tbl>
              <a:tblPr/>
              <a:tblGrid>
                <a:gridCol w="28852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4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22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18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 pitchFamily="-80" charset="-128"/>
                        </a:rPr>
                        <a:t> Lesions and procedures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5B0FD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Synergy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5B0FD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n = 1,532 lesions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Resolute Integrity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n = 1,580 lesions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71A4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Orsiro</a:t>
                      </a:r>
                      <a:endParaRPr kumimoji="0" lang="en-GB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71A4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71A4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71A4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 = 1,551 lesions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Complex target lesions (types B2 or C)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71.0 %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72.2 %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73.7 %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Severely calcified target lesions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19.3 %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20.7 %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20.4 %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Direct stenting performed (no pre-dilation)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22.3 %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20.4 %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23.0 %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Post-dilation of stent performed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77.7 %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73.3 %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74.0 %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2D47DDF3-A1B6-E54A-BC9F-4C3942863D29}"/>
              </a:ext>
            </a:extLst>
          </p:cNvPr>
          <p:cNvSpPr/>
          <p:nvPr/>
        </p:nvSpPr>
        <p:spPr>
          <a:xfrm>
            <a:off x="0" y="4248150"/>
            <a:ext cx="2819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A3971FA3-101F-8D4B-A128-F197C774AD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88" y="4781550"/>
            <a:ext cx="1041612" cy="2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7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2084</Words>
  <Application>Microsoft Office PowerPoint</Application>
  <PresentationFormat>On-screen Show (16:9)</PresentationFormat>
  <Paragraphs>342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Symbol</vt:lpstr>
      <vt:lpstr>Times New Roman</vt:lpstr>
      <vt:lpstr>Verdana</vt:lpstr>
      <vt:lpstr>Wingdings</vt:lpstr>
      <vt:lpstr>ヒラギノ角ゴ Pro W3</vt:lpstr>
      <vt:lpstr>Theme1</vt:lpstr>
      <vt:lpstr>PowerPoint Presentation</vt:lpstr>
      <vt:lpstr>PowerPoint Presentation</vt:lpstr>
      <vt:lpstr>Background</vt:lpstr>
      <vt:lpstr>Aim of the study</vt:lpstr>
      <vt:lpstr>BIO-RESORT study devices</vt:lpstr>
      <vt:lpstr>BIO-RESORT study devices</vt:lpstr>
      <vt:lpstr>BIO-RESORT</vt:lpstr>
      <vt:lpstr>BIO-RESORT</vt:lpstr>
      <vt:lpstr>Patient and lesion characteristics at baseline</vt:lpstr>
      <vt:lpstr>PowerPoint Presentation</vt:lpstr>
      <vt:lpstr>PowerPoint Presentation</vt:lpstr>
      <vt:lpstr>PowerPoint Presentation</vt:lpstr>
      <vt:lpstr>PowerPoint Presentation</vt:lpstr>
      <vt:lpstr>Target lesion revascularization until 3-years</vt:lpstr>
      <vt:lpstr>PowerPoint Presentation</vt:lpstr>
      <vt:lpstr>Discussion</vt:lpstr>
      <vt:lpstr>Conclusions</vt:lpstr>
      <vt:lpstr>PowerPoint Presentation</vt:lpstr>
      <vt:lpstr>BIO-RESORT at 3-Years:  Summary and Conclusion</vt:lpstr>
    </vt:vector>
  </TitlesOfParts>
  <Manager/>
  <Company>MedStar Health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vxm133</dc:creator>
  <cp:keywords/>
  <dc:description/>
  <cp:lastModifiedBy>Checkin 004</cp:lastModifiedBy>
  <cp:revision>214</cp:revision>
  <dcterms:created xsi:type="dcterms:W3CDTF">2015-01-08T17:01:57Z</dcterms:created>
  <dcterms:modified xsi:type="dcterms:W3CDTF">2019-03-03T18:00:33Z</dcterms:modified>
  <cp:category/>
</cp:coreProperties>
</file>