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470" y="342493"/>
            <a:ext cx="9402488" cy="4417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700" y="471932"/>
            <a:ext cx="10134600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829" y="2041144"/>
            <a:ext cx="8248650" cy="189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31600"/>
              </a:lnSpc>
              <a:spcBef>
                <a:spcPts val="100"/>
              </a:spcBef>
            </a:pPr>
            <a:r>
              <a:rPr dirty="0"/>
              <a:t>Intravascular</a:t>
            </a:r>
            <a:r>
              <a:rPr dirty="0" spc="-40"/>
              <a:t> </a:t>
            </a:r>
            <a:r>
              <a:rPr dirty="0" spc="-10"/>
              <a:t>Ultrasound-</a:t>
            </a:r>
            <a:r>
              <a:rPr dirty="0"/>
              <a:t>guided</a:t>
            </a:r>
            <a:r>
              <a:rPr dirty="0" spc="-50"/>
              <a:t> </a:t>
            </a:r>
            <a:r>
              <a:rPr dirty="0" spc="-25" i="1">
                <a:latin typeface="Arial"/>
                <a:cs typeface="Arial"/>
              </a:rPr>
              <a:t>vs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 spc="-10"/>
              <a:t>Angiography-</a:t>
            </a:r>
            <a:r>
              <a:rPr dirty="0"/>
              <a:t>guided</a:t>
            </a:r>
            <a:r>
              <a:rPr dirty="0" spc="-40"/>
              <a:t> </a:t>
            </a:r>
            <a:r>
              <a:rPr dirty="0"/>
              <a:t>PCI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150"/>
              <a:t> </a:t>
            </a:r>
            <a:r>
              <a:rPr dirty="0"/>
              <a:t>Acute</a:t>
            </a:r>
            <a:r>
              <a:rPr dirty="0" spc="-25"/>
              <a:t> </a:t>
            </a:r>
            <a:r>
              <a:rPr dirty="0" spc="-10"/>
              <a:t>Coronary </a:t>
            </a:r>
            <a:r>
              <a:rPr dirty="0"/>
              <a:t>Syndromes: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/>
              <a:t>randomized</a:t>
            </a:r>
            <a:r>
              <a:rPr dirty="0" spc="-75"/>
              <a:t> </a:t>
            </a:r>
            <a:r>
              <a:rPr dirty="0" spc="-10"/>
              <a:t>IVUS-</a:t>
            </a:r>
            <a:r>
              <a:rPr dirty="0"/>
              <a:t>ACS</a:t>
            </a:r>
            <a:r>
              <a:rPr dirty="0" spc="-85"/>
              <a:t> </a:t>
            </a:r>
            <a:r>
              <a:rPr dirty="0" spc="-10"/>
              <a:t>trial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83185" y="4086453"/>
            <a:ext cx="7390130" cy="1780539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dirty="0" sz="2800" spc="-10" b="1">
                <a:solidFill>
                  <a:srgbClr val="002856"/>
                </a:solidFill>
                <a:latin typeface="Arial"/>
                <a:cs typeface="Arial"/>
              </a:rPr>
              <a:t>Shao-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Liang</a:t>
            </a:r>
            <a:r>
              <a:rPr dirty="0" sz="2800" spc="-5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Chen,</a:t>
            </a:r>
            <a:r>
              <a:rPr dirty="0" sz="2800" spc="-5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2856"/>
                </a:solidFill>
                <a:latin typeface="Arial"/>
                <a:cs typeface="Arial"/>
              </a:rPr>
              <a:t>MD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Nanjing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Medical</a:t>
            </a:r>
            <a:r>
              <a:rPr dirty="0" sz="2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University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Nanjing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First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2000" spc="-40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behalf</a:t>
            </a:r>
            <a:r>
              <a:rPr dirty="0" sz="2000" spc="-4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4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Gregg</a:t>
            </a:r>
            <a:r>
              <a:rPr dirty="0" sz="2000" spc="-3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W.</a:t>
            </a:r>
            <a:r>
              <a:rPr dirty="0" sz="2000" spc="-4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Stone</a:t>
            </a:r>
            <a:r>
              <a:rPr dirty="0" sz="2000" spc="-3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MD</a:t>
            </a:r>
            <a:r>
              <a:rPr dirty="0" sz="2000" spc="-30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3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000" spc="-40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002856"/>
                </a:solidFill>
                <a:latin typeface="Arial"/>
                <a:cs typeface="Arial"/>
              </a:rPr>
              <a:t>IVUS-</a:t>
            </a:r>
            <a:r>
              <a:rPr dirty="0" sz="2000" i="1">
                <a:solidFill>
                  <a:srgbClr val="002856"/>
                </a:solidFill>
                <a:latin typeface="Arial"/>
                <a:cs typeface="Arial"/>
              </a:rPr>
              <a:t>ACS</a:t>
            </a:r>
            <a:r>
              <a:rPr dirty="0" sz="2000" spc="-35" i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002856"/>
                </a:solidFill>
                <a:latin typeface="Arial"/>
                <a:cs typeface="Arial"/>
              </a:rPr>
              <a:t>Investigators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Twitter:</a:t>
            </a:r>
            <a:r>
              <a:rPr dirty="0" sz="2000" spc="-10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@Shao_Liang</a:t>
            </a:r>
            <a:r>
              <a:rPr dirty="0" sz="2000" spc="-9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002856"/>
                </a:solidFill>
                <a:latin typeface="Arial"/>
                <a:cs typeface="Arial"/>
              </a:rPr>
              <a:t>Chen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92748" y="6256871"/>
            <a:ext cx="4171315" cy="339090"/>
          </a:xfrm>
          <a:prstGeom prst="rect">
            <a:avLst/>
          </a:prstGeom>
          <a:solidFill>
            <a:srgbClr val="E2F0D9"/>
          </a:solidFill>
        </p:spPr>
        <p:txBody>
          <a:bodyPr wrap="square" lIns="0" tIns="44450" rIns="0" bIns="0" rtlCol="0" vert="horz">
            <a:spAutoFit/>
          </a:bodyPr>
          <a:lstStyle/>
          <a:p>
            <a:pPr marL="234950">
              <a:lnSpc>
                <a:spcPct val="100000"/>
              </a:lnSpc>
              <a:spcBef>
                <a:spcPts val="350"/>
              </a:spcBef>
            </a:pPr>
            <a:r>
              <a:rPr dirty="0" sz="1600" spc="-10">
                <a:latin typeface="Arial"/>
                <a:cs typeface="Arial"/>
              </a:rPr>
              <a:t>ClinicalTrials.gov </a:t>
            </a:r>
            <a:r>
              <a:rPr dirty="0" sz="1600">
                <a:latin typeface="Arial"/>
                <a:cs typeface="Arial"/>
              </a:rPr>
              <a:t>number: </a:t>
            </a:r>
            <a:r>
              <a:rPr dirty="0" sz="1600" spc="-10">
                <a:latin typeface="Arial"/>
                <a:cs typeface="Arial"/>
              </a:rPr>
              <a:t>NCT03971500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75801" y="1863678"/>
            <a:ext cx="6517005" cy="76200"/>
          </a:xfrm>
          <a:custGeom>
            <a:avLst/>
            <a:gdLst/>
            <a:ahLst/>
            <a:cxnLst/>
            <a:rect l="l" t="t" r="r" b="b"/>
            <a:pathLst>
              <a:path w="651700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446" y="44450"/>
                </a:lnTo>
                <a:lnTo>
                  <a:pt x="63446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517005" h="76200">
                <a:moveTo>
                  <a:pt x="76200" y="31750"/>
                </a:moveTo>
                <a:lnTo>
                  <a:pt x="63446" y="31750"/>
                </a:lnTo>
                <a:lnTo>
                  <a:pt x="63446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517005" h="76200">
                <a:moveTo>
                  <a:pt x="11424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4246" y="44450"/>
                </a:lnTo>
                <a:lnTo>
                  <a:pt x="114246" y="31750"/>
                </a:lnTo>
                <a:close/>
              </a:path>
              <a:path w="6517005" h="76200">
                <a:moveTo>
                  <a:pt x="165046" y="31750"/>
                </a:moveTo>
                <a:lnTo>
                  <a:pt x="152346" y="31750"/>
                </a:lnTo>
                <a:lnTo>
                  <a:pt x="152346" y="44450"/>
                </a:lnTo>
                <a:lnTo>
                  <a:pt x="165046" y="44450"/>
                </a:lnTo>
                <a:lnTo>
                  <a:pt x="165046" y="31750"/>
                </a:lnTo>
                <a:close/>
              </a:path>
              <a:path w="6517005" h="76200">
                <a:moveTo>
                  <a:pt x="253946" y="31750"/>
                </a:moveTo>
                <a:lnTo>
                  <a:pt x="203146" y="31750"/>
                </a:lnTo>
                <a:lnTo>
                  <a:pt x="203146" y="44450"/>
                </a:lnTo>
                <a:lnTo>
                  <a:pt x="253946" y="44450"/>
                </a:lnTo>
                <a:lnTo>
                  <a:pt x="253946" y="31750"/>
                </a:lnTo>
                <a:close/>
              </a:path>
              <a:path w="6517005" h="76200">
                <a:moveTo>
                  <a:pt x="304746" y="31750"/>
                </a:moveTo>
                <a:lnTo>
                  <a:pt x="292046" y="31750"/>
                </a:lnTo>
                <a:lnTo>
                  <a:pt x="292046" y="44450"/>
                </a:lnTo>
                <a:lnTo>
                  <a:pt x="304746" y="44450"/>
                </a:lnTo>
                <a:lnTo>
                  <a:pt x="304746" y="31750"/>
                </a:lnTo>
                <a:close/>
              </a:path>
              <a:path w="6517005" h="76200">
                <a:moveTo>
                  <a:pt x="393646" y="31750"/>
                </a:moveTo>
                <a:lnTo>
                  <a:pt x="342846" y="31750"/>
                </a:lnTo>
                <a:lnTo>
                  <a:pt x="342846" y="44450"/>
                </a:lnTo>
                <a:lnTo>
                  <a:pt x="393646" y="44450"/>
                </a:lnTo>
                <a:lnTo>
                  <a:pt x="393646" y="31750"/>
                </a:lnTo>
                <a:close/>
              </a:path>
              <a:path w="6517005" h="76200">
                <a:moveTo>
                  <a:pt x="444446" y="31750"/>
                </a:moveTo>
                <a:lnTo>
                  <a:pt x="431746" y="31750"/>
                </a:lnTo>
                <a:lnTo>
                  <a:pt x="431746" y="44450"/>
                </a:lnTo>
                <a:lnTo>
                  <a:pt x="444446" y="44450"/>
                </a:lnTo>
                <a:lnTo>
                  <a:pt x="444446" y="31750"/>
                </a:lnTo>
                <a:close/>
              </a:path>
              <a:path w="6517005" h="76200">
                <a:moveTo>
                  <a:pt x="533346" y="31750"/>
                </a:moveTo>
                <a:lnTo>
                  <a:pt x="482546" y="31750"/>
                </a:lnTo>
                <a:lnTo>
                  <a:pt x="482546" y="44450"/>
                </a:lnTo>
                <a:lnTo>
                  <a:pt x="533346" y="44450"/>
                </a:lnTo>
                <a:lnTo>
                  <a:pt x="533346" y="31750"/>
                </a:lnTo>
                <a:close/>
              </a:path>
              <a:path w="6517005" h="76200">
                <a:moveTo>
                  <a:pt x="584146" y="31750"/>
                </a:moveTo>
                <a:lnTo>
                  <a:pt x="571446" y="31750"/>
                </a:lnTo>
                <a:lnTo>
                  <a:pt x="571446" y="44450"/>
                </a:lnTo>
                <a:lnTo>
                  <a:pt x="584146" y="44450"/>
                </a:lnTo>
                <a:lnTo>
                  <a:pt x="584146" y="31750"/>
                </a:lnTo>
                <a:close/>
              </a:path>
              <a:path w="6517005" h="76200">
                <a:moveTo>
                  <a:pt x="673046" y="31750"/>
                </a:moveTo>
                <a:lnTo>
                  <a:pt x="622246" y="31750"/>
                </a:lnTo>
                <a:lnTo>
                  <a:pt x="622246" y="44450"/>
                </a:lnTo>
                <a:lnTo>
                  <a:pt x="673046" y="44450"/>
                </a:lnTo>
                <a:lnTo>
                  <a:pt x="673046" y="31750"/>
                </a:lnTo>
                <a:close/>
              </a:path>
              <a:path w="6517005" h="76200">
                <a:moveTo>
                  <a:pt x="723846" y="31750"/>
                </a:moveTo>
                <a:lnTo>
                  <a:pt x="711146" y="31750"/>
                </a:lnTo>
                <a:lnTo>
                  <a:pt x="711146" y="44450"/>
                </a:lnTo>
                <a:lnTo>
                  <a:pt x="723846" y="44450"/>
                </a:lnTo>
                <a:lnTo>
                  <a:pt x="723846" y="31750"/>
                </a:lnTo>
                <a:close/>
              </a:path>
              <a:path w="6517005" h="76200">
                <a:moveTo>
                  <a:pt x="812746" y="31750"/>
                </a:moveTo>
                <a:lnTo>
                  <a:pt x="761946" y="31750"/>
                </a:lnTo>
                <a:lnTo>
                  <a:pt x="761946" y="44450"/>
                </a:lnTo>
                <a:lnTo>
                  <a:pt x="812746" y="44450"/>
                </a:lnTo>
                <a:lnTo>
                  <a:pt x="812746" y="31750"/>
                </a:lnTo>
                <a:close/>
              </a:path>
              <a:path w="6517005" h="76200">
                <a:moveTo>
                  <a:pt x="863546" y="31750"/>
                </a:moveTo>
                <a:lnTo>
                  <a:pt x="850846" y="31750"/>
                </a:lnTo>
                <a:lnTo>
                  <a:pt x="850846" y="44450"/>
                </a:lnTo>
                <a:lnTo>
                  <a:pt x="863546" y="44450"/>
                </a:lnTo>
                <a:lnTo>
                  <a:pt x="863546" y="31750"/>
                </a:lnTo>
                <a:close/>
              </a:path>
              <a:path w="6517005" h="76200">
                <a:moveTo>
                  <a:pt x="952446" y="31750"/>
                </a:moveTo>
                <a:lnTo>
                  <a:pt x="901646" y="31750"/>
                </a:lnTo>
                <a:lnTo>
                  <a:pt x="901646" y="44450"/>
                </a:lnTo>
                <a:lnTo>
                  <a:pt x="952446" y="44450"/>
                </a:lnTo>
                <a:lnTo>
                  <a:pt x="952446" y="31750"/>
                </a:lnTo>
                <a:close/>
              </a:path>
              <a:path w="6517005" h="76200">
                <a:moveTo>
                  <a:pt x="1003246" y="31750"/>
                </a:moveTo>
                <a:lnTo>
                  <a:pt x="990546" y="31750"/>
                </a:lnTo>
                <a:lnTo>
                  <a:pt x="990546" y="44450"/>
                </a:lnTo>
                <a:lnTo>
                  <a:pt x="1003246" y="44450"/>
                </a:lnTo>
                <a:lnTo>
                  <a:pt x="1003246" y="31750"/>
                </a:lnTo>
                <a:close/>
              </a:path>
              <a:path w="6517005" h="76200">
                <a:moveTo>
                  <a:pt x="1092146" y="31750"/>
                </a:moveTo>
                <a:lnTo>
                  <a:pt x="1041346" y="31750"/>
                </a:lnTo>
                <a:lnTo>
                  <a:pt x="1041346" y="44450"/>
                </a:lnTo>
                <a:lnTo>
                  <a:pt x="1092146" y="44450"/>
                </a:lnTo>
                <a:lnTo>
                  <a:pt x="1092146" y="31750"/>
                </a:lnTo>
                <a:close/>
              </a:path>
              <a:path w="6517005" h="76200">
                <a:moveTo>
                  <a:pt x="1142946" y="31750"/>
                </a:moveTo>
                <a:lnTo>
                  <a:pt x="1130246" y="31750"/>
                </a:lnTo>
                <a:lnTo>
                  <a:pt x="1130246" y="44450"/>
                </a:lnTo>
                <a:lnTo>
                  <a:pt x="1142946" y="44450"/>
                </a:lnTo>
                <a:lnTo>
                  <a:pt x="1142946" y="31750"/>
                </a:lnTo>
                <a:close/>
              </a:path>
              <a:path w="6517005" h="76200">
                <a:moveTo>
                  <a:pt x="1231846" y="31750"/>
                </a:moveTo>
                <a:lnTo>
                  <a:pt x="1181046" y="31750"/>
                </a:lnTo>
                <a:lnTo>
                  <a:pt x="1181046" y="44450"/>
                </a:lnTo>
                <a:lnTo>
                  <a:pt x="1231846" y="44450"/>
                </a:lnTo>
                <a:lnTo>
                  <a:pt x="1231846" y="31750"/>
                </a:lnTo>
                <a:close/>
              </a:path>
              <a:path w="6517005" h="76200">
                <a:moveTo>
                  <a:pt x="1282646" y="31750"/>
                </a:moveTo>
                <a:lnTo>
                  <a:pt x="1269946" y="31750"/>
                </a:lnTo>
                <a:lnTo>
                  <a:pt x="1269946" y="44450"/>
                </a:lnTo>
                <a:lnTo>
                  <a:pt x="1282646" y="44450"/>
                </a:lnTo>
                <a:lnTo>
                  <a:pt x="1282646" y="31750"/>
                </a:lnTo>
                <a:close/>
              </a:path>
              <a:path w="6517005" h="76200">
                <a:moveTo>
                  <a:pt x="1371546" y="31750"/>
                </a:moveTo>
                <a:lnTo>
                  <a:pt x="1320746" y="31750"/>
                </a:lnTo>
                <a:lnTo>
                  <a:pt x="1320746" y="44450"/>
                </a:lnTo>
                <a:lnTo>
                  <a:pt x="1371546" y="44450"/>
                </a:lnTo>
                <a:lnTo>
                  <a:pt x="1371546" y="31750"/>
                </a:lnTo>
                <a:close/>
              </a:path>
              <a:path w="6517005" h="76200">
                <a:moveTo>
                  <a:pt x="1422346" y="31750"/>
                </a:moveTo>
                <a:lnTo>
                  <a:pt x="1409646" y="31750"/>
                </a:lnTo>
                <a:lnTo>
                  <a:pt x="1409646" y="44450"/>
                </a:lnTo>
                <a:lnTo>
                  <a:pt x="1422346" y="44450"/>
                </a:lnTo>
                <a:lnTo>
                  <a:pt x="1422346" y="31750"/>
                </a:lnTo>
                <a:close/>
              </a:path>
              <a:path w="6517005" h="76200">
                <a:moveTo>
                  <a:pt x="1511246" y="31750"/>
                </a:moveTo>
                <a:lnTo>
                  <a:pt x="1460446" y="31750"/>
                </a:lnTo>
                <a:lnTo>
                  <a:pt x="1460446" y="44450"/>
                </a:lnTo>
                <a:lnTo>
                  <a:pt x="1511246" y="44450"/>
                </a:lnTo>
                <a:lnTo>
                  <a:pt x="1511246" y="31750"/>
                </a:lnTo>
                <a:close/>
              </a:path>
              <a:path w="6517005" h="76200">
                <a:moveTo>
                  <a:pt x="1562046" y="31750"/>
                </a:moveTo>
                <a:lnTo>
                  <a:pt x="1549346" y="31750"/>
                </a:lnTo>
                <a:lnTo>
                  <a:pt x="1549346" y="44450"/>
                </a:lnTo>
                <a:lnTo>
                  <a:pt x="1562046" y="44450"/>
                </a:lnTo>
                <a:lnTo>
                  <a:pt x="1562046" y="31750"/>
                </a:lnTo>
                <a:close/>
              </a:path>
              <a:path w="6517005" h="76200">
                <a:moveTo>
                  <a:pt x="1650946" y="31750"/>
                </a:moveTo>
                <a:lnTo>
                  <a:pt x="1600146" y="31750"/>
                </a:lnTo>
                <a:lnTo>
                  <a:pt x="1600146" y="44450"/>
                </a:lnTo>
                <a:lnTo>
                  <a:pt x="1650946" y="44450"/>
                </a:lnTo>
                <a:lnTo>
                  <a:pt x="1650946" y="31750"/>
                </a:lnTo>
                <a:close/>
              </a:path>
              <a:path w="6517005" h="76200">
                <a:moveTo>
                  <a:pt x="1701746" y="31750"/>
                </a:moveTo>
                <a:lnTo>
                  <a:pt x="1689046" y="31750"/>
                </a:lnTo>
                <a:lnTo>
                  <a:pt x="1689046" y="44450"/>
                </a:lnTo>
                <a:lnTo>
                  <a:pt x="1701746" y="44450"/>
                </a:lnTo>
                <a:lnTo>
                  <a:pt x="1701746" y="31750"/>
                </a:lnTo>
                <a:close/>
              </a:path>
              <a:path w="6517005" h="76200">
                <a:moveTo>
                  <a:pt x="1790646" y="31750"/>
                </a:moveTo>
                <a:lnTo>
                  <a:pt x="1739846" y="31750"/>
                </a:lnTo>
                <a:lnTo>
                  <a:pt x="1739846" y="44450"/>
                </a:lnTo>
                <a:lnTo>
                  <a:pt x="1790646" y="44450"/>
                </a:lnTo>
                <a:lnTo>
                  <a:pt x="1790646" y="31750"/>
                </a:lnTo>
                <a:close/>
              </a:path>
              <a:path w="6517005" h="76200">
                <a:moveTo>
                  <a:pt x="1841446" y="31750"/>
                </a:moveTo>
                <a:lnTo>
                  <a:pt x="1828746" y="31750"/>
                </a:lnTo>
                <a:lnTo>
                  <a:pt x="1828746" y="44450"/>
                </a:lnTo>
                <a:lnTo>
                  <a:pt x="1841446" y="44450"/>
                </a:lnTo>
                <a:lnTo>
                  <a:pt x="1841446" y="31750"/>
                </a:lnTo>
                <a:close/>
              </a:path>
              <a:path w="6517005" h="76200">
                <a:moveTo>
                  <a:pt x="1930346" y="31750"/>
                </a:moveTo>
                <a:lnTo>
                  <a:pt x="1879546" y="31750"/>
                </a:lnTo>
                <a:lnTo>
                  <a:pt x="1879546" y="44450"/>
                </a:lnTo>
                <a:lnTo>
                  <a:pt x="1930346" y="44450"/>
                </a:lnTo>
                <a:lnTo>
                  <a:pt x="1930346" y="31750"/>
                </a:lnTo>
                <a:close/>
              </a:path>
              <a:path w="6517005" h="76200">
                <a:moveTo>
                  <a:pt x="1981146" y="31750"/>
                </a:moveTo>
                <a:lnTo>
                  <a:pt x="1968446" y="31750"/>
                </a:lnTo>
                <a:lnTo>
                  <a:pt x="1968446" y="44450"/>
                </a:lnTo>
                <a:lnTo>
                  <a:pt x="1981146" y="44450"/>
                </a:lnTo>
                <a:lnTo>
                  <a:pt x="1981146" y="31750"/>
                </a:lnTo>
                <a:close/>
              </a:path>
              <a:path w="6517005" h="76200">
                <a:moveTo>
                  <a:pt x="2070046" y="31750"/>
                </a:moveTo>
                <a:lnTo>
                  <a:pt x="2019246" y="31750"/>
                </a:lnTo>
                <a:lnTo>
                  <a:pt x="2019246" y="44450"/>
                </a:lnTo>
                <a:lnTo>
                  <a:pt x="2070046" y="44450"/>
                </a:lnTo>
                <a:lnTo>
                  <a:pt x="2070046" y="31750"/>
                </a:lnTo>
                <a:close/>
              </a:path>
              <a:path w="6517005" h="76200">
                <a:moveTo>
                  <a:pt x="2120846" y="31750"/>
                </a:moveTo>
                <a:lnTo>
                  <a:pt x="2108146" y="31750"/>
                </a:lnTo>
                <a:lnTo>
                  <a:pt x="2108146" y="44450"/>
                </a:lnTo>
                <a:lnTo>
                  <a:pt x="2120846" y="44450"/>
                </a:lnTo>
                <a:lnTo>
                  <a:pt x="2120846" y="31750"/>
                </a:lnTo>
                <a:close/>
              </a:path>
              <a:path w="6517005" h="76200">
                <a:moveTo>
                  <a:pt x="2209746" y="31750"/>
                </a:moveTo>
                <a:lnTo>
                  <a:pt x="2158946" y="31750"/>
                </a:lnTo>
                <a:lnTo>
                  <a:pt x="2158946" y="44450"/>
                </a:lnTo>
                <a:lnTo>
                  <a:pt x="2209746" y="44450"/>
                </a:lnTo>
                <a:lnTo>
                  <a:pt x="2209746" y="31750"/>
                </a:lnTo>
                <a:close/>
              </a:path>
              <a:path w="6517005" h="76200">
                <a:moveTo>
                  <a:pt x="2260546" y="31750"/>
                </a:moveTo>
                <a:lnTo>
                  <a:pt x="2247846" y="31750"/>
                </a:lnTo>
                <a:lnTo>
                  <a:pt x="2247846" y="44450"/>
                </a:lnTo>
                <a:lnTo>
                  <a:pt x="2260546" y="44450"/>
                </a:lnTo>
                <a:lnTo>
                  <a:pt x="2260546" y="31750"/>
                </a:lnTo>
                <a:close/>
              </a:path>
              <a:path w="6517005" h="76200">
                <a:moveTo>
                  <a:pt x="2349446" y="31750"/>
                </a:moveTo>
                <a:lnTo>
                  <a:pt x="2298646" y="31750"/>
                </a:lnTo>
                <a:lnTo>
                  <a:pt x="2298646" y="44450"/>
                </a:lnTo>
                <a:lnTo>
                  <a:pt x="2349446" y="44450"/>
                </a:lnTo>
                <a:lnTo>
                  <a:pt x="2349446" y="31750"/>
                </a:lnTo>
                <a:close/>
              </a:path>
              <a:path w="6517005" h="76200">
                <a:moveTo>
                  <a:pt x="2400246" y="31750"/>
                </a:moveTo>
                <a:lnTo>
                  <a:pt x="2387546" y="31750"/>
                </a:lnTo>
                <a:lnTo>
                  <a:pt x="2387546" y="44450"/>
                </a:lnTo>
                <a:lnTo>
                  <a:pt x="2400246" y="44450"/>
                </a:lnTo>
                <a:lnTo>
                  <a:pt x="2400246" y="31750"/>
                </a:lnTo>
                <a:close/>
              </a:path>
              <a:path w="6517005" h="76200">
                <a:moveTo>
                  <a:pt x="2489146" y="31750"/>
                </a:moveTo>
                <a:lnTo>
                  <a:pt x="2438346" y="31750"/>
                </a:lnTo>
                <a:lnTo>
                  <a:pt x="2438346" y="44450"/>
                </a:lnTo>
                <a:lnTo>
                  <a:pt x="2489146" y="44450"/>
                </a:lnTo>
                <a:lnTo>
                  <a:pt x="2489146" y="31750"/>
                </a:lnTo>
                <a:close/>
              </a:path>
              <a:path w="6517005" h="76200">
                <a:moveTo>
                  <a:pt x="2539946" y="31750"/>
                </a:moveTo>
                <a:lnTo>
                  <a:pt x="2527246" y="31750"/>
                </a:lnTo>
                <a:lnTo>
                  <a:pt x="2527246" y="44450"/>
                </a:lnTo>
                <a:lnTo>
                  <a:pt x="2539946" y="44450"/>
                </a:lnTo>
                <a:lnTo>
                  <a:pt x="2539946" y="31750"/>
                </a:lnTo>
                <a:close/>
              </a:path>
              <a:path w="6517005" h="76200">
                <a:moveTo>
                  <a:pt x="2628846" y="31750"/>
                </a:moveTo>
                <a:lnTo>
                  <a:pt x="2578046" y="31750"/>
                </a:lnTo>
                <a:lnTo>
                  <a:pt x="2578046" y="44450"/>
                </a:lnTo>
                <a:lnTo>
                  <a:pt x="2628846" y="44450"/>
                </a:lnTo>
                <a:lnTo>
                  <a:pt x="2628846" y="31750"/>
                </a:lnTo>
                <a:close/>
              </a:path>
              <a:path w="6517005" h="76200">
                <a:moveTo>
                  <a:pt x="2679646" y="31750"/>
                </a:moveTo>
                <a:lnTo>
                  <a:pt x="2666946" y="31750"/>
                </a:lnTo>
                <a:lnTo>
                  <a:pt x="2666946" y="44450"/>
                </a:lnTo>
                <a:lnTo>
                  <a:pt x="2679646" y="44450"/>
                </a:lnTo>
                <a:lnTo>
                  <a:pt x="2679646" y="31750"/>
                </a:lnTo>
                <a:close/>
              </a:path>
              <a:path w="6517005" h="76200">
                <a:moveTo>
                  <a:pt x="2768546" y="31750"/>
                </a:moveTo>
                <a:lnTo>
                  <a:pt x="2717746" y="31750"/>
                </a:lnTo>
                <a:lnTo>
                  <a:pt x="2717746" y="44450"/>
                </a:lnTo>
                <a:lnTo>
                  <a:pt x="2768546" y="44450"/>
                </a:lnTo>
                <a:lnTo>
                  <a:pt x="2768546" y="31750"/>
                </a:lnTo>
                <a:close/>
              </a:path>
              <a:path w="6517005" h="76200">
                <a:moveTo>
                  <a:pt x="2819346" y="31750"/>
                </a:moveTo>
                <a:lnTo>
                  <a:pt x="2806646" y="31750"/>
                </a:lnTo>
                <a:lnTo>
                  <a:pt x="2806646" y="44450"/>
                </a:lnTo>
                <a:lnTo>
                  <a:pt x="2819346" y="44450"/>
                </a:lnTo>
                <a:lnTo>
                  <a:pt x="2819346" y="31750"/>
                </a:lnTo>
                <a:close/>
              </a:path>
              <a:path w="6517005" h="76200">
                <a:moveTo>
                  <a:pt x="2908246" y="31750"/>
                </a:moveTo>
                <a:lnTo>
                  <a:pt x="2857446" y="31750"/>
                </a:lnTo>
                <a:lnTo>
                  <a:pt x="2857446" y="44450"/>
                </a:lnTo>
                <a:lnTo>
                  <a:pt x="2908246" y="44450"/>
                </a:lnTo>
                <a:lnTo>
                  <a:pt x="2908246" y="31750"/>
                </a:lnTo>
                <a:close/>
              </a:path>
              <a:path w="6517005" h="76200">
                <a:moveTo>
                  <a:pt x="2959046" y="31750"/>
                </a:moveTo>
                <a:lnTo>
                  <a:pt x="2946346" y="31750"/>
                </a:lnTo>
                <a:lnTo>
                  <a:pt x="2946346" y="44450"/>
                </a:lnTo>
                <a:lnTo>
                  <a:pt x="2959046" y="44450"/>
                </a:lnTo>
                <a:lnTo>
                  <a:pt x="2959046" y="31750"/>
                </a:lnTo>
                <a:close/>
              </a:path>
              <a:path w="6517005" h="76200">
                <a:moveTo>
                  <a:pt x="3047946" y="31750"/>
                </a:moveTo>
                <a:lnTo>
                  <a:pt x="2997146" y="31750"/>
                </a:lnTo>
                <a:lnTo>
                  <a:pt x="2997146" y="44450"/>
                </a:lnTo>
                <a:lnTo>
                  <a:pt x="3047946" y="44450"/>
                </a:lnTo>
                <a:lnTo>
                  <a:pt x="3047946" y="31750"/>
                </a:lnTo>
                <a:close/>
              </a:path>
              <a:path w="6517005" h="76200">
                <a:moveTo>
                  <a:pt x="3098746" y="31750"/>
                </a:moveTo>
                <a:lnTo>
                  <a:pt x="3086046" y="31750"/>
                </a:lnTo>
                <a:lnTo>
                  <a:pt x="3086046" y="44450"/>
                </a:lnTo>
                <a:lnTo>
                  <a:pt x="3098746" y="44450"/>
                </a:lnTo>
                <a:lnTo>
                  <a:pt x="3098746" y="31750"/>
                </a:lnTo>
                <a:close/>
              </a:path>
              <a:path w="6517005" h="76200">
                <a:moveTo>
                  <a:pt x="3187646" y="31750"/>
                </a:moveTo>
                <a:lnTo>
                  <a:pt x="3136846" y="31750"/>
                </a:lnTo>
                <a:lnTo>
                  <a:pt x="3136846" y="44450"/>
                </a:lnTo>
                <a:lnTo>
                  <a:pt x="3187646" y="44450"/>
                </a:lnTo>
                <a:lnTo>
                  <a:pt x="3187646" y="31750"/>
                </a:lnTo>
                <a:close/>
              </a:path>
              <a:path w="6517005" h="76200">
                <a:moveTo>
                  <a:pt x="3238446" y="31750"/>
                </a:moveTo>
                <a:lnTo>
                  <a:pt x="3225746" y="31750"/>
                </a:lnTo>
                <a:lnTo>
                  <a:pt x="3225746" y="44450"/>
                </a:lnTo>
                <a:lnTo>
                  <a:pt x="3238446" y="44450"/>
                </a:lnTo>
                <a:lnTo>
                  <a:pt x="3238446" y="31750"/>
                </a:lnTo>
                <a:close/>
              </a:path>
              <a:path w="6517005" h="76200">
                <a:moveTo>
                  <a:pt x="3327346" y="31750"/>
                </a:moveTo>
                <a:lnTo>
                  <a:pt x="3276546" y="31750"/>
                </a:lnTo>
                <a:lnTo>
                  <a:pt x="3276546" y="44450"/>
                </a:lnTo>
                <a:lnTo>
                  <a:pt x="3327346" y="44450"/>
                </a:lnTo>
                <a:lnTo>
                  <a:pt x="3327346" y="31750"/>
                </a:lnTo>
                <a:close/>
              </a:path>
              <a:path w="6517005" h="76200">
                <a:moveTo>
                  <a:pt x="3378146" y="31750"/>
                </a:moveTo>
                <a:lnTo>
                  <a:pt x="3365446" y="31750"/>
                </a:lnTo>
                <a:lnTo>
                  <a:pt x="3365446" y="44450"/>
                </a:lnTo>
                <a:lnTo>
                  <a:pt x="3378146" y="44450"/>
                </a:lnTo>
                <a:lnTo>
                  <a:pt x="3378146" y="31750"/>
                </a:lnTo>
                <a:close/>
              </a:path>
              <a:path w="6517005" h="76200">
                <a:moveTo>
                  <a:pt x="3467046" y="31750"/>
                </a:moveTo>
                <a:lnTo>
                  <a:pt x="3416246" y="31750"/>
                </a:lnTo>
                <a:lnTo>
                  <a:pt x="3416246" y="44450"/>
                </a:lnTo>
                <a:lnTo>
                  <a:pt x="3467046" y="44450"/>
                </a:lnTo>
                <a:lnTo>
                  <a:pt x="3467046" y="31750"/>
                </a:lnTo>
                <a:close/>
              </a:path>
              <a:path w="6517005" h="76200">
                <a:moveTo>
                  <a:pt x="3517846" y="31750"/>
                </a:moveTo>
                <a:lnTo>
                  <a:pt x="3505146" y="31750"/>
                </a:lnTo>
                <a:lnTo>
                  <a:pt x="3505146" y="44450"/>
                </a:lnTo>
                <a:lnTo>
                  <a:pt x="3517846" y="44450"/>
                </a:lnTo>
                <a:lnTo>
                  <a:pt x="3517846" y="31750"/>
                </a:lnTo>
                <a:close/>
              </a:path>
              <a:path w="6517005" h="76200">
                <a:moveTo>
                  <a:pt x="3606746" y="31750"/>
                </a:moveTo>
                <a:lnTo>
                  <a:pt x="3555946" y="31750"/>
                </a:lnTo>
                <a:lnTo>
                  <a:pt x="3555946" y="44450"/>
                </a:lnTo>
                <a:lnTo>
                  <a:pt x="3606746" y="44450"/>
                </a:lnTo>
                <a:lnTo>
                  <a:pt x="3606746" y="31750"/>
                </a:lnTo>
                <a:close/>
              </a:path>
              <a:path w="6517005" h="76200">
                <a:moveTo>
                  <a:pt x="3657546" y="31750"/>
                </a:moveTo>
                <a:lnTo>
                  <a:pt x="3644846" y="31750"/>
                </a:lnTo>
                <a:lnTo>
                  <a:pt x="3644846" y="44450"/>
                </a:lnTo>
                <a:lnTo>
                  <a:pt x="3657546" y="44450"/>
                </a:lnTo>
                <a:lnTo>
                  <a:pt x="3657546" y="31750"/>
                </a:lnTo>
                <a:close/>
              </a:path>
              <a:path w="6517005" h="76200">
                <a:moveTo>
                  <a:pt x="3746446" y="31750"/>
                </a:moveTo>
                <a:lnTo>
                  <a:pt x="3695646" y="31750"/>
                </a:lnTo>
                <a:lnTo>
                  <a:pt x="3695646" y="44450"/>
                </a:lnTo>
                <a:lnTo>
                  <a:pt x="3746446" y="44450"/>
                </a:lnTo>
                <a:lnTo>
                  <a:pt x="3746446" y="31750"/>
                </a:lnTo>
                <a:close/>
              </a:path>
              <a:path w="6517005" h="76200">
                <a:moveTo>
                  <a:pt x="3797246" y="31750"/>
                </a:moveTo>
                <a:lnTo>
                  <a:pt x="3784546" y="31750"/>
                </a:lnTo>
                <a:lnTo>
                  <a:pt x="3784546" y="44450"/>
                </a:lnTo>
                <a:lnTo>
                  <a:pt x="3797246" y="44450"/>
                </a:lnTo>
                <a:lnTo>
                  <a:pt x="3797246" y="31750"/>
                </a:lnTo>
                <a:close/>
              </a:path>
              <a:path w="6517005" h="76200">
                <a:moveTo>
                  <a:pt x="3886146" y="31750"/>
                </a:moveTo>
                <a:lnTo>
                  <a:pt x="3835346" y="31750"/>
                </a:lnTo>
                <a:lnTo>
                  <a:pt x="3835346" y="44450"/>
                </a:lnTo>
                <a:lnTo>
                  <a:pt x="3886146" y="44450"/>
                </a:lnTo>
                <a:lnTo>
                  <a:pt x="3886146" y="31750"/>
                </a:lnTo>
                <a:close/>
              </a:path>
              <a:path w="6517005" h="76200">
                <a:moveTo>
                  <a:pt x="3936946" y="31750"/>
                </a:moveTo>
                <a:lnTo>
                  <a:pt x="3924246" y="31750"/>
                </a:lnTo>
                <a:lnTo>
                  <a:pt x="3924246" y="44450"/>
                </a:lnTo>
                <a:lnTo>
                  <a:pt x="3936946" y="44450"/>
                </a:lnTo>
                <a:lnTo>
                  <a:pt x="3936946" y="31750"/>
                </a:lnTo>
                <a:close/>
              </a:path>
              <a:path w="6517005" h="76200">
                <a:moveTo>
                  <a:pt x="4025846" y="31750"/>
                </a:moveTo>
                <a:lnTo>
                  <a:pt x="3975046" y="31750"/>
                </a:lnTo>
                <a:lnTo>
                  <a:pt x="3975046" y="44450"/>
                </a:lnTo>
                <a:lnTo>
                  <a:pt x="4025846" y="44450"/>
                </a:lnTo>
                <a:lnTo>
                  <a:pt x="4025846" y="31750"/>
                </a:lnTo>
                <a:close/>
              </a:path>
              <a:path w="6517005" h="76200">
                <a:moveTo>
                  <a:pt x="4076646" y="31750"/>
                </a:moveTo>
                <a:lnTo>
                  <a:pt x="4063946" y="31750"/>
                </a:lnTo>
                <a:lnTo>
                  <a:pt x="4063946" y="44450"/>
                </a:lnTo>
                <a:lnTo>
                  <a:pt x="4076646" y="44450"/>
                </a:lnTo>
                <a:lnTo>
                  <a:pt x="4076646" y="31750"/>
                </a:lnTo>
                <a:close/>
              </a:path>
              <a:path w="6517005" h="76200">
                <a:moveTo>
                  <a:pt x="4165546" y="31751"/>
                </a:moveTo>
                <a:lnTo>
                  <a:pt x="4114746" y="31751"/>
                </a:lnTo>
                <a:lnTo>
                  <a:pt x="4114746" y="44451"/>
                </a:lnTo>
                <a:lnTo>
                  <a:pt x="4165546" y="44451"/>
                </a:lnTo>
                <a:lnTo>
                  <a:pt x="4165546" y="31751"/>
                </a:lnTo>
                <a:close/>
              </a:path>
              <a:path w="6517005" h="76200">
                <a:moveTo>
                  <a:pt x="4216346" y="31751"/>
                </a:moveTo>
                <a:lnTo>
                  <a:pt x="4203646" y="31751"/>
                </a:lnTo>
                <a:lnTo>
                  <a:pt x="4203646" y="44451"/>
                </a:lnTo>
                <a:lnTo>
                  <a:pt x="4216346" y="44451"/>
                </a:lnTo>
                <a:lnTo>
                  <a:pt x="4216346" y="31751"/>
                </a:lnTo>
                <a:close/>
              </a:path>
              <a:path w="6517005" h="76200">
                <a:moveTo>
                  <a:pt x="4305246" y="31751"/>
                </a:moveTo>
                <a:lnTo>
                  <a:pt x="4254446" y="31751"/>
                </a:lnTo>
                <a:lnTo>
                  <a:pt x="4254446" y="44451"/>
                </a:lnTo>
                <a:lnTo>
                  <a:pt x="4305246" y="44451"/>
                </a:lnTo>
                <a:lnTo>
                  <a:pt x="4305246" y="31751"/>
                </a:lnTo>
                <a:close/>
              </a:path>
              <a:path w="6517005" h="76200">
                <a:moveTo>
                  <a:pt x="4356046" y="31751"/>
                </a:moveTo>
                <a:lnTo>
                  <a:pt x="4343346" y="31751"/>
                </a:lnTo>
                <a:lnTo>
                  <a:pt x="4343346" y="44451"/>
                </a:lnTo>
                <a:lnTo>
                  <a:pt x="4356046" y="44451"/>
                </a:lnTo>
                <a:lnTo>
                  <a:pt x="4356046" y="31751"/>
                </a:lnTo>
                <a:close/>
              </a:path>
              <a:path w="6517005" h="76200">
                <a:moveTo>
                  <a:pt x="4444946" y="31751"/>
                </a:moveTo>
                <a:lnTo>
                  <a:pt x="4394146" y="31751"/>
                </a:lnTo>
                <a:lnTo>
                  <a:pt x="4394146" y="44451"/>
                </a:lnTo>
                <a:lnTo>
                  <a:pt x="4444946" y="44451"/>
                </a:lnTo>
                <a:lnTo>
                  <a:pt x="4444946" y="31751"/>
                </a:lnTo>
                <a:close/>
              </a:path>
              <a:path w="6517005" h="76200">
                <a:moveTo>
                  <a:pt x="4495746" y="31751"/>
                </a:moveTo>
                <a:lnTo>
                  <a:pt x="4483046" y="31751"/>
                </a:lnTo>
                <a:lnTo>
                  <a:pt x="4483046" y="44451"/>
                </a:lnTo>
                <a:lnTo>
                  <a:pt x="4495746" y="44451"/>
                </a:lnTo>
                <a:lnTo>
                  <a:pt x="4495746" y="31751"/>
                </a:lnTo>
                <a:close/>
              </a:path>
              <a:path w="6517005" h="76200">
                <a:moveTo>
                  <a:pt x="4584646" y="31751"/>
                </a:moveTo>
                <a:lnTo>
                  <a:pt x="4533846" y="31751"/>
                </a:lnTo>
                <a:lnTo>
                  <a:pt x="4533846" y="44451"/>
                </a:lnTo>
                <a:lnTo>
                  <a:pt x="4584646" y="44451"/>
                </a:lnTo>
                <a:lnTo>
                  <a:pt x="4584646" y="31751"/>
                </a:lnTo>
                <a:close/>
              </a:path>
              <a:path w="6517005" h="76200">
                <a:moveTo>
                  <a:pt x="4635446" y="31751"/>
                </a:moveTo>
                <a:lnTo>
                  <a:pt x="4622746" y="31751"/>
                </a:lnTo>
                <a:lnTo>
                  <a:pt x="4622746" y="44451"/>
                </a:lnTo>
                <a:lnTo>
                  <a:pt x="4635446" y="44451"/>
                </a:lnTo>
                <a:lnTo>
                  <a:pt x="4635446" y="31751"/>
                </a:lnTo>
                <a:close/>
              </a:path>
              <a:path w="6517005" h="76200">
                <a:moveTo>
                  <a:pt x="4724346" y="31751"/>
                </a:moveTo>
                <a:lnTo>
                  <a:pt x="4673546" y="31751"/>
                </a:lnTo>
                <a:lnTo>
                  <a:pt x="4673546" y="44451"/>
                </a:lnTo>
                <a:lnTo>
                  <a:pt x="4724346" y="44451"/>
                </a:lnTo>
                <a:lnTo>
                  <a:pt x="4724346" y="31751"/>
                </a:lnTo>
                <a:close/>
              </a:path>
              <a:path w="6517005" h="76200">
                <a:moveTo>
                  <a:pt x="4775146" y="31751"/>
                </a:moveTo>
                <a:lnTo>
                  <a:pt x="4762446" y="31751"/>
                </a:lnTo>
                <a:lnTo>
                  <a:pt x="4762446" y="44451"/>
                </a:lnTo>
                <a:lnTo>
                  <a:pt x="4775146" y="44451"/>
                </a:lnTo>
                <a:lnTo>
                  <a:pt x="4775146" y="31751"/>
                </a:lnTo>
                <a:close/>
              </a:path>
              <a:path w="6517005" h="76200">
                <a:moveTo>
                  <a:pt x="4864046" y="31751"/>
                </a:moveTo>
                <a:lnTo>
                  <a:pt x="4813246" y="31751"/>
                </a:lnTo>
                <a:lnTo>
                  <a:pt x="4813246" y="44451"/>
                </a:lnTo>
                <a:lnTo>
                  <a:pt x="4864046" y="44451"/>
                </a:lnTo>
                <a:lnTo>
                  <a:pt x="4864046" y="31751"/>
                </a:lnTo>
                <a:close/>
              </a:path>
              <a:path w="6517005" h="76200">
                <a:moveTo>
                  <a:pt x="4914846" y="31751"/>
                </a:moveTo>
                <a:lnTo>
                  <a:pt x="4902146" y="31751"/>
                </a:lnTo>
                <a:lnTo>
                  <a:pt x="4902146" y="44451"/>
                </a:lnTo>
                <a:lnTo>
                  <a:pt x="4914846" y="44451"/>
                </a:lnTo>
                <a:lnTo>
                  <a:pt x="4914846" y="31751"/>
                </a:lnTo>
                <a:close/>
              </a:path>
              <a:path w="6517005" h="76200">
                <a:moveTo>
                  <a:pt x="5003746" y="31751"/>
                </a:moveTo>
                <a:lnTo>
                  <a:pt x="4952946" y="31751"/>
                </a:lnTo>
                <a:lnTo>
                  <a:pt x="4952946" y="44451"/>
                </a:lnTo>
                <a:lnTo>
                  <a:pt x="5003746" y="44451"/>
                </a:lnTo>
                <a:lnTo>
                  <a:pt x="5003746" y="31751"/>
                </a:lnTo>
                <a:close/>
              </a:path>
              <a:path w="6517005" h="76200">
                <a:moveTo>
                  <a:pt x="5054546" y="31751"/>
                </a:moveTo>
                <a:lnTo>
                  <a:pt x="5041846" y="31751"/>
                </a:lnTo>
                <a:lnTo>
                  <a:pt x="5041846" y="44451"/>
                </a:lnTo>
                <a:lnTo>
                  <a:pt x="5054546" y="44451"/>
                </a:lnTo>
                <a:lnTo>
                  <a:pt x="5054546" y="31751"/>
                </a:lnTo>
                <a:close/>
              </a:path>
              <a:path w="6517005" h="76200">
                <a:moveTo>
                  <a:pt x="5143446" y="31751"/>
                </a:moveTo>
                <a:lnTo>
                  <a:pt x="5092646" y="31751"/>
                </a:lnTo>
                <a:lnTo>
                  <a:pt x="5092646" y="44451"/>
                </a:lnTo>
                <a:lnTo>
                  <a:pt x="5143446" y="44451"/>
                </a:lnTo>
                <a:lnTo>
                  <a:pt x="5143446" y="31751"/>
                </a:lnTo>
                <a:close/>
              </a:path>
              <a:path w="6517005" h="76200">
                <a:moveTo>
                  <a:pt x="5194246" y="31751"/>
                </a:moveTo>
                <a:lnTo>
                  <a:pt x="5181546" y="31751"/>
                </a:lnTo>
                <a:lnTo>
                  <a:pt x="5181546" y="44451"/>
                </a:lnTo>
                <a:lnTo>
                  <a:pt x="5194246" y="44451"/>
                </a:lnTo>
                <a:lnTo>
                  <a:pt x="5194246" y="31751"/>
                </a:lnTo>
                <a:close/>
              </a:path>
              <a:path w="6517005" h="76200">
                <a:moveTo>
                  <a:pt x="5283146" y="31751"/>
                </a:moveTo>
                <a:lnTo>
                  <a:pt x="5232346" y="31751"/>
                </a:lnTo>
                <a:lnTo>
                  <a:pt x="5232346" y="44451"/>
                </a:lnTo>
                <a:lnTo>
                  <a:pt x="5283146" y="44451"/>
                </a:lnTo>
                <a:lnTo>
                  <a:pt x="5283146" y="31751"/>
                </a:lnTo>
                <a:close/>
              </a:path>
              <a:path w="6517005" h="76200">
                <a:moveTo>
                  <a:pt x="5333946" y="31751"/>
                </a:moveTo>
                <a:lnTo>
                  <a:pt x="5321246" y="31751"/>
                </a:lnTo>
                <a:lnTo>
                  <a:pt x="5321246" y="44451"/>
                </a:lnTo>
                <a:lnTo>
                  <a:pt x="5333946" y="44451"/>
                </a:lnTo>
                <a:lnTo>
                  <a:pt x="5333946" y="31751"/>
                </a:lnTo>
                <a:close/>
              </a:path>
              <a:path w="6517005" h="76200">
                <a:moveTo>
                  <a:pt x="5422846" y="31751"/>
                </a:moveTo>
                <a:lnTo>
                  <a:pt x="5372046" y="31751"/>
                </a:lnTo>
                <a:lnTo>
                  <a:pt x="5372046" y="44451"/>
                </a:lnTo>
                <a:lnTo>
                  <a:pt x="5422846" y="44451"/>
                </a:lnTo>
                <a:lnTo>
                  <a:pt x="5422846" y="31751"/>
                </a:lnTo>
                <a:close/>
              </a:path>
              <a:path w="6517005" h="76200">
                <a:moveTo>
                  <a:pt x="5473646" y="31751"/>
                </a:moveTo>
                <a:lnTo>
                  <a:pt x="5460946" y="31751"/>
                </a:lnTo>
                <a:lnTo>
                  <a:pt x="5460946" y="44451"/>
                </a:lnTo>
                <a:lnTo>
                  <a:pt x="5473646" y="44451"/>
                </a:lnTo>
                <a:lnTo>
                  <a:pt x="5473646" y="31751"/>
                </a:lnTo>
                <a:close/>
              </a:path>
              <a:path w="6517005" h="76200">
                <a:moveTo>
                  <a:pt x="5562546" y="31751"/>
                </a:moveTo>
                <a:lnTo>
                  <a:pt x="5511746" y="31751"/>
                </a:lnTo>
                <a:lnTo>
                  <a:pt x="5511746" y="44451"/>
                </a:lnTo>
                <a:lnTo>
                  <a:pt x="5562546" y="44451"/>
                </a:lnTo>
                <a:lnTo>
                  <a:pt x="5562546" y="31751"/>
                </a:lnTo>
                <a:close/>
              </a:path>
              <a:path w="6517005" h="76200">
                <a:moveTo>
                  <a:pt x="5613346" y="31751"/>
                </a:moveTo>
                <a:lnTo>
                  <a:pt x="5600646" y="31751"/>
                </a:lnTo>
                <a:lnTo>
                  <a:pt x="5600646" y="44451"/>
                </a:lnTo>
                <a:lnTo>
                  <a:pt x="5613346" y="44451"/>
                </a:lnTo>
                <a:lnTo>
                  <a:pt x="5613346" y="31751"/>
                </a:lnTo>
                <a:close/>
              </a:path>
              <a:path w="6517005" h="76200">
                <a:moveTo>
                  <a:pt x="5702246" y="31751"/>
                </a:moveTo>
                <a:lnTo>
                  <a:pt x="5651446" y="31751"/>
                </a:lnTo>
                <a:lnTo>
                  <a:pt x="5651446" y="44451"/>
                </a:lnTo>
                <a:lnTo>
                  <a:pt x="5702246" y="44451"/>
                </a:lnTo>
                <a:lnTo>
                  <a:pt x="5702246" y="31751"/>
                </a:lnTo>
                <a:close/>
              </a:path>
              <a:path w="6517005" h="76200">
                <a:moveTo>
                  <a:pt x="5753046" y="31751"/>
                </a:moveTo>
                <a:lnTo>
                  <a:pt x="5740346" y="31751"/>
                </a:lnTo>
                <a:lnTo>
                  <a:pt x="5740346" y="44451"/>
                </a:lnTo>
                <a:lnTo>
                  <a:pt x="5753046" y="44451"/>
                </a:lnTo>
                <a:lnTo>
                  <a:pt x="5753046" y="31751"/>
                </a:lnTo>
                <a:close/>
              </a:path>
              <a:path w="6517005" h="76200">
                <a:moveTo>
                  <a:pt x="5841946" y="31751"/>
                </a:moveTo>
                <a:lnTo>
                  <a:pt x="5791146" y="31751"/>
                </a:lnTo>
                <a:lnTo>
                  <a:pt x="5791146" y="44451"/>
                </a:lnTo>
                <a:lnTo>
                  <a:pt x="5841946" y="44451"/>
                </a:lnTo>
                <a:lnTo>
                  <a:pt x="5841946" y="31751"/>
                </a:lnTo>
                <a:close/>
              </a:path>
              <a:path w="6517005" h="76200">
                <a:moveTo>
                  <a:pt x="5892746" y="31751"/>
                </a:moveTo>
                <a:lnTo>
                  <a:pt x="5880046" y="31751"/>
                </a:lnTo>
                <a:lnTo>
                  <a:pt x="5880046" y="44451"/>
                </a:lnTo>
                <a:lnTo>
                  <a:pt x="5892746" y="44451"/>
                </a:lnTo>
                <a:lnTo>
                  <a:pt x="5892746" y="31751"/>
                </a:lnTo>
                <a:close/>
              </a:path>
              <a:path w="6517005" h="76200">
                <a:moveTo>
                  <a:pt x="5981646" y="31751"/>
                </a:moveTo>
                <a:lnTo>
                  <a:pt x="5930846" y="31751"/>
                </a:lnTo>
                <a:lnTo>
                  <a:pt x="5930846" y="44451"/>
                </a:lnTo>
                <a:lnTo>
                  <a:pt x="5981646" y="44451"/>
                </a:lnTo>
                <a:lnTo>
                  <a:pt x="5981646" y="31751"/>
                </a:lnTo>
                <a:close/>
              </a:path>
              <a:path w="6517005" h="76200">
                <a:moveTo>
                  <a:pt x="6032446" y="31751"/>
                </a:moveTo>
                <a:lnTo>
                  <a:pt x="6019746" y="31751"/>
                </a:lnTo>
                <a:lnTo>
                  <a:pt x="6019746" y="44451"/>
                </a:lnTo>
                <a:lnTo>
                  <a:pt x="6032446" y="44451"/>
                </a:lnTo>
                <a:lnTo>
                  <a:pt x="6032446" y="31751"/>
                </a:lnTo>
                <a:close/>
              </a:path>
              <a:path w="6517005" h="76200">
                <a:moveTo>
                  <a:pt x="6121346" y="31751"/>
                </a:moveTo>
                <a:lnTo>
                  <a:pt x="6070546" y="31751"/>
                </a:lnTo>
                <a:lnTo>
                  <a:pt x="6070546" y="44451"/>
                </a:lnTo>
                <a:lnTo>
                  <a:pt x="6121346" y="44451"/>
                </a:lnTo>
                <a:lnTo>
                  <a:pt x="6121346" y="31751"/>
                </a:lnTo>
                <a:close/>
              </a:path>
              <a:path w="6517005" h="76200">
                <a:moveTo>
                  <a:pt x="6172146" y="31751"/>
                </a:moveTo>
                <a:lnTo>
                  <a:pt x="6159446" y="31751"/>
                </a:lnTo>
                <a:lnTo>
                  <a:pt x="6159446" y="44451"/>
                </a:lnTo>
                <a:lnTo>
                  <a:pt x="6172146" y="44451"/>
                </a:lnTo>
                <a:lnTo>
                  <a:pt x="6172146" y="31751"/>
                </a:lnTo>
                <a:close/>
              </a:path>
              <a:path w="6517005" h="76200">
                <a:moveTo>
                  <a:pt x="6261046" y="31751"/>
                </a:moveTo>
                <a:lnTo>
                  <a:pt x="6210246" y="31751"/>
                </a:lnTo>
                <a:lnTo>
                  <a:pt x="6210246" y="44451"/>
                </a:lnTo>
                <a:lnTo>
                  <a:pt x="6261046" y="44451"/>
                </a:lnTo>
                <a:lnTo>
                  <a:pt x="6261046" y="31751"/>
                </a:lnTo>
                <a:close/>
              </a:path>
              <a:path w="6517005" h="76200">
                <a:moveTo>
                  <a:pt x="6311846" y="31751"/>
                </a:moveTo>
                <a:lnTo>
                  <a:pt x="6299146" y="31751"/>
                </a:lnTo>
                <a:lnTo>
                  <a:pt x="6299146" y="44451"/>
                </a:lnTo>
                <a:lnTo>
                  <a:pt x="6311846" y="44451"/>
                </a:lnTo>
                <a:lnTo>
                  <a:pt x="6311846" y="31751"/>
                </a:lnTo>
                <a:close/>
              </a:path>
              <a:path w="6517005" h="76200">
                <a:moveTo>
                  <a:pt x="6400746" y="31751"/>
                </a:moveTo>
                <a:lnTo>
                  <a:pt x="6349946" y="31751"/>
                </a:lnTo>
                <a:lnTo>
                  <a:pt x="6349946" y="44451"/>
                </a:lnTo>
                <a:lnTo>
                  <a:pt x="6400746" y="44451"/>
                </a:lnTo>
                <a:lnTo>
                  <a:pt x="6400746" y="31751"/>
                </a:lnTo>
                <a:close/>
              </a:path>
              <a:path w="6517005" h="76200">
                <a:moveTo>
                  <a:pt x="6440666" y="1"/>
                </a:moveTo>
                <a:lnTo>
                  <a:pt x="6440666" y="76201"/>
                </a:lnTo>
                <a:lnTo>
                  <a:pt x="6504166" y="44451"/>
                </a:lnTo>
                <a:lnTo>
                  <a:pt x="6451546" y="44451"/>
                </a:lnTo>
                <a:lnTo>
                  <a:pt x="6451546" y="31751"/>
                </a:lnTo>
                <a:lnTo>
                  <a:pt x="6504166" y="31751"/>
                </a:lnTo>
                <a:lnTo>
                  <a:pt x="6440666" y="1"/>
                </a:lnTo>
                <a:close/>
              </a:path>
              <a:path w="6517005" h="76200">
                <a:moveTo>
                  <a:pt x="6440666" y="31751"/>
                </a:moveTo>
                <a:lnTo>
                  <a:pt x="6438846" y="31751"/>
                </a:lnTo>
                <a:lnTo>
                  <a:pt x="6438846" y="44451"/>
                </a:lnTo>
                <a:lnTo>
                  <a:pt x="6440666" y="44451"/>
                </a:lnTo>
                <a:lnTo>
                  <a:pt x="6440666" y="31751"/>
                </a:lnTo>
                <a:close/>
              </a:path>
              <a:path w="6517005" h="76200">
                <a:moveTo>
                  <a:pt x="6504166" y="31751"/>
                </a:moveTo>
                <a:lnTo>
                  <a:pt x="6451546" y="31751"/>
                </a:lnTo>
                <a:lnTo>
                  <a:pt x="6451546" y="44451"/>
                </a:lnTo>
                <a:lnTo>
                  <a:pt x="6504166" y="44451"/>
                </a:lnTo>
                <a:lnTo>
                  <a:pt x="6516866" y="38101"/>
                </a:lnTo>
                <a:lnTo>
                  <a:pt x="6504166" y="31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75801" y="3753034"/>
            <a:ext cx="6517005" cy="76200"/>
          </a:xfrm>
          <a:custGeom>
            <a:avLst/>
            <a:gdLst/>
            <a:ahLst/>
            <a:cxnLst/>
            <a:rect l="l" t="t" r="r" b="b"/>
            <a:pathLst>
              <a:path w="651700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446" y="44450"/>
                </a:lnTo>
                <a:lnTo>
                  <a:pt x="63446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517005" h="76200">
                <a:moveTo>
                  <a:pt x="76200" y="31750"/>
                </a:moveTo>
                <a:lnTo>
                  <a:pt x="63446" y="31750"/>
                </a:lnTo>
                <a:lnTo>
                  <a:pt x="63446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517005" h="76200">
                <a:moveTo>
                  <a:pt x="11424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4246" y="44450"/>
                </a:lnTo>
                <a:lnTo>
                  <a:pt x="114246" y="31750"/>
                </a:lnTo>
                <a:close/>
              </a:path>
              <a:path w="6517005" h="76200">
                <a:moveTo>
                  <a:pt x="165046" y="31750"/>
                </a:moveTo>
                <a:lnTo>
                  <a:pt x="152346" y="31750"/>
                </a:lnTo>
                <a:lnTo>
                  <a:pt x="152346" y="44450"/>
                </a:lnTo>
                <a:lnTo>
                  <a:pt x="165046" y="44450"/>
                </a:lnTo>
                <a:lnTo>
                  <a:pt x="165046" y="31750"/>
                </a:lnTo>
                <a:close/>
              </a:path>
              <a:path w="6517005" h="76200">
                <a:moveTo>
                  <a:pt x="253946" y="31750"/>
                </a:moveTo>
                <a:lnTo>
                  <a:pt x="203146" y="31750"/>
                </a:lnTo>
                <a:lnTo>
                  <a:pt x="203146" y="44450"/>
                </a:lnTo>
                <a:lnTo>
                  <a:pt x="253946" y="44450"/>
                </a:lnTo>
                <a:lnTo>
                  <a:pt x="253946" y="31750"/>
                </a:lnTo>
                <a:close/>
              </a:path>
              <a:path w="6517005" h="76200">
                <a:moveTo>
                  <a:pt x="304746" y="31750"/>
                </a:moveTo>
                <a:lnTo>
                  <a:pt x="292046" y="31750"/>
                </a:lnTo>
                <a:lnTo>
                  <a:pt x="292046" y="44450"/>
                </a:lnTo>
                <a:lnTo>
                  <a:pt x="304746" y="44450"/>
                </a:lnTo>
                <a:lnTo>
                  <a:pt x="304746" y="31750"/>
                </a:lnTo>
                <a:close/>
              </a:path>
              <a:path w="6517005" h="76200">
                <a:moveTo>
                  <a:pt x="393646" y="31750"/>
                </a:moveTo>
                <a:lnTo>
                  <a:pt x="342846" y="31750"/>
                </a:lnTo>
                <a:lnTo>
                  <a:pt x="342846" y="44450"/>
                </a:lnTo>
                <a:lnTo>
                  <a:pt x="393646" y="44450"/>
                </a:lnTo>
                <a:lnTo>
                  <a:pt x="393646" y="31750"/>
                </a:lnTo>
                <a:close/>
              </a:path>
              <a:path w="6517005" h="76200">
                <a:moveTo>
                  <a:pt x="444446" y="31750"/>
                </a:moveTo>
                <a:lnTo>
                  <a:pt x="431746" y="31750"/>
                </a:lnTo>
                <a:lnTo>
                  <a:pt x="431746" y="44450"/>
                </a:lnTo>
                <a:lnTo>
                  <a:pt x="444446" y="44450"/>
                </a:lnTo>
                <a:lnTo>
                  <a:pt x="444446" y="31750"/>
                </a:lnTo>
                <a:close/>
              </a:path>
              <a:path w="6517005" h="76200">
                <a:moveTo>
                  <a:pt x="533346" y="31750"/>
                </a:moveTo>
                <a:lnTo>
                  <a:pt x="482546" y="31750"/>
                </a:lnTo>
                <a:lnTo>
                  <a:pt x="482546" y="44450"/>
                </a:lnTo>
                <a:lnTo>
                  <a:pt x="533346" y="44450"/>
                </a:lnTo>
                <a:lnTo>
                  <a:pt x="533346" y="31750"/>
                </a:lnTo>
                <a:close/>
              </a:path>
              <a:path w="6517005" h="76200">
                <a:moveTo>
                  <a:pt x="584146" y="31750"/>
                </a:moveTo>
                <a:lnTo>
                  <a:pt x="571446" y="31750"/>
                </a:lnTo>
                <a:lnTo>
                  <a:pt x="571446" y="44450"/>
                </a:lnTo>
                <a:lnTo>
                  <a:pt x="584146" y="44450"/>
                </a:lnTo>
                <a:lnTo>
                  <a:pt x="584146" y="31750"/>
                </a:lnTo>
                <a:close/>
              </a:path>
              <a:path w="6517005" h="76200">
                <a:moveTo>
                  <a:pt x="673046" y="31750"/>
                </a:moveTo>
                <a:lnTo>
                  <a:pt x="622246" y="31750"/>
                </a:lnTo>
                <a:lnTo>
                  <a:pt x="622246" y="44450"/>
                </a:lnTo>
                <a:lnTo>
                  <a:pt x="673046" y="44450"/>
                </a:lnTo>
                <a:lnTo>
                  <a:pt x="673046" y="31750"/>
                </a:lnTo>
                <a:close/>
              </a:path>
              <a:path w="6517005" h="76200">
                <a:moveTo>
                  <a:pt x="723846" y="31750"/>
                </a:moveTo>
                <a:lnTo>
                  <a:pt x="711146" y="31750"/>
                </a:lnTo>
                <a:lnTo>
                  <a:pt x="711146" y="44450"/>
                </a:lnTo>
                <a:lnTo>
                  <a:pt x="723846" y="44450"/>
                </a:lnTo>
                <a:lnTo>
                  <a:pt x="723846" y="31750"/>
                </a:lnTo>
                <a:close/>
              </a:path>
              <a:path w="6517005" h="76200">
                <a:moveTo>
                  <a:pt x="812746" y="31750"/>
                </a:moveTo>
                <a:lnTo>
                  <a:pt x="761946" y="31750"/>
                </a:lnTo>
                <a:lnTo>
                  <a:pt x="761946" y="44450"/>
                </a:lnTo>
                <a:lnTo>
                  <a:pt x="812746" y="44450"/>
                </a:lnTo>
                <a:lnTo>
                  <a:pt x="812746" y="31750"/>
                </a:lnTo>
                <a:close/>
              </a:path>
              <a:path w="6517005" h="76200">
                <a:moveTo>
                  <a:pt x="863546" y="31750"/>
                </a:moveTo>
                <a:lnTo>
                  <a:pt x="850846" y="31750"/>
                </a:lnTo>
                <a:lnTo>
                  <a:pt x="850846" y="44450"/>
                </a:lnTo>
                <a:lnTo>
                  <a:pt x="863546" y="44450"/>
                </a:lnTo>
                <a:lnTo>
                  <a:pt x="863546" y="31750"/>
                </a:lnTo>
                <a:close/>
              </a:path>
              <a:path w="6517005" h="76200">
                <a:moveTo>
                  <a:pt x="952446" y="31750"/>
                </a:moveTo>
                <a:lnTo>
                  <a:pt x="901646" y="31750"/>
                </a:lnTo>
                <a:lnTo>
                  <a:pt x="901646" y="44450"/>
                </a:lnTo>
                <a:lnTo>
                  <a:pt x="952446" y="44450"/>
                </a:lnTo>
                <a:lnTo>
                  <a:pt x="952446" y="31750"/>
                </a:lnTo>
                <a:close/>
              </a:path>
              <a:path w="6517005" h="76200">
                <a:moveTo>
                  <a:pt x="1003246" y="31750"/>
                </a:moveTo>
                <a:lnTo>
                  <a:pt x="990546" y="31750"/>
                </a:lnTo>
                <a:lnTo>
                  <a:pt x="990546" y="44450"/>
                </a:lnTo>
                <a:lnTo>
                  <a:pt x="1003246" y="44450"/>
                </a:lnTo>
                <a:lnTo>
                  <a:pt x="1003246" y="31750"/>
                </a:lnTo>
                <a:close/>
              </a:path>
              <a:path w="6517005" h="76200">
                <a:moveTo>
                  <a:pt x="1092146" y="31750"/>
                </a:moveTo>
                <a:lnTo>
                  <a:pt x="1041346" y="31750"/>
                </a:lnTo>
                <a:lnTo>
                  <a:pt x="1041346" y="44450"/>
                </a:lnTo>
                <a:lnTo>
                  <a:pt x="1092146" y="44450"/>
                </a:lnTo>
                <a:lnTo>
                  <a:pt x="1092146" y="31750"/>
                </a:lnTo>
                <a:close/>
              </a:path>
              <a:path w="6517005" h="76200">
                <a:moveTo>
                  <a:pt x="1142946" y="31750"/>
                </a:moveTo>
                <a:lnTo>
                  <a:pt x="1130246" y="31750"/>
                </a:lnTo>
                <a:lnTo>
                  <a:pt x="1130246" y="44450"/>
                </a:lnTo>
                <a:lnTo>
                  <a:pt x="1142946" y="44450"/>
                </a:lnTo>
                <a:lnTo>
                  <a:pt x="1142946" y="31750"/>
                </a:lnTo>
                <a:close/>
              </a:path>
              <a:path w="6517005" h="76200">
                <a:moveTo>
                  <a:pt x="1231846" y="31750"/>
                </a:moveTo>
                <a:lnTo>
                  <a:pt x="1181046" y="31750"/>
                </a:lnTo>
                <a:lnTo>
                  <a:pt x="1181046" y="44450"/>
                </a:lnTo>
                <a:lnTo>
                  <a:pt x="1231846" y="44450"/>
                </a:lnTo>
                <a:lnTo>
                  <a:pt x="1231846" y="31750"/>
                </a:lnTo>
                <a:close/>
              </a:path>
              <a:path w="6517005" h="76200">
                <a:moveTo>
                  <a:pt x="1282646" y="31750"/>
                </a:moveTo>
                <a:lnTo>
                  <a:pt x="1269946" y="31750"/>
                </a:lnTo>
                <a:lnTo>
                  <a:pt x="1269946" y="44450"/>
                </a:lnTo>
                <a:lnTo>
                  <a:pt x="1282646" y="44450"/>
                </a:lnTo>
                <a:lnTo>
                  <a:pt x="1282646" y="31750"/>
                </a:lnTo>
                <a:close/>
              </a:path>
              <a:path w="6517005" h="76200">
                <a:moveTo>
                  <a:pt x="1371546" y="31750"/>
                </a:moveTo>
                <a:lnTo>
                  <a:pt x="1320746" y="31750"/>
                </a:lnTo>
                <a:lnTo>
                  <a:pt x="1320746" y="44450"/>
                </a:lnTo>
                <a:lnTo>
                  <a:pt x="1371546" y="44450"/>
                </a:lnTo>
                <a:lnTo>
                  <a:pt x="1371546" y="31750"/>
                </a:lnTo>
                <a:close/>
              </a:path>
              <a:path w="6517005" h="76200">
                <a:moveTo>
                  <a:pt x="1422346" y="31750"/>
                </a:moveTo>
                <a:lnTo>
                  <a:pt x="1409646" y="31750"/>
                </a:lnTo>
                <a:lnTo>
                  <a:pt x="1409646" y="44450"/>
                </a:lnTo>
                <a:lnTo>
                  <a:pt x="1422346" y="44450"/>
                </a:lnTo>
                <a:lnTo>
                  <a:pt x="1422346" y="31750"/>
                </a:lnTo>
                <a:close/>
              </a:path>
              <a:path w="6517005" h="76200">
                <a:moveTo>
                  <a:pt x="1511246" y="31750"/>
                </a:moveTo>
                <a:lnTo>
                  <a:pt x="1460446" y="31750"/>
                </a:lnTo>
                <a:lnTo>
                  <a:pt x="1460446" y="44450"/>
                </a:lnTo>
                <a:lnTo>
                  <a:pt x="1511246" y="44450"/>
                </a:lnTo>
                <a:lnTo>
                  <a:pt x="1511246" y="31750"/>
                </a:lnTo>
                <a:close/>
              </a:path>
              <a:path w="6517005" h="76200">
                <a:moveTo>
                  <a:pt x="1562046" y="31750"/>
                </a:moveTo>
                <a:lnTo>
                  <a:pt x="1549346" y="31750"/>
                </a:lnTo>
                <a:lnTo>
                  <a:pt x="1549346" y="44450"/>
                </a:lnTo>
                <a:lnTo>
                  <a:pt x="1562046" y="44450"/>
                </a:lnTo>
                <a:lnTo>
                  <a:pt x="1562046" y="31750"/>
                </a:lnTo>
                <a:close/>
              </a:path>
              <a:path w="6517005" h="76200">
                <a:moveTo>
                  <a:pt x="1650946" y="31750"/>
                </a:moveTo>
                <a:lnTo>
                  <a:pt x="1600146" y="31750"/>
                </a:lnTo>
                <a:lnTo>
                  <a:pt x="1600146" y="44450"/>
                </a:lnTo>
                <a:lnTo>
                  <a:pt x="1650946" y="44450"/>
                </a:lnTo>
                <a:lnTo>
                  <a:pt x="1650946" y="31750"/>
                </a:lnTo>
                <a:close/>
              </a:path>
              <a:path w="6517005" h="76200">
                <a:moveTo>
                  <a:pt x="1701746" y="31750"/>
                </a:moveTo>
                <a:lnTo>
                  <a:pt x="1689046" y="31750"/>
                </a:lnTo>
                <a:lnTo>
                  <a:pt x="1689046" y="44450"/>
                </a:lnTo>
                <a:lnTo>
                  <a:pt x="1701746" y="44450"/>
                </a:lnTo>
                <a:lnTo>
                  <a:pt x="1701746" y="31750"/>
                </a:lnTo>
                <a:close/>
              </a:path>
              <a:path w="6517005" h="76200">
                <a:moveTo>
                  <a:pt x="1790646" y="31750"/>
                </a:moveTo>
                <a:lnTo>
                  <a:pt x="1739846" y="31750"/>
                </a:lnTo>
                <a:lnTo>
                  <a:pt x="1739846" y="44450"/>
                </a:lnTo>
                <a:lnTo>
                  <a:pt x="1790646" y="44450"/>
                </a:lnTo>
                <a:lnTo>
                  <a:pt x="1790646" y="31750"/>
                </a:lnTo>
                <a:close/>
              </a:path>
              <a:path w="6517005" h="76200">
                <a:moveTo>
                  <a:pt x="1841446" y="31750"/>
                </a:moveTo>
                <a:lnTo>
                  <a:pt x="1828746" y="31750"/>
                </a:lnTo>
                <a:lnTo>
                  <a:pt x="1828746" y="44450"/>
                </a:lnTo>
                <a:lnTo>
                  <a:pt x="1841446" y="44450"/>
                </a:lnTo>
                <a:lnTo>
                  <a:pt x="1841446" y="31750"/>
                </a:lnTo>
                <a:close/>
              </a:path>
              <a:path w="6517005" h="76200">
                <a:moveTo>
                  <a:pt x="1930346" y="31750"/>
                </a:moveTo>
                <a:lnTo>
                  <a:pt x="1879546" y="31750"/>
                </a:lnTo>
                <a:lnTo>
                  <a:pt x="1879546" y="44450"/>
                </a:lnTo>
                <a:lnTo>
                  <a:pt x="1930346" y="44450"/>
                </a:lnTo>
                <a:lnTo>
                  <a:pt x="1930346" y="31750"/>
                </a:lnTo>
                <a:close/>
              </a:path>
              <a:path w="6517005" h="76200">
                <a:moveTo>
                  <a:pt x="1981146" y="31750"/>
                </a:moveTo>
                <a:lnTo>
                  <a:pt x="1968446" y="31750"/>
                </a:lnTo>
                <a:lnTo>
                  <a:pt x="1968446" y="44450"/>
                </a:lnTo>
                <a:lnTo>
                  <a:pt x="1981146" y="44450"/>
                </a:lnTo>
                <a:lnTo>
                  <a:pt x="1981146" y="31750"/>
                </a:lnTo>
                <a:close/>
              </a:path>
              <a:path w="6517005" h="76200">
                <a:moveTo>
                  <a:pt x="2070046" y="31750"/>
                </a:moveTo>
                <a:lnTo>
                  <a:pt x="2019246" y="31750"/>
                </a:lnTo>
                <a:lnTo>
                  <a:pt x="2019246" y="44450"/>
                </a:lnTo>
                <a:lnTo>
                  <a:pt x="2070046" y="44450"/>
                </a:lnTo>
                <a:lnTo>
                  <a:pt x="2070046" y="31750"/>
                </a:lnTo>
                <a:close/>
              </a:path>
              <a:path w="6517005" h="76200">
                <a:moveTo>
                  <a:pt x="2120846" y="31750"/>
                </a:moveTo>
                <a:lnTo>
                  <a:pt x="2108146" y="31750"/>
                </a:lnTo>
                <a:lnTo>
                  <a:pt x="2108146" y="44450"/>
                </a:lnTo>
                <a:lnTo>
                  <a:pt x="2120846" y="44450"/>
                </a:lnTo>
                <a:lnTo>
                  <a:pt x="2120846" y="31750"/>
                </a:lnTo>
                <a:close/>
              </a:path>
              <a:path w="6517005" h="76200">
                <a:moveTo>
                  <a:pt x="2209746" y="31750"/>
                </a:moveTo>
                <a:lnTo>
                  <a:pt x="2158946" y="31750"/>
                </a:lnTo>
                <a:lnTo>
                  <a:pt x="2158946" y="44450"/>
                </a:lnTo>
                <a:lnTo>
                  <a:pt x="2209746" y="44450"/>
                </a:lnTo>
                <a:lnTo>
                  <a:pt x="2209746" y="31750"/>
                </a:lnTo>
                <a:close/>
              </a:path>
              <a:path w="6517005" h="76200">
                <a:moveTo>
                  <a:pt x="2260546" y="31750"/>
                </a:moveTo>
                <a:lnTo>
                  <a:pt x="2247846" y="31750"/>
                </a:lnTo>
                <a:lnTo>
                  <a:pt x="2247846" y="44450"/>
                </a:lnTo>
                <a:lnTo>
                  <a:pt x="2260546" y="44450"/>
                </a:lnTo>
                <a:lnTo>
                  <a:pt x="2260546" y="31750"/>
                </a:lnTo>
                <a:close/>
              </a:path>
              <a:path w="6517005" h="76200">
                <a:moveTo>
                  <a:pt x="2349446" y="31750"/>
                </a:moveTo>
                <a:lnTo>
                  <a:pt x="2298646" y="31750"/>
                </a:lnTo>
                <a:lnTo>
                  <a:pt x="2298646" y="44450"/>
                </a:lnTo>
                <a:lnTo>
                  <a:pt x="2349446" y="44450"/>
                </a:lnTo>
                <a:lnTo>
                  <a:pt x="2349446" y="31750"/>
                </a:lnTo>
                <a:close/>
              </a:path>
              <a:path w="6517005" h="76200">
                <a:moveTo>
                  <a:pt x="2400246" y="31750"/>
                </a:moveTo>
                <a:lnTo>
                  <a:pt x="2387546" y="31750"/>
                </a:lnTo>
                <a:lnTo>
                  <a:pt x="2387546" y="44450"/>
                </a:lnTo>
                <a:lnTo>
                  <a:pt x="2400246" y="44450"/>
                </a:lnTo>
                <a:lnTo>
                  <a:pt x="2400246" y="31750"/>
                </a:lnTo>
                <a:close/>
              </a:path>
              <a:path w="6517005" h="76200">
                <a:moveTo>
                  <a:pt x="2489146" y="31750"/>
                </a:moveTo>
                <a:lnTo>
                  <a:pt x="2438346" y="31750"/>
                </a:lnTo>
                <a:lnTo>
                  <a:pt x="2438346" y="44450"/>
                </a:lnTo>
                <a:lnTo>
                  <a:pt x="2489146" y="44450"/>
                </a:lnTo>
                <a:lnTo>
                  <a:pt x="2489146" y="31750"/>
                </a:lnTo>
                <a:close/>
              </a:path>
              <a:path w="6517005" h="76200">
                <a:moveTo>
                  <a:pt x="2539946" y="31750"/>
                </a:moveTo>
                <a:lnTo>
                  <a:pt x="2527246" y="31750"/>
                </a:lnTo>
                <a:lnTo>
                  <a:pt x="2527246" y="44450"/>
                </a:lnTo>
                <a:lnTo>
                  <a:pt x="2539946" y="44450"/>
                </a:lnTo>
                <a:lnTo>
                  <a:pt x="2539946" y="31750"/>
                </a:lnTo>
                <a:close/>
              </a:path>
              <a:path w="6517005" h="76200">
                <a:moveTo>
                  <a:pt x="2628846" y="31750"/>
                </a:moveTo>
                <a:lnTo>
                  <a:pt x="2578046" y="31750"/>
                </a:lnTo>
                <a:lnTo>
                  <a:pt x="2578046" y="44450"/>
                </a:lnTo>
                <a:lnTo>
                  <a:pt x="2628846" y="44450"/>
                </a:lnTo>
                <a:lnTo>
                  <a:pt x="2628846" y="31750"/>
                </a:lnTo>
                <a:close/>
              </a:path>
              <a:path w="6517005" h="76200">
                <a:moveTo>
                  <a:pt x="2679646" y="31750"/>
                </a:moveTo>
                <a:lnTo>
                  <a:pt x="2666946" y="31750"/>
                </a:lnTo>
                <a:lnTo>
                  <a:pt x="2666946" y="44450"/>
                </a:lnTo>
                <a:lnTo>
                  <a:pt x="2679646" y="44450"/>
                </a:lnTo>
                <a:lnTo>
                  <a:pt x="2679646" y="31750"/>
                </a:lnTo>
                <a:close/>
              </a:path>
              <a:path w="6517005" h="76200">
                <a:moveTo>
                  <a:pt x="2768546" y="31750"/>
                </a:moveTo>
                <a:lnTo>
                  <a:pt x="2717746" y="31750"/>
                </a:lnTo>
                <a:lnTo>
                  <a:pt x="2717746" y="44450"/>
                </a:lnTo>
                <a:lnTo>
                  <a:pt x="2768546" y="44450"/>
                </a:lnTo>
                <a:lnTo>
                  <a:pt x="2768546" y="31750"/>
                </a:lnTo>
                <a:close/>
              </a:path>
              <a:path w="6517005" h="76200">
                <a:moveTo>
                  <a:pt x="2819346" y="31750"/>
                </a:moveTo>
                <a:lnTo>
                  <a:pt x="2806646" y="31750"/>
                </a:lnTo>
                <a:lnTo>
                  <a:pt x="2806646" y="44450"/>
                </a:lnTo>
                <a:lnTo>
                  <a:pt x="2819346" y="44450"/>
                </a:lnTo>
                <a:lnTo>
                  <a:pt x="2819346" y="31750"/>
                </a:lnTo>
                <a:close/>
              </a:path>
              <a:path w="6517005" h="76200">
                <a:moveTo>
                  <a:pt x="2908246" y="31750"/>
                </a:moveTo>
                <a:lnTo>
                  <a:pt x="2857446" y="31750"/>
                </a:lnTo>
                <a:lnTo>
                  <a:pt x="2857446" y="44450"/>
                </a:lnTo>
                <a:lnTo>
                  <a:pt x="2908246" y="44450"/>
                </a:lnTo>
                <a:lnTo>
                  <a:pt x="2908246" y="31750"/>
                </a:lnTo>
                <a:close/>
              </a:path>
              <a:path w="6517005" h="76200">
                <a:moveTo>
                  <a:pt x="2959046" y="31750"/>
                </a:moveTo>
                <a:lnTo>
                  <a:pt x="2946346" y="31750"/>
                </a:lnTo>
                <a:lnTo>
                  <a:pt x="2946346" y="44450"/>
                </a:lnTo>
                <a:lnTo>
                  <a:pt x="2959046" y="44450"/>
                </a:lnTo>
                <a:lnTo>
                  <a:pt x="2959046" y="31750"/>
                </a:lnTo>
                <a:close/>
              </a:path>
              <a:path w="6517005" h="76200">
                <a:moveTo>
                  <a:pt x="3047946" y="31750"/>
                </a:moveTo>
                <a:lnTo>
                  <a:pt x="2997146" y="31750"/>
                </a:lnTo>
                <a:lnTo>
                  <a:pt x="2997146" y="44450"/>
                </a:lnTo>
                <a:lnTo>
                  <a:pt x="3047946" y="44450"/>
                </a:lnTo>
                <a:lnTo>
                  <a:pt x="3047946" y="31750"/>
                </a:lnTo>
                <a:close/>
              </a:path>
              <a:path w="6517005" h="76200">
                <a:moveTo>
                  <a:pt x="3098746" y="31750"/>
                </a:moveTo>
                <a:lnTo>
                  <a:pt x="3086046" y="31750"/>
                </a:lnTo>
                <a:lnTo>
                  <a:pt x="3086046" y="44450"/>
                </a:lnTo>
                <a:lnTo>
                  <a:pt x="3098746" y="44450"/>
                </a:lnTo>
                <a:lnTo>
                  <a:pt x="3098746" y="31750"/>
                </a:lnTo>
                <a:close/>
              </a:path>
              <a:path w="6517005" h="76200">
                <a:moveTo>
                  <a:pt x="3187646" y="31750"/>
                </a:moveTo>
                <a:lnTo>
                  <a:pt x="3136846" y="31750"/>
                </a:lnTo>
                <a:lnTo>
                  <a:pt x="3136846" y="44450"/>
                </a:lnTo>
                <a:lnTo>
                  <a:pt x="3187646" y="44450"/>
                </a:lnTo>
                <a:lnTo>
                  <a:pt x="3187646" y="31750"/>
                </a:lnTo>
                <a:close/>
              </a:path>
              <a:path w="6517005" h="76200">
                <a:moveTo>
                  <a:pt x="3238446" y="31750"/>
                </a:moveTo>
                <a:lnTo>
                  <a:pt x="3225746" y="31750"/>
                </a:lnTo>
                <a:lnTo>
                  <a:pt x="3225746" y="44450"/>
                </a:lnTo>
                <a:lnTo>
                  <a:pt x="3238446" y="44450"/>
                </a:lnTo>
                <a:lnTo>
                  <a:pt x="3238446" y="31750"/>
                </a:lnTo>
                <a:close/>
              </a:path>
              <a:path w="6517005" h="76200">
                <a:moveTo>
                  <a:pt x="3327346" y="31750"/>
                </a:moveTo>
                <a:lnTo>
                  <a:pt x="3276546" y="31750"/>
                </a:lnTo>
                <a:lnTo>
                  <a:pt x="3276546" y="44450"/>
                </a:lnTo>
                <a:lnTo>
                  <a:pt x="3327346" y="44450"/>
                </a:lnTo>
                <a:lnTo>
                  <a:pt x="3327346" y="31750"/>
                </a:lnTo>
                <a:close/>
              </a:path>
              <a:path w="6517005" h="76200">
                <a:moveTo>
                  <a:pt x="3378146" y="31750"/>
                </a:moveTo>
                <a:lnTo>
                  <a:pt x="3365446" y="31750"/>
                </a:lnTo>
                <a:lnTo>
                  <a:pt x="3365446" y="44450"/>
                </a:lnTo>
                <a:lnTo>
                  <a:pt x="3378146" y="44450"/>
                </a:lnTo>
                <a:lnTo>
                  <a:pt x="3378146" y="31750"/>
                </a:lnTo>
                <a:close/>
              </a:path>
              <a:path w="6517005" h="76200">
                <a:moveTo>
                  <a:pt x="3467046" y="31750"/>
                </a:moveTo>
                <a:lnTo>
                  <a:pt x="3416246" y="31750"/>
                </a:lnTo>
                <a:lnTo>
                  <a:pt x="3416246" y="44450"/>
                </a:lnTo>
                <a:lnTo>
                  <a:pt x="3467046" y="44450"/>
                </a:lnTo>
                <a:lnTo>
                  <a:pt x="3467046" y="31750"/>
                </a:lnTo>
                <a:close/>
              </a:path>
              <a:path w="6517005" h="76200">
                <a:moveTo>
                  <a:pt x="3517846" y="31750"/>
                </a:moveTo>
                <a:lnTo>
                  <a:pt x="3505146" y="31750"/>
                </a:lnTo>
                <a:lnTo>
                  <a:pt x="3505146" y="44450"/>
                </a:lnTo>
                <a:lnTo>
                  <a:pt x="3517846" y="44450"/>
                </a:lnTo>
                <a:lnTo>
                  <a:pt x="3517846" y="31750"/>
                </a:lnTo>
                <a:close/>
              </a:path>
              <a:path w="6517005" h="76200">
                <a:moveTo>
                  <a:pt x="3606746" y="31750"/>
                </a:moveTo>
                <a:lnTo>
                  <a:pt x="3555946" y="31750"/>
                </a:lnTo>
                <a:lnTo>
                  <a:pt x="3555946" y="44450"/>
                </a:lnTo>
                <a:lnTo>
                  <a:pt x="3606746" y="44450"/>
                </a:lnTo>
                <a:lnTo>
                  <a:pt x="3606746" y="31750"/>
                </a:lnTo>
                <a:close/>
              </a:path>
              <a:path w="6517005" h="76200">
                <a:moveTo>
                  <a:pt x="3657546" y="31750"/>
                </a:moveTo>
                <a:lnTo>
                  <a:pt x="3644846" y="31750"/>
                </a:lnTo>
                <a:lnTo>
                  <a:pt x="3644846" y="44450"/>
                </a:lnTo>
                <a:lnTo>
                  <a:pt x="3657546" y="44450"/>
                </a:lnTo>
                <a:lnTo>
                  <a:pt x="3657546" y="31750"/>
                </a:lnTo>
                <a:close/>
              </a:path>
              <a:path w="6517005" h="76200">
                <a:moveTo>
                  <a:pt x="3746446" y="31750"/>
                </a:moveTo>
                <a:lnTo>
                  <a:pt x="3695646" y="31750"/>
                </a:lnTo>
                <a:lnTo>
                  <a:pt x="3695646" y="44450"/>
                </a:lnTo>
                <a:lnTo>
                  <a:pt x="3746446" y="44450"/>
                </a:lnTo>
                <a:lnTo>
                  <a:pt x="3746446" y="31750"/>
                </a:lnTo>
                <a:close/>
              </a:path>
              <a:path w="6517005" h="76200">
                <a:moveTo>
                  <a:pt x="3797246" y="31750"/>
                </a:moveTo>
                <a:lnTo>
                  <a:pt x="3784546" y="31750"/>
                </a:lnTo>
                <a:lnTo>
                  <a:pt x="3784546" y="44450"/>
                </a:lnTo>
                <a:lnTo>
                  <a:pt x="3797246" y="44450"/>
                </a:lnTo>
                <a:lnTo>
                  <a:pt x="3797246" y="31750"/>
                </a:lnTo>
                <a:close/>
              </a:path>
              <a:path w="6517005" h="76200">
                <a:moveTo>
                  <a:pt x="3886146" y="31750"/>
                </a:moveTo>
                <a:lnTo>
                  <a:pt x="3835346" y="31750"/>
                </a:lnTo>
                <a:lnTo>
                  <a:pt x="3835346" y="44450"/>
                </a:lnTo>
                <a:lnTo>
                  <a:pt x="3886146" y="44450"/>
                </a:lnTo>
                <a:lnTo>
                  <a:pt x="3886146" y="31750"/>
                </a:lnTo>
                <a:close/>
              </a:path>
              <a:path w="6517005" h="76200">
                <a:moveTo>
                  <a:pt x="3936946" y="31750"/>
                </a:moveTo>
                <a:lnTo>
                  <a:pt x="3924246" y="31750"/>
                </a:lnTo>
                <a:lnTo>
                  <a:pt x="3924246" y="44450"/>
                </a:lnTo>
                <a:lnTo>
                  <a:pt x="3936946" y="44450"/>
                </a:lnTo>
                <a:lnTo>
                  <a:pt x="3936946" y="31750"/>
                </a:lnTo>
                <a:close/>
              </a:path>
              <a:path w="6517005" h="76200">
                <a:moveTo>
                  <a:pt x="4025846" y="31750"/>
                </a:moveTo>
                <a:lnTo>
                  <a:pt x="3975046" y="31750"/>
                </a:lnTo>
                <a:lnTo>
                  <a:pt x="3975046" y="44450"/>
                </a:lnTo>
                <a:lnTo>
                  <a:pt x="4025846" y="44450"/>
                </a:lnTo>
                <a:lnTo>
                  <a:pt x="4025846" y="31750"/>
                </a:lnTo>
                <a:close/>
              </a:path>
              <a:path w="6517005" h="76200">
                <a:moveTo>
                  <a:pt x="4076646" y="31750"/>
                </a:moveTo>
                <a:lnTo>
                  <a:pt x="4063946" y="31750"/>
                </a:lnTo>
                <a:lnTo>
                  <a:pt x="4063946" y="44450"/>
                </a:lnTo>
                <a:lnTo>
                  <a:pt x="4076646" y="44450"/>
                </a:lnTo>
                <a:lnTo>
                  <a:pt x="4076646" y="31750"/>
                </a:lnTo>
                <a:close/>
              </a:path>
              <a:path w="6517005" h="76200">
                <a:moveTo>
                  <a:pt x="4165546" y="31750"/>
                </a:moveTo>
                <a:lnTo>
                  <a:pt x="4114746" y="31750"/>
                </a:lnTo>
                <a:lnTo>
                  <a:pt x="4114746" y="44450"/>
                </a:lnTo>
                <a:lnTo>
                  <a:pt x="4165546" y="44450"/>
                </a:lnTo>
                <a:lnTo>
                  <a:pt x="4165546" y="31750"/>
                </a:lnTo>
                <a:close/>
              </a:path>
              <a:path w="6517005" h="76200">
                <a:moveTo>
                  <a:pt x="4216346" y="31750"/>
                </a:moveTo>
                <a:lnTo>
                  <a:pt x="4203646" y="31750"/>
                </a:lnTo>
                <a:lnTo>
                  <a:pt x="4203646" y="44450"/>
                </a:lnTo>
                <a:lnTo>
                  <a:pt x="4216346" y="44450"/>
                </a:lnTo>
                <a:lnTo>
                  <a:pt x="4216346" y="31750"/>
                </a:lnTo>
                <a:close/>
              </a:path>
              <a:path w="6517005" h="76200">
                <a:moveTo>
                  <a:pt x="4305246" y="31750"/>
                </a:moveTo>
                <a:lnTo>
                  <a:pt x="4254446" y="31750"/>
                </a:lnTo>
                <a:lnTo>
                  <a:pt x="4254446" y="44450"/>
                </a:lnTo>
                <a:lnTo>
                  <a:pt x="4305246" y="44450"/>
                </a:lnTo>
                <a:lnTo>
                  <a:pt x="4305246" y="31750"/>
                </a:lnTo>
                <a:close/>
              </a:path>
              <a:path w="6517005" h="76200">
                <a:moveTo>
                  <a:pt x="4356046" y="31750"/>
                </a:moveTo>
                <a:lnTo>
                  <a:pt x="4343346" y="31750"/>
                </a:lnTo>
                <a:lnTo>
                  <a:pt x="4343346" y="44450"/>
                </a:lnTo>
                <a:lnTo>
                  <a:pt x="4356046" y="44450"/>
                </a:lnTo>
                <a:lnTo>
                  <a:pt x="4356046" y="31750"/>
                </a:lnTo>
                <a:close/>
              </a:path>
              <a:path w="6517005" h="76200">
                <a:moveTo>
                  <a:pt x="4444946" y="31750"/>
                </a:moveTo>
                <a:lnTo>
                  <a:pt x="4394146" y="31750"/>
                </a:lnTo>
                <a:lnTo>
                  <a:pt x="4394146" y="44450"/>
                </a:lnTo>
                <a:lnTo>
                  <a:pt x="4444946" y="44450"/>
                </a:lnTo>
                <a:lnTo>
                  <a:pt x="4444946" y="31750"/>
                </a:lnTo>
                <a:close/>
              </a:path>
              <a:path w="6517005" h="76200">
                <a:moveTo>
                  <a:pt x="4495746" y="31750"/>
                </a:moveTo>
                <a:lnTo>
                  <a:pt x="4483046" y="31750"/>
                </a:lnTo>
                <a:lnTo>
                  <a:pt x="4483046" y="44450"/>
                </a:lnTo>
                <a:lnTo>
                  <a:pt x="4495746" y="44450"/>
                </a:lnTo>
                <a:lnTo>
                  <a:pt x="4495746" y="31750"/>
                </a:lnTo>
                <a:close/>
              </a:path>
              <a:path w="6517005" h="76200">
                <a:moveTo>
                  <a:pt x="4584646" y="31751"/>
                </a:moveTo>
                <a:lnTo>
                  <a:pt x="4533846" y="31751"/>
                </a:lnTo>
                <a:lnTo>
                  <a:pt x="4533846" y="44451"/>
                </a:lnTo>
                <a:lnTo>
                  <a:pt x="4584646" y="44451"/>
                </a:lnTo>
                <a:lnTo>
                  <a:pt x="4584646" y="31751"/>
                </a:lnTo>
                <a:close/>
              </a:path>
              <a:path w="6517005" h="76200">
                <a:moveTo>
                  <a:pt x="4635446" y="31751"/>
                </a:moveTo>
                <a:lnTo>
                  <a:pt x="4622746" y="31751"/>
                </a:lnTo>
                <a:lnTo>
                  <a:pt x="4622746" y="44451"/>
                </a:lnTo>
                <a:lnTo>
                  <a:pt x="4635446" y="44451"/>
                </a:lnTo>
                <a:lnTo>
                  <a:pt x="4635446" y="31751"/>
                </a:lnTo>
                <a:close/>
              </a:path>
              <a:path w="6517005" h="76200">
                <a:moveTo>
                  <a:pt x="4724346" y="31751"/>
                </a:moveTo>
                <a:lnTo>
                  <a:pt x="4673546" y="31751"/>
                </a:lnTo>
                <a:lnTo>
                  <a:pt x="4673546" y="44451"/>
                </a:lnTo>
                <a:lnTo>
                  <a:pt x="4724346" y="44451"/>
                </a:lnTo>
                <a:lnTo>
                  <a:pt x="4724346" y="31751"/>
                </a:lnTo>
                <a:close/>
              </a:path>
              <a:path w="6517005" h="76200">
                <a:moveTo>
                  <a:pt x="4775146" y="31751"/>
                </a:moveTo>
                <a:lnTo>
                  <a:pt x="4762446" y="31751"/>
                </a:lnTo>
                <a:lnTo>
                  <a:pt x="4762446" y="44451"/>
                </a:lnTo>
                <a:lnTo>
                  <a:pt x="4775146" y="44451"/>
                </a:lnTo>
                <a:lnTo>
                  <a:pt x="4775146" y="31751"/>
                </a:lnTo>
                <a:close/>
              </a:path>
              <a:path w="6517005" h="76200">
                <a:moveTo>
                  <a:pt x="4864046" y="31751"/>
                </a:moveTo>
                <a:lnTo>
                  <a:pt x="4813246" y="31751"/>
                </a:lnTo>
                <a:lnTo>
                  <a:pt x="4813246" y="44451"/>
                </a:lnTo>
                <a:lnTo>
                  <a:pt x="4864046" y="44451"/>
                </a:lnTo>
                <a:lnTo>
                  <a:pt x="4864046" y="31751"/>
                </a:lnTo>
                <a:close/>
              </a:path>
              <a:path w="6517005" h="76200">
                <a:moveTo>
                  <a:pt x="4914846" y="31751"/>
                </a:moveTo>
                <a:lnTo>
                  <a:pt x="4902146" y="31751"/>
                </a:lnTo>
                <a:lnTo>
                  <a:pt x="4902146" y="44451"/>
                </a:lnTo>
                <a:lnTo>
                  <a:pt x="4914846" y="44451"/>
                </a:lnTo>
                <a:lnTo>
                  <a:pt x="4914846" y="31751"/>
                </a:lnTo>
                <a:close/>
              </a:path>
              <a:path w="6517005" h="76200">
                <a:moveTo>
                  <a:pt x="5003746" y="31751"/>
                </a:moveTo>
                <a:lnTo>
                  <a:pt x="4952946" y="31751"/>
                </a:lnTo>
                <a:lnTo>
                  <a:pt x="4952946" y="44451"/>
                </a:lnTo>
                <a:lnTo>
                  <a:pt x="5003746" y="44451"/>
                </a:lnTo>
                <a:lnTo>
                  <a:pt x="5003746" y="31751"/>
                </a:lnTo>
                <a:close/>
              </a:path>
              <a:path w="6517005" h="76200">
                <a:moveTo>
                  <a:pt x="5054546" y="31751"/>
                </a:moveTo>
                <a:lnTo>
                  <a:pt x="5041846" y="31751"/>
                </a:lnTo>
                <a:lnTo>
                  <a:pt x="5041846" y="44451"/>
                </a:lnTo>
                <a:lnTo>
                  <a:pt x="5054546" y="44451"/>
                </a:lnTo>
                <a:lnTo>
                  <a:pt x="5054546" y="31751"/>
                </a:lnTo>
                <a:close/>
              </a:path>
              <a:path w="6517005" h="76200">
                <a:moveTo>
                  <a:pt x="5143446" y="31751"/>
                </a:moveTo>
                <a:lnTo>
                  <a:pt x="5092646" y="31751"/>
                </a:lnTo>
                <a:lnTo>
                  <a:pt x="5092646" y="44451"/>
                </a:lnTo>
                <a:lnTo>
                  <a:pt x="5143446" y="44451"/>
                </a:lnTo>
                <a:lnTo>
                  <a:pt x="5143446" y="31751"/>
                </a:lnTo>
                <a:close/>
              </a:path>
              <a:path w="6517005" h="76200">
                <a:moveTo>
                  <a:pt x="5194246" y="31751"/>
                </a:moveTo>
                <a:lnTo>
                  <a:pt x="5181546" y="31751"/>
                </a:lnTo>
                <a:lnTo>
                  <a:pt x="5181546" y="44451"/>
                </a:lnTo>
                <a:lnTo>
                  <a:pt x="5194246" y="44451"/>
                </a:lnTo>
                <a:lnTo>
                  <a:pt x="5194246" y="31751"/>
                </a:lnTo>
                <a:close/>
              </a:path>
              <a:path w="6517005" h="76200">
                <a:moveTo>
                  <a:pt x="5283146" y="31751"/>
                </a:moveTo>
                <a:lnTo>
                  <a:pt x="5232346" y="31751"/>
                </a:lnTo>
                <a:lnTo>
                  <a:pt x="5232346" y="44451"/>
                </a:lnTo>
                <a:lnTo>
                  <a:pt x="5283146" y="44451"/>
                </a:lnTo>
                <a:lnTo>
                  <a:pt x="5283146" y="31751"/>
                </a:lnTo>
                <a:close/>
              </a:path>
              <a:path w="6517005" h="76200">
                <a:moveTo>
                  <a:pt x="5333946" y="31751"/>
                </a:moveTo>
                <a:lnTo>
                  <a:pt x="5321246" y="31751"/>
                </a:lnTo>
                <a:lnTo>
                  <a:pt x="5321246" y="44451"/>
                </a:lnTo>
                <a:lnTo>
                  <a:pt x="5333946" y="44451"/>
                </a:lnTo>
                <a:lnTo>
                  <a:pt x="5333946" y="31751"/>
                </a:lnTo>
                <a:close/>
              </a:path>
              <a:path w="6517005" h="76200">
                <a:moveTo>
                  <a:pt x="5422846" y="31751"/>
                </a:moveTo>
                <a:lnTo>
                  <a:pt x="5372046" y="31751"/>
                </a:lnTo>
                <a:lnTo>
                  <a:pt x="5372046" y="44451"/>
                </a:lnTo>
                <a:lnTo>
                  <a:pt x="5422846" y="44451"/>
                </a:lnTo>
                <a:lnTo>
                  <a:pt x="5422846" y="31751"/>
                </a:lnTo>
                <a:close/>
              </a:path>
              <a:path w="6517005" h="76200">
                <a:moveTo>
                  <a:pt x="5473646" y="31751"/>
                </a:moveTo>
                <a:lnTo>
                  <a:pt x="5460946" y="31751"/>
                </a:lnTo>
                <a:lnTo>
                  <a:pt x="5460946" y="44451"/>
                </a:lnTo>
                <a:lnTo>
                  <a:pt x="5473646" y="44451"/>
                </a:lnTo>
                <a:lnTo>
                  <a:pt x="5473646" y="31751"/>
                </a:lnTo>
                <a:close/>
              </a:path>
              <a:path w="6517005" h="76200">
                <a:moveTo>
                  <a:pt x="5562546" y="31751"/>
                </a:moveTo>
                <a:lnTo>
                  <a:pt x="5511746" y="31751"/>
                </a:lnTo>
                <a:lnTo>
                  <a:pt x="5511746" y="44451"/>
                </a:lnTo>
                <a:lnTo>
                  <a:pt x="5562546" y="44451"/>
                </a:lnTo>
                <a:lnTo>
                  <a:pt x="5562546" y="31751"/>
                </a:lnTo>
                <a:close/>
              </a:path>
              <a:path w="6517005" h="76200">
                <a:moveTo>
                  <a:pt x="5613346" y="31751"/>
                </a:moveTo>
                <a:lnTo>
                  <a:pt x="5600646" y="31751"/>
                </a:lnTo>
                <a:lnTo>
                  <a:pt x="5600646" y="44451"/>
                </a:lnTo>
                <a:lnTo>
                  <a:pt x="5613346" y="44451"/>
                </a:lnTo>
                <a:lnTo>
                  <a:pt x="5613346" y="31751"/>
                </a:lnTo>
                <a:close/>
              </a:path>
              <a:path w="6517005" h="76200">
                <a:moveTo>
                  <a:pt x="5702246" y="31751"/>
                </a:moveTo>
                <a:lnTo>
                  <a:pt x="5651446" y="31751"/>
                </a:lnTo>
                <a:lnTo>
                  <a:pt x="5651446" y="44451"/>
                </a:lnTo>
                <a:lnTo>
                  <a:pt x="5702246" y="44451"/>
                </a:lnTo>
                <a:lnTo>
                  <a:pt x="5702246" y="31751"/>
                </a:lnTo>
                <a:close/>
              </a:path>
              <a:path w="6517005" h="76200">
                <a:moveTo>
                  <a:pt x="5753046" y="31751"/>
                </a:moveTo>
                <a:lnTo>
                  <a:pt x="5740346" y="31751"/>
                </a:lnTo>
                <a:lnTo>
                  <a:pt x="5740346" y="44451"/>
                </a:lnTo>
                <a:lnTo>
                  <a:pt x="5753046" y="44451"/>
                </a:lnTo>
                <a:lnTo>
                  <a:pt x="5753046" y="31751"/>
                </a:lnTo>
                <a:close/>
              </a:path>
              <a:path w="6517005" h="76200">
                <a:moveTo>
                  <a:pt x="5841946" y="31751"/>
                </a:moveTo>
                <a:lnTo>
                  <a:pt x="5791146" y="31751"/>
                </a:lnTo>
                <a:lnTo>
                  <a:pt x="5791146" y="44451"/>
                </a:lnTo>
                <a:lnTo>
                  <a:pt x="5841946" y="44451"/>
                </a:lnTo>
                <a:lnTo>
                  <a:pt x="5841946" y="31751"/>
                </a:lnTo>
                <a:close/>
              </a:path>
              <a:path w="6517005" h="76200">
                <a:moveTo>
                  <a:pt x="5892746" y="31751"/>
                </a:moveTo>
                <a:lnTo>
                  <a:pt x="5880046" y="31751"/>
                </a:lnTo>
                <a:lnTo>
                  <a:pt x="5880046" y="44451"/>
                </a:lnTo>
                <a:lnTo>
                  <a:pt x="5892746" y="44451"/>
                </a:lnTo>
                <a:lnTo>
                  <a:pt x="5892746" y="31751"/>
                </a:lnTo>
                <a:close/>
              </a:path>
              <a:path w="6517005" h="76200">
                <a:moveTo>
                  <a:pt x="5981646" y="31751"/>
                </a:moveTo>
                <a:lnTo>
                  <a:pt x="5930846" y="31751"/>
                </a:lnTo>
                <a:lnTo>
                  <a:pt x="5930846" y="44451"/>
                </a:lnTo>
                <a:lnTo>
                  <a:pt x="5981646" y="44451"/>
                </a:lnTo>
                <a:lnTo>
                  <a:pt x="5981646" y="31751"/>
                </a:lnTo>
                <a:close/>
              </a:path>
              <a:path w="6517005" h="76200">
                <a:moveTo>
                  <a:pt x="6032446" y="31751"/>
                </a:moveTo>
                <a:lnTo>
                  <a:pt x="6019746" y="31751"/>
                </a:lnTo>
                <a:lnTo>
                  <a:pt x="6019746" y="44451"/>
                </a:lnTo>
                <a:lnTo>
                  <a:pt x="6032446" y="44451"/>
                </a:lnTo>
                <a:lnTo>
                  <a:pt x="6032446" y="31751"/>
                </a:lnTo>
                <a:close/>
              </a:path>
              <a:path w="6517005" h="76200">
                <a:moveTo>
                  <a:pt x="6121346" y="31751"/>
                </a:moveTo>
                <a:lnTo>
                  <a:pt x="6070546" y="31751"/>
                </a:lnTo>
                <a:lnTo>
                  <a:pt x="6070546" y="44451"/>
                </a:lnTo>
                <a:lnTo>
                  <a:pt x="6121346" y="44451"/>
                </a:lnTo>
                <a:lnTo>
                  <a:pt x="6121346" y="31751"/>
                </a:lnTo>
                <a:close/>
              </a:path>
              <a:path w="6517005" h="76200">
                <a:moveTo>
                  <a:pt x="6172146" y="31751"/>
                </a:moveTo>
                <a:lnTo>
                  <a:pt x="6159446" y="31751"/>
                </a:lnTo>
                <a:lnTo>
                  <a:pt x="6159446" y="44451"/>
                </a:lnTo>
                <a:lnTo>
                  <a:pt x="6172146" y="44451"/>
                </a:lnTo>
                <a:lnTo>
                  <a:pt x="6172146" y="31751"/>
                </a:lnTo>
                <a:close/>
              </a:path>
              <a:path w="6517005" h="76200">
                <a:moveTo>
                  <a:pt x="6261046" y="31751"/>
                </a:moveTo>
                <a:lnTo>
                  <a:pt x="6210246" y="31751"/>
                </a:lnTo>
                <a:lnTo>
                  <a:pt x="6210246" y="44451"/>
                </a:lnTo>
                <a:lnTo>
                  <a:pt x="6261046" y="44451"/>
                </a:lnTo>
                <a:lnTo>
                  <a:pt x="6261046" y="31751"/>
                </a:lnTo>
                <a:close/>
              </a:path>
              <a:path w="6517005" h="76200">
                <a:moveTo>
                  <a:pt x="6311846" y="31751"/>
                </a:moveTo>
                <a:lnTo>
                  <a:pt x="6299146" y="31751"/>
                </a:lnTo>
                <a:lnTo>
                  <a:pt x="6299146" y="44451"/>
                </a:lnTo>
                <a:lnTo>
                  <a:pt x="6311846" y="44451"/>
                </a:lnTo>
                <a:lnTo>
                  <a:pt x="6311846" y="31751"/>
                </a:lnTo>
                <a:close/>
              </a:path>
              <a:path w="6517005" h="76200">
                <a:moveTo>
                  <a:pt x="6400746" y="31751"/>
                </a:moveTo>
                <a:lnTo>
                  <a:pt x="6349946" y="31751"/>
                </a:lnTo>
                <a:lnTo>
                  <a:pt x="6349946" y="44451"/>
                </a:lnTo>
                <a:lnTo>
                  <a:pt x="6400746" y="44451"/>
                </a:lnTo>
                <a:lnTo>
                  <a:pt x="6400746" y="31751"/>
                </a:lnTo>
                <a:close/>
              </a:path>
              <a:path w="6517005" h="76200">
                <a:moveTo>
                  <a:pt x="6440666" y="1"/>
                </a:moveTo>
                <a:lnTo>
                  <a:pt x="6440666" y="76201"/>
                </a:lnTo>
                <a:lnTo>
                  <a:pt x="6504166" y="44451"/>
                </a:lnTo>
                <a:lnTo>
                  <a:pt x="6451546" y="44451"/>
                </a:lnTo>
                <a:lnTo>
                  <a:pt x="6451546" y="31751"/>
                </a:lnTo>
                <a:lnTo>
                  <a:pt x="6504166" y="31751"/>
                </a:lnTo>
                <a:lnTo>
                  <a:pt x="6440666" y="1"/>
                </a:lnTo>
                <a:close/>
              </a:path>
              <a:path w="6517005" h="76200">
                <a:moveTo>
                  <a:pt x="6440666" y="31751"/>
                </a:moveTo>
                <a:lnTo>
                  <a:pt x="6438846" y="31751"/>
                </a:lnTo>
                <a:lnTo>
                  <a:pt x="6438846" y="44451"/>
                </a:lnTo>
                <a:lnTo>
                  <a:pt x="6440666" y="44451"/>
                </a:lnTo>
                <a:lnTo>
                  <a:pt x="6440666" y="31751"/>
                </a:lnTo>
                <a:close/>
              </a:path>
              <a:path w="6517005" h="76200">
                <a:moveTo>
                  <a:pt x="6504166" y="31751"/>
                </a:moveTo>
                <a:lnTo>
                  <a:pt x="6451546" y="31751"/>
                </a:lnTo>
                <a:lnTo>
                  <a:pt x="6451546" y="44451"/>
                </a:lnTo>
                <a:lnTo>
                  <a:pt x="6504166" y="44451"/>
                </a:lnTo>
                <a:lnTo>
                  <a:pt x="6516866" y="38101"/>
                </a:lnTo>
                <a:lnTo>
                  <a:pt x="6504166" y="31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75801" y="3091962"/>
            <a:ext cx="6517005" cy="76200"/>
          </a:xfrm>
          <a:custGeom>
            <a:avLst/>
            <a:gdLst/>
            <a:ahLst/>
            <a:cxnLst/>
            <a:rect l="l" t="t" r="r" b="b"/>
            <a:pathLst>
              <a:path w="651700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446" y="44450"/>
                </a:lnTo>
                <a:lnTo>
                  <a:pt x="63446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517005" h="76200">
                <a:moveTo>
                  <a:pt x="76200" y="31750"/>
                </a:moveTo>
                <a:lnTo>
                  <a:pt x="63446" y="31750"/>
                </a:lnTo>
                <a:lnTo>
                  <a:pt x="63446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517005" h="76200">
                <a:moveTo>
                  <a:pt x="11424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4246" y="44450"/>
                </a:lnTo>
                <a:lnTo>
                  <a:pt x="114246" y="31750"/>
                </a:lnTo>
                <a:close/>
              </a:path>
              <a:path w="6517005" h="76200">
                <a:moveTo>
                  <a:pt x="165046" y="31750"/>
                </a:moveTo>
                <a:lnTo>
                  <a:pt x="152346" y="31750"/>
                </a:lnTo>
                <a:lnTo>
                  <a:pt x="152346" y="44450"/>
                </a:lnTo>
                <a:lnTo>
                  <a:pt x="165046" y="44450"/>
                </a:lnTo>
                <a:lnTo>
                  <a:pt x="165046" y="31750"/>
                </a:lnTo>
                <a:close/>
              </a:path>
              <a:path w="6517005" h="76200">
                <a:moveTo>
                  <a:pt x="253946" y="31750"/>
                </a:moveTo>
                <a:lnTo>
                  <a:pt x="203146" y="31750"/>
                </a:lnTo>
                <a:lnTo>
                  <a:pt x="203146" y="44450"/>
                </a:lnTo>
                <a:lnTo>
                  <a:pt x="253946" y="44450"/>
                </a:lnTo>
                <a:lnTo>
                  <a:pt x="253946" y="31750"/>
                </a:lnTo>
                <a:close/>
              </a:path>
              <a:path w="6517005" h="76200">
                <a:moveTo>
                  <a:pt x="304746" y="31750"/>
                </a:moveTo>
                <a:lnTo>
                  <a:pt x="292046" y="31750"/>
                </a:lnTo>
                <a:lnTo>
                  <a:pt x="292046" y="44450"/>
                </a:lnTo>
                <a:lnTo>
                  <a:pt x="304746" y="44450"/>
                </a:lnTo>
                <a:lnTo>
                  <a:pt x="304746" y="31750"/>
                </a:lnTo>
                <a:close/>
              </a:path>
              <a:path w="6517005" h="76200">
                <a:moveTo>
                  <a:pt x="393646" y="31750"/>
                </a:moveTo>
                <a:lnTo>
                  <a:pt x="342846" y="31750"/>
                </a:lnTo>
                <a:lnTo>
                  <a:pt x="342846" y="44450"/>
                </a:lnTo>
                <a:lnTo>
                  <a:pt x="393646" y="44450"/>
                </a:lnTo>
                <a:lnTo>
                  <a:pt x="393646" y="31750"/>
                </a:lnTo>
                <a:close/>
              </a:path>
              <a:path w="6517005" h="76200">
                <a:moveTo>
                  <a:pt x="444446" y="31750"/>
                </a:moveTo>
                <a:lnTo>
                  <a:pt x="431746" y="31750"/>
                </a:lnTo>
                <a:lnTo>
                  <a:pt x="431746" y="44450"/>
                </a:lnTo>
                <a:lnTo>
                  <a:pt x="444446" y="44450"/>
                </a:lnTo>
                <a:lnTo>
                  <a:pt x="444446" y="31750"/>
                </a:lnTo>
                <a:close/>
              </a:path>
              <a:path w="6517005" h="76200">
                <a:moveTo>
                  <a:pt x="533346" y="31750"/>
                </a:moveTo>
                <a:lnTo>
                  <a:pt x="482546" y="31750"/>
                </a:lnTo>
                <a:lnTo>
                  <a:pt x="482546" y="44450"/>
                </a:lnTo>
                <a:lnTo>
                  <a:pt x="533346" y="44450"/>
                </a:lnTo>
                <a:lnTo>
                  <a:pt x="533346" y="31750"/>
                </a:lnTo>
                <a:close/>
              </a:path>
              <a:path w="6517005" h="76200">
                <a:moveTo>
                  <a:pt x="584146" y="31750"/>
                </a:moveTo>
                <a:lnTo>
                  <a:pt x="571446" y="31750"/>
                </a:lnTo>
                <a:lnTo>
                  <a:pt x="571446" y="44450"/>
                </a:lnTo>
                <a:lnTo>
                  <a:pt x="584146" y="44450"/>
                </a:lnTo>
                <a:lnTo>
                  <a:pt x="584146" y="31750"/>
                </a:lnTo>
                <a:close/>
              </a:path>
              <a:path w="6517005" h="76200">
                <a:moveTo>
                  <a:pt x="673046" y="31750"/>
                </a:moveTo>
                <a:lnTo>
                  <a:pt x="622246" y="31750"/>
                </a:lnTo>
                <a:lnTo>
                  <a:pt x="622246" y="44450"/>
                </a:lnTo>
                <a:lnTo>
                  <a:pt x="673046" y="44450"/>
                </a:lnTo>
                <a:lnTo>
                  <a:pt x="673046" y="31750"/>
                </a:lnTo>
                <a:close/>
              </a:path>
              <a:path w="6517005" h="76200">
                <a:moveTo>
                  <a:pt x="723846" y="31750"/>
                </a:moveTo>
                <a:lnTo>
                  <a:pt x="711146" y="31750"/>
                </a:lnTo>
                <a:lnTo>
                  <a:pt x="711146" y="44450"/>
                </a:lnTo>
                <a:lnTo>
                  <a:pt x="723846" y="44450"/>
                </a:lnTo>
                <a:lnTo>
                  <a:pt x="723846" y="31750"/>
                </a:lnTo>
                <a:close/>
              </a:path>
              <a:path w="6517005" h="76200">
                <a:moveTo>
                  <a:pt x="812746" y="31750"/>
                </a:moveTo>
                <a:lnTo>
                  <a:pt x="761946" y="31750"/>
                </a:lnTo>
                <a:lnTo>
                  <a:pt x="761946" y="44450"/>
                </a:lnTo>
                <a:lnTo>
                  <a:pt x="812746" y="44450"/>
                </a:lnTo>
                <a:lnTo>
                  <a:pt x="812746" y="31750"/>
                </a:lnTo>
                <a:close/>
              </a:path>
              <a:path w="6517005" h="76200">
                <a:moveTo>
                  <a:pt x="863546" y="31750"/>
                </a:moveTo>
                <a:lnTo>
                  <a:pt x="850846" y="31750"/>
                </a:lnTo>
                <a:lnTo>
                  <a:pt x="850846" y="44450"/>
                </a:lnTo>
                <a:lnTo>
                  <a:pt x="863546" y="44450"/>
                </a:lnTo>
                <a:lnTo>
                  <a:pt x="863546" y="31750"/>
                </a:lnTo>
                <a:close/>
              </a:path>
              <a:path w="6517005" h="76200">
                <a:moveTo>
                  <a:pt x="952446" y="31750"/>
                </a:moveTo>
                <a:lnTo>
                  <a:pt x="901646" y="31750"/>
                </a:lnTo>
                <a:lnTo>
                  <a:pt x="901646" y="44450"/>
                </a:lnTo>
                <a:lnTo>
                  <a:pt x="952446" y="44450"/>
                </a:lnTo>
                <a:lnTo>
                  <a:pt x="952446" y="31750"/>
                </a:lnTo>
                <a:close/>
              </a:path>
              <a:path w="6517005" h="76200">
                <a:moveTo>
                  <a:pt x="1003246" y="31750"/>
                </a:moveTo>
                <a:lnTo>
                  <a:pt x="990546" y="31750"/>
                </a:lnTo>
                <a:lnTo>
                  <a:pt x="990546" y="44450"/>
                </a:lnTo>
                <a:lnTo>
                  <a:pt x="1003246" y="44450"/>
                </a:lnTo>
                <a:lnTo>
                  <a:pt x="1003246" y="31750"/>
                </a:lnTo>
                <a:close/>
              </a:path>
              <a:path w="6517005" h="76200">
                <a:moveTo>
                  <a:pt x="1092146" y="31750"/>
                </a:moveTo>
                <a:lnTo>
                  <a:pt x="1041346" y="31750"/>
                </a:lnTo>
                <a:lnTo>
                  <a:pt x="1041346" y="44450"/>
                </a:lnTo>
                <a:lnTo>
                  <a:pt x="1092146" y="44450"/>
                </a:lnTo>
                <a:lnTo>
                  <a:pt x="1092146" y="31750"/>
                </a:lnTo>
                <a:close/>
              </a:path>
              <a:path w="6517005" h="76200">
                <a:moveTo>
                  <a:pt x="1142946" y="31750"/>
                </a:moveTo>
                <a:lnTo>
                  <a:pt x="1130246" y="31750"/>
                </a:lnTo>
                <a:lnTo>
                  <a:pt x="1130246" y="44450"/>
                </a:lnTo>
                <a:lnTo>
                  <a:pt x="1142946" y="44450"/>
                </a:lnTo>
                <a:lnTo>
                  <a:pt x="1142946" y="31750"/>
                </a:lnTo>
                <a:close/>
              </a:path>
              <a:path w="6517005" h="76200">
                <a:moveTo>
                  <a:pt x="1231846" y="31750"/>
                </a:moveTo>
                <a:lnTo>
                  <a:pt x="1181046" y="31750"/>
                </a:lnTo>
                <a:lnTo>
                  <a:pt x="1181046" y="44450"/>
                </a:lnTo>
                <a:lnTo>
                  <a:pt x="1231846" y="44450"/>
                </a:lnTo>
                <a:lnTo>
                  <a:pt x="1231846" y="31750"/>
                </a:lnTo>
                <a:close/>
              </a:path>
              <a:path w="6517005" h="76200">
                <a:moveTo>
                  <a:pt x="1282646" y="31750"/>
                </a:moveTo>
                <a:lnTo>
                  <a:pt x="1269946" y="31750"/>
                </a:lnTo>
                <a:lnTo>
                  <a:pt x="1269946" y="44450"/>
                </a:lnTo>
                <a:lnTo>
                  <a:pt x="1282646" y="44450"/>
                </a:lnTo>
                <a:lnTo>
                  <a:pt x="1282646" y="31750"/>
                </a:lnTo>
                <a:close/>
              </a:path>
              <a:path w="6517005" h="76200">
                <a:moveTo>
                  <a:pt x="1371546" y="31750"/>
                </a:moveTo>
                <a:lnTo>
                  <a:pt x="1320746" y="31750"/>
                </a:lnTo>
                <a:lnTo>
                  <a:pt x="1320746" y="44450"/>
                </a:lnTo>
                <a:lnTo>
                  <a:pt x="1371546" y="44450"/>
                </a:lnTo>
                <a:lnTo>
                  <a:pt x="1371546" y="31750"/>
                </a:lnTo>
                <a:close/>
              </a:path>
              <a:path w="6517005" h="76200">
                <a:moveTo>
                  <a:pt x="1422346" y="31750"/>
                </a:moveTo>
                <a:lnTo>
                  <a:pt x="1409646" y="31750"/>
                </a:lnTo>
                <a:lnTo>
                  <a:pt x="1409646" y="44450"/>
                </a:lnTo>
                <a:lnTo>
                  <a:pt x="1422346" y="44450"/>
                </a:lnTo>
                <a:lnTo>
                  <a:pt x="1422346" y="31750"/>
                </a:lnTo>
                <a:close/>
              </a:path>
              <a:path w="6517005" h="76200">
                <a:moveTo>
                  <a:pt x="1511246" y="31750"/>
                </a:moveTo>
                <a:lnTo>
                  <a:pt x="1460446" y="31750"/>
                </a:lnTo>
                <a:lnTo>
                  <a:pt x="1460446" y="44450"/>
                </a:lnTo>
                <a:lnTo>
                  <a:pt x="1511246" y="44450"/>
                </a:lnTo>
                <a:lnTo>
                  <a:pt x="1511246" y="31750"/>
                </a:lnTo>
                <a:close/>
              </a:path>
              <a:path w="6517005" h="76200">
                <a:moveTo>
                  <a:pt x="1562046" y="31750"/>
                </a:moveTo>
                <a:lnTo>
                  <a:pt x="1549346" y="31750"/>
                </a:lnTo>
                <a:lnTo>
                  <a:pt x="1549346" y="44450"/>
                </a:lnTo>
                <a:lnTo>
                  <a:pt x="1562046" y="44450"/>
                </a:lnTo>
                <a:lnTo>
                  <a:pt x="1562046" y="31750"/>
                </a:lnTo>
                <a:close/>
              </a:path>
              <a:path w="6517005" h="76200">
                <a:moveTo>
                  <a:pt x="1650946" y="31750"/>
                </a:moveTo>
                <a:lnTo>
                  <a:pt x="1600146" y="31750"/>
                </a:lnTo>
                <a:lnTo>
                  <a:pt x="1600146" y="44450"/>
                </a:lnTo>
                <a:lnTo>
                  <a:pt x="1650946" y="44450"/>
                </a:lnTo>
                <a:lnTo>
                  <a:pt x="1650946" y="31750"/>
                </a:lnTo>
                <a:close/>
              </a:path>
              <a:path w="6517005" h="76200">
                <a:moveTo>
                  <a:pt x="1701746" y="31750"/>
                </a:moveTo>
                <a:lnTo>
                  <a:pt x="1689046" y="31750"/>
                </a:lnTo>
                <a:lnTo>
                  <a:pt x="1689046" y="44450"/>
                </a:lnTo>
                <a:lnTo>
                  <a:pt x="1701746" y="44450"/>
                </a:lnTo>
                <a:lnTo>
                  <a:pt x="1701746" y="31750"/>
                </a:lnTo>
                <a:close/>
              </a:path>
              <a:path w="6517005" h="76200">
                <a:moveTo>
                  <a:pt x="1790646" y="31750"/>
                </a:moveTo>
                <a:lnTo>
                  <a:pt x="1739846" y="31750"/>
                </a:lnTo>
                <a:lnTo>
                  <a:pt x="1739846" y="44450"/>
                </a:lnTo>
                <a:lnTo>
                  <a:pt x="1790646" y="44450"/>
                </a:lnTo>
                <a:lnTo>
                  <a:pt x="1790646" y="31750"/>
                </a:lnTo>
                <a:close/>
              </a:path>
              <a:path w="6517005" h="76200">
                <a:moveTo>
                  <a:pt x="1841446" y="31750"/>
                </a:moveTo>
                <a:lnTo>
                  <a:pt x="1828746" y="31750"/>
                </a:lnTo>
                <a:lnTo>
                  <a:pt x="1828746" y="44450"/>
                </a:lnTo>
                <a:lnTo>
                  <a:pt x="1841446" y="44450"/>
                </a:lnTo>
                <a:lnTo>
                  <a:pt x="1841446" y="31750"/>
                </a:lnTo>
                <a:close/>
              </a:path>
              <a:path w="6517005" h="76200">
                <a:moveTo>
                  <a:pt x="1930346" y="31750"/>
                </a:moveTo>
                <a:lnTo>
                  <a:pt x="1879546" y="31750"/>
                </a:lnTo>
                <a:lnTo>
                  <a:pt x="1879546" y="44450"/>
                </a:lnTo>
                <a:lnTo>
                  <a:pt x="1930346" y="44450"/>
                </a:lnTo>
                <a:lnTo>
                  <a:pt x="1930346" y="31750"/>
                </a:lnTo>
                <a:close/>
              </a:path>
              <a:path w="6517005" h="76200">
                <a:moveTo>
                  <a:pt x="1981146" y="31750"/>
                </a:moveTo>
                <a:lnTo>
                  <a:pt x="1968446" y="31750"/>
                </a:lnTo>
                <a:lnTo>
                  <a:pt x="1968446" y="44450"/>
                </a:lnTo>
                <a:lnTo>
                  <a:pt x="1981146" y="44450"/>
                </a:lnTo>
                <a:lnTo>
                  <a:pt x="1981146" y="31750"/>
                </a:lnTo>
                <a:close/>
              </a:path>
              <a:path w="6517005" h="76200">
                <a:moveTo>
                  <a:pt x="2070046" y="31750"/>
                </a:moveTo>
                <a:lnTo>
                  <a:pt x="2019246" y="31750"/>
                </a:lnTo>
                <a:lnTo>
                  <a:pt x="2019246" y="44450"/>
                </a:lnTo>
                <a:lnTo>
                  <a:pt x="2070046" y="44450"/>
                </a:lnTo>
                <a:lnTo>
                  <a:pt x="2070046" y="31750"/>
                </a:lnTo>
                <a:close/>
              </a:path>
              <a:path w="6517005" h="76200">
                <a:moveTo>
                  <a:pt x="2120846" y="31750"/>
                </a:moveTo>
                <a:lnTo>
                  <a:pt x="2108146" y="31750"/>
                </a:lnTo>
                <a:lnTo>
                  <a:pt x="2108146" y="44450"/>
                </a:lnTo>
                <a:lnTo>
                  <a:pt x="2120846" y="44450"/>
                </a:lnTo>
                <a:lnTo>
                  <a:pt x="2120846" y="31750"/>
                </a:lnTo>
                <a:close/>
              </a:path>
              <a:path w="6517005" h="76200">
                <a:moveTo>
                  <a:pt x="2209746" y="31750"/>
                </a:moveTo>
                <a:lnTo>
                  <a:pt x="2158946" y="31750"/>
                </a:lnTo>
                <a:lnTo>
                  <a:pt x="2158946" y="44450"/>
                </a:lnTo>
                <a:lnTo>
                  <a:pt x="2209746" y="44450"/>
                </a:lnTo>
                <a:lnTo>
                  <a:pt x="2209746" y="31750"/>
                </a:lnTo>
                <a:close/>
              </a:path>
              <a:path w="6517005" h="76200">
                <a:moveTo>
                  <a:pt x="2260546" y="31750"/>
                </a:moveTo>
                <a:lnTo>
                  <a:pt x="2247846" y="31750"/>
                </a:lnTo>
                <a:lnTo>
                  <a:pt x="2247846" y="44450"/>
                </a:lnTo>
                <a:lnTo>
                  <a:pt x="2260546" y="44450"/>
                </a:lnTo>
                <a:lnTo>
                  <a:pt x="2260546" y="31750"/>
                </a:lnTo>
                <a:close/>
              </a:path>
              <a:path w="6517005" h="76200">
                <a:moveTo>
                  <a:pt x="2349446" y="31750"/>
                </a:moveTo>
                <a:lnTo>
                  <a:pt x="2298646" y="31750"/>
                </a:lnTo>
                <a:lnTo>
                  <a:pt x="2298646" y="44450"/>
                </a:lnTo>
                <a:lnTo>
                  <a:pt x="2349446" y="44450"/>
                </a:lnTo>
                <a:lnTo>
                  <a:pt x="2349446" y="31750"/>
                </a:lnTo>
                <a:close/>
              </a:path>
              <a:path w="6517005" h="76200">
                <a:moveTo>
                  <a:pt x="2400246" y="31750"/>
                </a:moveTo>
                <a:lnTo>
                  <a:pt x="2387546" y="31750"/>
                </a:lnTo>
                <a:lnTo>
                  <a:pt x="2387546" y="44450"/>
                </a:lnTo>
                <a:lnTo>
                  <a:pt x="2400246" y="44450"/>
                </a:lnTo>
                <a:lnTo>
                  <a:pt x="2400246" y="31750"/>
                </a:lnTo>
                <a:close/>
              </a:path>
              <a:path w="6517005" h="76200">
                <a:moveTo>
                  <a:pt x="2489146" y="31750"/>
                </a:moveTo>
                <a:lnTo>
                  <a:pt x="2438346" y="31750"/>
                </a:lnTo>
                <a:lnTo>
                  <a:pt x="2438346" y="44450"/>
                </a:lnTo>
                <a:lnTo>
                  <a:pt x="2489146" y="44450"/>
                </a:lnTo>
                <a:lnTo>
                  <a:pt x="2489146" y="31750"/>
                </a:lnTo>
                <a:close/>
              </a:path>
              <a:path w="6517005" h="76200">
                <a:moveTo>
                  <a:pt x="2539946" y="31750"/>
                </a:moveTo>
                <a:lnTo>
                  <a:pt x="2527246" y="31750"/>
                </a:lnTo>
                <a:lnTo>
                  <a:pt x="2527246" y="44450"/>
                </a:lnTo>
                <a:lnTo>
                  <a:pt x="2539946" y="44450"/>
                </a:lnTo>
                <a:lnTo>
                  <a:pt x="2539946" y="31750"/>
                </a:lnTo>
                <a:close/>
              </a:path>
              <a:path w="6517005" h="76200">
                <a:moveTo>
                  <a:pt x="2628846" y="31750"/>
                </a:moveTo>
                <a:lnTo>
                  <a:pt x="2578046" y="31750"/>
                </a:lnTo>
                <a:lnTo>
                  <a:pt x="2578046" y="44450"/>
                </a:lnTo>
                <a:lnTo>
                  <a:pt x="2628846" y="44450"/>
                </a:lnTo>
                <a:lnTo>
                  <a:pt x="2628846" y="31750"/>
                </a:lnTo>
                <a:close/>
              </a:path>
              <a:path w="6517005" h="76200">
                <a:moveTo>
                  <a:pt x="2679646" y="31750"/>
                </a:moveTo>
                <a:lnTo>
                  <a:pt x="2666946" y="31750"/>
                </a:lnTo>
                <a:lnTo>
                  <a:pt x="2666946" y="44450"/>
                </a:lnTo>
                <a:lnTo>
                  <a:pt x="2679646" y="44450"/>
                </a:lnTo>
                <a:lnTo>
                  <a:pt x="2679646" y="31750"/>
                </a:lnTo>
                <a:close/>
              </a:path>
              <a:path w="6517005" h="76200">
                <a:moveTo>
                  <a:pt x="2768546" y="31750"/>
                </a:moveTo>
                <a:lnTo>
                  <a:pt x="2717746" y="31750"/>
                </a:lnTo>
                <a:lnTo>
                  <a:pt x="2717746" y="44450"/>
                </a:lnTo>
                <a:lnTo>
                  <a:pt x="2768546" y="44450"/>
                </a:lnTo>
                <a:lnTo>
                  <a:pt x="2768546" y="31750"/>
                </a:lnTo>
                <a:close/>
              </a:path>
              <a:path w="6517005" h="76200">
                <a:moveTo>
                  <a:pt x="2819346" y="31750"/>
                </a:moveTo>
                <a:lnTo>
                  <a:pt x="2806646" y="31750"/>
                </a:lnTo>
                <a:lnTo>
                  <a:pt x="2806646" y="44450"/>
                </a:lnTo>
                <a:lnTo>
                  <a:pt x="2819346" y="44450"/>
                </a:lnTo>
                <a:lnTo>
                  <a:pt x="2819346" y="31750"/>
                </a:lnTo>
                <a:close/>
              </a:path>
              <a:path w="6517005" h="76200">
                <a:moveTo>
                  <a:pt x="2908246" y="31750"/>
                </a:moveTo>
                <a:lnTo>
                  <a:pt x="2857446" y="31750"/>
                </a:lnTo>
                <a:lnTo>
                  <a:pt x="2857446" y="44450"/>
                </a:lnTo>
                <a:lnTo>
                  <a:pt x="2908246" y="44450"/>
                </a:lnTo>
                <a:lnTo>
                  <a:pt x="2908246" y="31750"/>
                </a:lnTo>
                <a:close/>
              </a:path>
              <a:path w="6517005" h="76200">
                <a:moveTo>
                  <a:pt x="2959046" y="31750"/>
                </a:moveTo>
                <a:lnTo>
                  <a:pt x="2946346" y="31750"/>
                </a:lnTo>
                <a:lnTo>
                  <a:pt x="2946346" y="44450"/>
                </a:lnTo>
                <a:lnTo>
                  <a:pt x="2959046" y="44450"/>
                </a:lnTo>
                <a:lnTo>
                  <a:pt x="2959046" y="31750"/>
                </a:lnTo>
                <a:close/>
              </a:path>
              <a:path w="6517005" h="76200">
                <a:moveTo>
                  <a:pt x="3047946" y="31750"/>
                </a:moveTo>
                <a:lnTo>
                  <a:pt x="2997146" y="31750"/>
                </a:lnTo>
                <a:lnTo>
                  <a:pt x="2997146" y="44450"/>
                </a:lnTo>
                <a:lnTo>
                  <a:pt x="3047946" y="44450"/>
                </a:lnTo>
                <a:lnTo>
                  <a:pt x="3047946" y="31750"/>
                </a:lnTo>
                <a:close/>
              </a:path>
              <a:path w="6517005" h="76200">
                <a:moveTo>
                  <a:pt x="3098746" y="31750"/>
                </a:moveTo>
                <a:lnTo>
                  <a:pt x="3086046" y="31750"/>
                </a:lnTo>
                <a:lnTo>
                  <a:pt x="3086046" y="44450"/>
                </a:lnTo>
                <a:lnTo>
                  <a:pt x="3098746" y="44450"/>
                </a:lnTo>
                <a:lnTo>
                  <a:pt x="3098746" y="31750"/>
                </a:lnTo>
                <a:close/>
              </a:path>
              <a:path w="6517005" h="76200">
                <a:moveTo>
                  <a:pt x="3187646" y="31750"/>
                </a:moveTo>
                <a:lnTo>
                  <a:pt x="3136846" y="31750"/>
                </a:lnTo>
                <a:lnTo>
                  <a:pt x="3136846" y="44450"/>
                </a:lnTo>
                <a:lnTo>
                  <a:pt x="3187646" y="44450"/>
                </a:lnTo>
                <a:lnTo>
                  <a:pt x="3187646" y="31750"/>
                </a:lnTo>
                <a:close/>
              </a:path>
              <a:path w="6517005" h="76200">
                <a:moveTo>
                  <a:pt x="3238446" y="31750"/>
                </a:moveTo>
                <a:lnTo>
                  <a:pt x="3225746" y="31750"/>
                </a:lnTo>
                <a:lnTo>
                  <a:pt x="3225746" y="44450"/>
                </a:lnTo>
                <a:lnTo>
                  <a:pt x="3238446" y="44450"/>
                </a:lnTo>
                <a:lnTo>
                  <a:pt x="3238446" y="31750"/>
                </a:lnTo>
                <a:close/>
              </a:path>
              <a:path w="6517005" h="76200">
                <a:moveTo>
                  <a:pt x="3327346" y="31750"/>
                </a:moveTo>
                <a:lnTo>
                  <a:pt x="3276546" y="31750"/>
                </a:lnTo>
                <a:lnTo>
                  <a:pt x="3276546" y="44450"/>
                </a:lnTo>
                <a:lnTo>
                  <a:pt x="3327346" y="44450"/>
                </a:lnTo>
                <a:lnTo>
                  <a:pt x="3327346" y="31750"/>
                </a:lnTo>
                <a:close/>
              </a:path>
              <a:path w="6517005" h="76200">
                <a:moveTo>
                  <a:pt x="3378146" y="31750"/>
                </a:moveTo>
                <a:lnTo>
                  <a:pt x="3365446" y="31750"/>
                </a:lnTo>
                <a:lnTo>
                  <a:pt x="3365446" y="44450"/>
                </a:lnTo>
                <a:lnTo>
                  <a:pt x="3378146" y="44450"/>
                </a:lnTo>
                <a:lnTo>
                  <a:pt x="3378146" y="31750"/>
                </a:lnTo>
                <a:close/>
              </a:path>
              <a:path w="6517005" h="76200">
                <a:moveTo>
                  <a:pt x="3467046" y="31750"/>
                </a:moveTo>
                <a:lnTo>
                  <a:pt x="3416246" y="31750"/>
                </a:lnTo>
                <a:lnTo>
                  <a:pt x="3416246" y="44450"/>
                </a:lnTo>
                <a:lnTo>
                  <a:pt x="3467046" y="44450"/>
                </a:lnTo>
                <a:lnTo>
                  <a:pt x="3467046" y="31750"/>
                </a:lnTo>
                <a:close/>
              </a:path>
              <a:path w="6517005" h="76200">
                <a:moveTo>
                  <a:pt x="3517846" y="31750"/>
                </a:moveTo>
                <a:lnTo>
                  <a:pt x="3505146" y="31750"/>
                </a:lnTo>
                <a:lnTo>
                  <a:pt x="3505146" y="44450"/>
                </a:lnTo>
                <a:lnTo>
                  <a:pt x="3517846" y="44450"/>
                </a:lnTo>
                <a:lnTo>
                  <a:pt x="3517846" y="31750"/>
                </a:lnTo>
                <a:close/>
              </a:path>
              <a:path w="6517005" h="76200">
                <a:moveTo>
                  <a:pt x="3606746" y="31750"/>
                </a:moveTo>
                <a:lnTo>
                  <a:pt x="3555946" y="31750"/>
                </a:lnTo>
                <a:lnTo>
                  <a:pt x="3555946" y="44450"/>
                </a:lnTo>
                <a:lnTo>
                  <a:pt x="3606746" y="44450"/>
                </a:lnTo>
                <a:lnTo>
                  <a:pt x="3606746" y="31750"/>
                </a:lnTo>
                <a:close/>
              </a:path>
              <a:path w="6517005" h="76200">
                <a:moveTo>
                  <a:pt x="3657546" y="31750"/>
                </a:moveTo>
                <a:lnTo>
                  <a:pt x="3644846" y="31750"/>
                </a:lnTo>
                <a:lnTo>
                  <a:pt x="3644846" y="44450"/>
                </a:lnTo>
                <a:lnTo>
                  <a:pt x="3657546" y="44450"/>
                </a:lnTo>
                <a:lnTo>
                  <a:pt x="3657546" y="31750"/>
                </a:lnTo>
                <a:close/>
              </a:path>
              <a:path w="6517005" h="76200">
                <a:moveTo>
                  <a:pt x="3746446" y="31750"/>
                </a:moveTo>
                <a:lnTo>
                  <a:pt x="3695646" y="31750"/>
                </a:lnTo>
                <a:lnTo>
                  <a:pt x="3695646" y="44450"/>
                </a:lnTo>
                <a:lnTo>
                  <a:pt x="3746446" y="44450"/>
                </a:lnTo>
                <a:lnTo>
                  <a:pt x="3746446" y="31750"/>
                </a:lnTo>
                <a:close/>
              </a:path>
              <a:path w="6517005" h="76200">
                <a:moveTo>
                  <a:pt x="3797246" y="31750"/>
                </a:moveTo>
                <a:lnTo>
                  <a:pt x="3784546" y="31750"/>
                </a:lnTo>
                <a:lnTo>
                  <a:pt x="3784546" y="44450"/>
                </a:lnTo>
                <a:lnTo>
                  <a:pt x="3797246" y="44450"/>
                </a:lnTo>
                <a:lnTo>
                  <a:pt x="3797246" y="31750"/>
                </a:lnTo>
                <a:close/>
              </a:path>
              <a:path w="6517005" h="76200">
                <a:moveTo>
                  <a:pt x="3886146" y="31750"/>
                </a:moveTo>
                <a:lnTo>
                  <a:pt x="3835346" y="31750"/>
                </a:lnTo>
                <a:lnTo>
                  <a:pt x="3835346" y="44450"/>
                </a:lnTo>
                <a:lnTo>
                  <a:pt x="3886146" y="44450"/>
                </a:lnTo>
                <a:lnTo>
                  <a:pt x="3886146" y="31750"/>
                </a:lnTo>
                <a:close/>
              </a:path>
              <a:path w="6517005" h="76200">
                <a:moveTo>
                  <a:pt x="3936946" y="31750"/>
                </a:moveTo>
                <a:lnTo>
                  <a:pt x="3924246" y="31750"/>
                </a:lnTo>
                <a:lnTo>
                  <a:pt x="3924246" y="44450"/>
                </a:lnTo>
                <a:lnTo>
                  <a:pt x="3936946" y="44450"/>
                </a:lnTo>
                <a:lnTo>
                  <a:pt x="3936946" y="31750"/>
                </a:lnTo>
                <a:close/>
              </a:path>
              <a:path w="6517005" h="76200">
                <a:moveTo>
                  <a:pt x="4025846" y="31750"/>
                </a:moveTo>
                <a:lnTo>
                  <a:pt x="3975046" y="31750"/>
                </a:lnTo>
                <a:lnTo>
                  <a:pt x="3975046" y="44450"/>
                </a:lnTo>
                <a:lnTo>
                  <a:pt x="4025846" y="44450"/>
                </a:lnTo>
                <a:lnTo>
                  <a:pt x="4025846" y="31750"/>
                </a:lnTo>
                <a:close/>
              </a:path>
              <a:path w="6517005" h="76200">
                <a:moveTo>
                  <a:pt x="4076646" y="31750"/>
                </a:moveTo>
                <a:lnTo>
                  <a:pt x="4063946" y="31750"/>
                </a:lnTo>
                <a:lnTo>
                  <a:pt x="4063946" y="44450"/>
                </a:lnTo>
                <a:lnTo>
                  <a:pt x="4076646" y="44450"/>
                </a:lnTo>
                <a:lnTo>
                  <a:pt x="4076646" y="31750"/>
                </a:lnTo>
                <a:close/>
              </a:path>
              <a:path w="6517005" h="76200">
                <a:moveTo>
                  <a:pt x="4165546" y="31750"/>
                </a:moveTo>
                <a:lnTo>
                  <a:pt x="4114746" y="31750"/>
                </a:lnTo>
                <a:lnTo>
                  <a:pt x="4114746" y="44450"/>
                </a:lnTo>
                <a:lnTo>
                  <a:pt x="4165546" y="44450"/>
                </a:lnTo>
                <a:lnTo>
                  <a:pt x="4165546" y="31750"/>
                </a:lnTo>
                <a:close/>
              </a:path>
              <a:path w="6517005" h="76200">
                <a:moveTo>
                  <a:pt x="4216346" y="31750"/>
                </a:moveTo>
                <a:lnTo>
                  <a:pt x="4203646" y="31750"/>
                </a:lnTo>
                <a:lnTo>
                  <a:pt x="4203646" y="44450"/>
                </a:lnTo>
                <a:lnTo>
                  <a:pt x="4216346" y="44450"/>
                </a:lnTo>
                <a:lnTo>
                  <a:pt x="4216346" y="31750"/>
                </a:lnTo>
                <a:close/>
              </a:path>
              <a:path w="6517005" h="76200">
                <a:moveTo>
                  <a:pt x="4305246" y="31750"/>
                </a:moveTo>
                <a:lnTo>
                  <a:pt x="4254446" y="31750"/>
                </a:lnTo>
                <a:lnTo>
                  <a:pt x="4254446" y="44450"/>
                </a:lnTo>
                <a:lnTo>
                  <a:pt x="4305246" y="44450"/>
                </a:lnTo>
                <a:lnTo>
                  <a:pt x="4305246" y="31750"/>
                </a:lnTo>
                <a:close/>
              </a:path>
              <a:path w="6517005" h="76200">
                <a:moveTo>
                  <a:pt x="4356046" y="31750"/>
                </a:moveTo>
                <a:lnTo>
                  <a:pt x="4343346" y="31750"/>
                </a:lnTo>
                <a:lnTo>
                  <a:pt x="4343346" y="44450"/>
                </a:lnTo>
                <a:lnTo>
                  <a:pt x="4356046" y="44450"/>
                </a:lnTo>
                <a:lnTo>
                  <a:pt x="4356046" y="31750"/>
                </a:lnTo>
                <a:close/>
              </a:path>
              <a:path w="6517005" h="76200">
                <a:moveTo>
                  <a:pt x="4444946" y="31750"/>
                </a:moveTo>
                <a:lnTo>
                  <a:pt x="4394146" y="31750"/>
                </a:lnTo>
                <a:lnTo>
                  <a:pt x="4394146" y="44450"/>
                </a:lnTo>
                <a:lnTo>
                  <a:pt x="4444946" y="44450"/>
                </a:lnTo>
                <a:lnTo>
                  <a:pt x="4444946" y="31750"/>
                </a:lnTo>
                <a:close/>
              </a:path>
              <a:path w="6517005" h="76200">
                <a:moveTo>
                  <a:pt x="4495746" y="31750"/>
                </a:moveTo>
                <a:lnTo>
                  <a:pt x="4483046" y="31750"/>
                </a:lnTo>
                <a:lnTo>
                  <a:pt x="4483046" y="44450"/>
                </a:lnTo>
                <a:lnTo>
                  <a:pt x="4495746" y="44450"/>
                </a:lnTo>
                <a:lnTo>
                  <a:pt x="4495746" y="31750"/>
                </a:lnTo>
                <a:close/>
              </a:path>
              <a:path w="6517005" h="76200">
                <a:moveTo>
                  <a:pt x="4584646" y="31750"/>
                </a:moveTo>
                <a:lnTo>
                  <a:pt x="4533846" y="31750"/>
                </a:lnTo>
                <a:lnTo>
                  <a:pt x="4533846" y="44450"/>
                </a:lnTo>
                <a:lnTo>
                  <a:pt x="4584646" y="44450"/>
                </a:lnTo>
                <a:lnTo>
                  <a:pt x="4584646" y="31750"/>
                </a:lnTo>
                <a:close/>
              </a:path>
              <a:path w="6517005" h="76200">
                <a:moveTo>
                  <a:pt x="4635446" y="31750"/>
                </a:moveTo>
                <a:lnTo>
                  <a:pt x="4622746" y="31750"/>
                </a:lnTo>
                <a:lnTo>
                  <a:pt x="4622746" y="44450"/>
                </a:lnTo>
                <a:lnTo>
                  <a:pt x="4635446" y="44450"/>
                </a:lnTo>
                <a:lnTo>
                  <a:pt x="4635446" y="31750"/>
                </a:lnTo>
                <a:close/>
              </a:path>
              <a:path w="6517005" h="76200">
                <a:moveTo>
                  <a:pt x="4724346" y="31750"/>
                </a:moveTo>
                <a:lnTo>
                  <a:pt x="4673546" y="31750"/>
                </a:lnTo>
                <a:lnTo>
                  <a:pt x="4673546" y="44450"/>
                </a:lnTo>
                <a:lnTo>
                  <a:pt x="4724346" y="44450"/>
                </a:lnTo>
                <a:lnTo>
                  <a:pt x="4724346" y="31750"/>
                </a:lnTo>
                <a:close/>
              </a:path>
              <a:path w="6517005" h="76200">
                <a:moveTo>
                  <a:pt x="4775146" y="31750"/>
                </a:moveTo>
                <a:lnTo>
                  <a:pt x="4762446" y="31750"/>
                </a:lnTo>
                <a:lnTo>
                  <a:pt x="4762446" y="44450"/>
                </a:lnTo>
                <a:lnTo>
                  <a:pt x="4775146" y="44450"/>
                </a:lnTo>
                <a:lnTo>
                  <a:pt x="4775146" y="31750"/>
                </a:lnTo>
                <a:close/>
              </a:path>
              <a:path w="6517005" h="76200">
                <a:moveTo>
                  <a:pt x="4864046" y="31750"/>
                </a:moveTo>
                <a:lnTo>
                  <a:pt x="4813246" y="31750"/>
                </a:lnTo>
                <a:lnTo>
                  <a:pt x="4813246" y="44450"/>
                </a:lnTo>
                <a:lnTo>
                  <a:pt x="4864046" y="44450"/>
                </a:lnTo>
                <a:lnTo>
                  <a:pt x="4864046" y="31750"/>
                </a:lnTo>
                <a:close/>
              </a:path>
              <a:path w="6517005" h="76200">
                <a:moveTo>
                  <a:pt x="4914846" y="31750"/>
                </a:moveTo>
                <a:lnTo>
                  <a:pt x="4902146" y="31750"/>
                </a:lnTo>
                <a:lnTo>
                  <a:pt x="4902146" y="44450"/>
                </a:lnTo>
                <a:lnTo>
                  <a:pt x="4914846" y="44450"/>
                </a:lnTo>
                <a:lnTo>
                  <a:pt x="4914846" y="31750"/>
                </a:lnTo>
                <a:close/>
              </a:path>
              <a:path w="6517005" h="76200">
                <a:moveTo>
                  <a:pt x="5003746" y="31750"/>
                </a:moveTo>
                <a:lnTo>
                  <a:pt x="4952946" y="31750"/>
                </a:lnTo>
                <a:lnTo>
                  <a:pt x="4952946" y="44450"/>
                </a:lnTo>
                <a:lnTo>
                  <a:pt x="5003746" y="44450"/>
                </a:lnTo>
                <a:lnTo>
                  <a:pt x="5003746" y="31750"/>
                </a:lnTo>
                <a:close/>
              </a:path>
              <a:path w="6517005" h="76200">
                <a:moveTo>
                  <a:pt x="5054546" y="31750"/>
                </a:moveTo>
                <a:lnTo>
                  <a:pt x="5041846" y="31750"/>
                </a:lnTo>
                <a:lnTo>
                  <a:pt x="5041846" y="44450"/>
                </a:lnTo>
                <a:lnTo>
                  <a:pt x="5054546" y="44450"/>
                </a:lnTo>
                <a:lnTo>
                  <a:pt x="5054546" y="31750"/>
                </a:lnTo>
                <a:close/>
              </a:path>
              <a:path w="6517005" h="76200">
                <a:moveTo>
                  <a:pt x="5143446" y="31750"/>
                </a:moveTo>
                <a:lnTo>
                  <a:pt x="5092646" y="31750"/>
                </a:lnTo>
                <a:lnTo>
                  <a:pt x="5092646" y="44450"/>
                </a:lnTo>
                <a:lnTo>
                  <a:pt x="5143446" y="44450"/>
                </a:lnTo>
                <a:lnTo>
                  <a:pt x="5143446" y="31750"/>
                </a:lnTo>
                <a:close/>
              </a:path>
              <a:path w="6517005" h="76200">
                <a:moveTo>
                  <a:pt x="5194246" y="31750"/>
                </a:moveTo>
                <a:lnTo>
                  <a:pt x="5181546" y="31750"/>
                </a:lnTo>
                <a:lnTo>
                  <a:pt x="5181546" y="44450"/>
                </a:lnTo>
                <a:lnTo>
                  <a:pt x="5194246" y="44450"/>
                </a:lnTo>
                <a:lnTo>
                  <a:pt x="5194246" y="31750"/>
                </a:lnTo>
                <a:close/>
              </a:path>
              <a:path w="6517005" h="76200">
                <a:moveTo>
                  <a:pt x="5283146" y="31750"/>
                </a:moveTo>
                <a:lnTo>
                  <a:pt x="5232346" y="31750"/>
                </a:lnTo>
                <a:lnTo>
                  <a:pt x="5232346" y="44450"/>
                </a:lnTo>
                <a:lnTo>
                  <a:pt x="5283146" y="44450"/>
                </a:lnTo>
                <a:lnTo>
                  <a:pt x="5283146" y="31750"/>
                </a:lnTo>
                <a:close/>
              </a:path>
              <a:path w="6517005" h="76200">
                <a:moveTo>
                  <a:pt x="5333946" y="31750"/>
                </a:moveTo>
                <a:lnTo>
                  <a:pt x="5321246" y="31750"/>
                </a:lnTo>
                <a:lnTo>
                  <a:pt x="5321246" y="44450"/>
                </a:lnTo>
                <a:lnTo>
                  <a:pt x="5333946" y="44450"/>
                </a:lnTo>
                <a:lnTo>
                  <a:pt x="5333946" y="31750"/>
                </a:lnTo>
                <a:close/>
              </a:path>
              <a:path w="6517005" h="76200">
                <a:moveTo>
                  <a:pt x="5422846" y="31750"/>
                </a:moveTo>
                <a:lnTo>
                  <a:pt x="5372046" y="31750"/>
                </a:lnTo>
                <a:lnTo>
                  <a:pt x="5372046" y="44450"/>
                </a:lnTo>
                <a:lnTo>
                  <a:pt x="5422846" y="44450"/>
                </a:lnTo>
                <a:lnTo>
                  <a:pt x="5422846" y="31750"/>
                </a:lnTo>
                <a:close/>
              </a:path>
              <a:path w="6517005" h="76200">
                <a:moveTo>
                  <a:pt x="5473646" y="31750"/>
                </a:moveTo>
                <a:lnTo>
                  <a:pt x="5460946" y="31750"/>
                </a:lnTo>
                <a:lnTo>
                  <a:pt x="5460946" y="44450"/>
                </a:lnTo>
                <a:lnTo>
                  <a:pt x="5473646" y="44450"/>
                </a:lnTo>
                <a:lnTo>
                  <a:pt x="5473646" y="31750"/>
                </a:lnTo>
                <a:close/>
              </a:path>
              <a:path w="6517005" h="76200">
                <a:moveTo>
                  <a:pt x="5562546" y="31750"/>
                </a:moveTo>
                <a:lnTo>
                  <a:pt x="5511746" y="31750"/>
                </a:lnTo>
                <a:lnTo>
                  <a:pt x="5511746" y="44450"/>
                </a:lnTo>
                <a:lnTo>
                  <a:pt x="5562546" y="44450"/>
                </a:lnTo>
                <a:lnTo>
                  <a:pt x="5562546" y="31750"/>
                </a:lnTo>
                <a:close/>
              </a:path>
              <a:path w="6517005" h="76200">
                <a:moveTo>
                  <a:pt x="5613346" y="31750"/>
                </a:moveTo>
                <a:lnTo>
                  <a:pt x="5600646" y="31750"/>
                </a:lnTo>
                <a:lnTo>
                  <a:pt x="5600646" y="44450"/>
                </a:lnTo>
                <a:lnTo>
                  <a:pt x="5613346" y="44450"/>
                </a:lnTo>
                <a:lnTo>
                  <a:pt x="5613346" y="31750"/>
                </a:lnTo>
                <a:close/>
              </a:path>
              <a:path w="6517005" h="76200">
                <a:moveTo>
                  <a:pt x="5702246" y="31750"/>
                </a:moveTo>
                <a:lnTo>
                  <a:pt x="5651446" y="31750"/>
                </a:lnTo>
                <a:lnTo>
                  <a:pt x="5651446" y="44450"/>
                </a:lnTo>
                <a:lnTo>
                  <a:pt x="5702246" y="44450"/>
                </a:lnTo>
                <a:lnTo>
                  <a:pt x="5702246" y="31750"/>
                </a:lnTo>
                <a:close/>
              </a:path>
              <a:path w="6517005" h="76200">
                <a:moveTo>
                  <a:pt x="5753046" y="31750"/>
                </a:moveTo>
                <a:lnTo>
                  <a:pt x="5740346" y="31750"/>
                </a:lnTo>
                <a:lnTo>
                  <a:pt x="5740346" y="44450"/>
                </a:lnTo>
                <a:lnTo>
                  <a:pt x="5753046" y="44450"/>
                </a:lnTo>
                <a:lnTo>
                  <a:pt x="5753046" y="31750"/>
                </a:lnTo>
                <a:close/>
              </a:path>
              <a:path w="6517005" h="76200">
                <a:moveTo>
                  <a:pt x="5841946" y="31750"/>
                </a:moveTo>
                <a:lnTo>
                  <a:pt x="5791146" y="31750"/>
                </a:lnTo>
                <a:lnTo>
                  <a:pt x="5791146" y="44450"/>
                </a:lnTo>
                <a:lnTo>
                  <a:pt x="5841946" y="44450"/>
                </a:lnTo>
                <a:lnTo>
                  <a:pt x="5841946" y="31750"/>
                </a:lnTo>
                <a:close/>
              </a:path>
              <a:path w="6517005" h="76200">
                <a:moveTo>
                  <a:pt x="5892746" y="31750"/>
                </a:moveTo>
                <a:lnTo>
                  <a:pt x="5880046" y="31750"/>
                </a:lnTo>
                <a:lnTo>
                  <a:pt x="5880046" y="44450"/>
                </a:lnTo>
                <a:lnTo>
                  <a:pt x="5892746" y="44450"/>
                </a:lnTo>
                <a:lnTo>
                  <a:pt x="5892746" y="31750"/>
                </a:lnTo>
                <a:close/>
              </a:path>
              <a:path w="6517005" h="76200">
                <a:moveTo>
                  <a:pt x="5981646" y="31750"/>
                </a:moveTo>
                <a:lnTo>
                  <a:pt x="5930846" y="31750"/>
                </a:lnTo>
                <a:lnTo>
                  <a:pt x="5930846" y="44450"/>
                </a:lnTo>
                <a:lnTo>
                  <a:pt x="5981646" y="44450"/>
                </a:lnTo>
                <a:lnTo>
                  <a:pt x="5981646" y="31750"/>
                </a:lnTo>
                <a:close/>
              </a:path>
              <a:path w="6517005" h="76200">
                <a:moveTo>
                  <a:pt x="6032446" y="31750"/>
                </a:moveTo>
                <a:lnTo>
                  <a:pt x="6019746" y="31750"/>
                </a:lnTo>
                <a:lnTo>
                  <a:pt x="6019746" y="44450"/>
                </a:lnTo>
                <a:lnTo>
                  <a:pt x="6032446" y="44450"/>
                </a:lnTo>
                <a:lnTo>
                  <a:pt x="6032446" y="31750"/>
                </a:lnTo>
                <a:close/>
              </a:path>
              <a:path w="6517005" h="76200">
                <a:moveTo>
                  <a:pt x="6121346" y="31750"/>
                </a:moveTo>
                <a:lnTo>
                  <a:pt x="6070546" y="31750"/>
                </a:lnTo>
                <a:lnTo>
                  <a:pt x="6070546" y="44450"/>
                </a:lnTo>
                <a:lnTo>
                  <a:pt x="6121346" y="44450"/>
                </a:lnTo>
                <a:lnTo>
                  <a:pt x="6121346" y="31750"/>
                </a:lnTo>
                <a:close/>
              </a:path>
              <a:path w="6517005" h="76200">
                <a:moveTo>
                  <a:pt x="6172146" y="31750"/>
                </a:moveTo>
                <a:lnTo>
                  <a:pt x="6159446" y="31750"/>
                </a:lnTo>
                <a:lnTo>
                  <a:pt x="6159446" y="44450"/>
                </a:lnTo>
                <a:lnTo>
                  <a:pt x="6172146" y="44450"/>
                </a:lnTo>
                <a:lnTo>
                  <a:pt x="6172146" y="31750"/>
                </a:lnTo>
                <a:close/>
              </a:path>
              <a:path w="6517005" h="76200">
                <a:moveTo>
                  <a:pt x="6261046" y="31750"/>
                </a:moveTo>
                <a:lnTo>
                  <a:pt x="6210246" y="31750"/>
                </a:lnTo>
                <a:lnTo>
                  <a:pt x="6210246" y="44450"/>
                </a:lnTo>
                <a:lnTo>
                  <a:pt x="6261046" y="44450"/>
                </a:lnTo>
                <a:lnTo>
                  <a:pt x="6261046" y="31750"/>
                </a:lnTo>
                <a:close/>
              </a:path>
              <a:path w="6517005" h="76200">
                <a:moveTo>
                  <a:pt x="6311846" y="31750"/>
                </a:moveTo>
                <a:lnTo>
                  <a:pt x="6299146" y="31750"/>
                </a:lnTo>
                <a:lnTo>
                  <a:pt x="6299146" y="44450"/>
                </a:lnTo>
                <a:lnTo>
                  <a:pt x="6311846" y="44450"/>
                </a:lnTo>
                <a:lnTo>
                  <a:pt x="6311846" y="31750"/>
                </a:lnTo>
                <a:close/>
              </a:path>
              <a:path w="6517005" h="76200">
                <a:moveTo>
                  <a:pt x="6400746" y="31750"/>
                </a:moveTo>
                <a:lnTo>
                  <a:pt x="6349946" y="31750"/>
                </a:lnTo>
                <a:lnTo>
                  <a:pt x="6349946" y="44450"/>
                </a:lnTo>
                <a:lnTo>
                  <a:pt x="6400746" y="44450"/>
                </a:lnTo>
                <a:lnTo>
                  <a:pt x="6400746" y="31750"/>
                </a:lnTo>
                <a:close/>
              </a:path>
              <a:path w="6517005" h="76200">
                <a:moveTo>
                  <a:pt x="6440666" y="0"/>
                </a:moveTo>
                <a:lnTo>
                  <a:pt x="6440666" y="76200"/>
                </a:lnTo>
                <a:lnTo>
                  <a:pt x="6504166" y="44450"/>
                </a:lnTo>
                <a:lnTo>
                  <a:pt x="6451546" y="44450"/>
                </a:lnTo>
                <a:lnTo>
                  <a:pt x="6451546" y="31750"/>
                </a:lnTo>
                <a:lnTo>
                  <a:pt x="6504166" y="31750"/>
                </a:lnTo>
                <a:lnTo>
                  <a:pt x="6440666" y="0"/>
                </a:lnTo>
                <a:close/>
              </a:path>
              <a:path w="6517005" h="76200">
                <a:moveTo>
                  <a:pt x="6440666" y="31750"/>
                </a:moveTo>
                <a:lnTo>
                  <a:pt x="6438846" y="31750"/>
                </a:lnTo>
                <a:lnTo>
                  <a:pt x="6438846" y="44450"/>
                </a:lnTo>
                <a:lnTo>
                  <a:pt x="6440666" y="44450"/>
                </a:lnTo>
                <a:lnTo>
                  <a:pt x="6440666" y="31750"/>
                </a:lnTo>
                <a:close/>
              </a:path>
              <a:path w="6517005" h="76200">
                <a:moveTo>
                  <a:pt x="6504166" y="31750"/>
                </a:moveTo>
                <a:lnTo>
                  <a:pt x="6451546" y="31750"/>
                </a:lnTo>
                <a:lnTo>
                  <a:pt x="6451546" y="44450"/>
                </a:lnTo>
                <a:lnTo>
                  <a:pt x="6504166" y="44450"/>
                </a:lnTo>
                <a:lnTo>
                  <a:pt x="6516866" y="38100"/>
                </a:lnTo>
                <a:lnTo>
                  <a:pt x="650416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8225" y="351607"/>
            <a:ext cx="8545859" cy="48944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789498" y="1015491"/>
            <a:ext cx="3296920" cy="1235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 marR="30480">
              <a:lnSpc>
                <a:spcPct val="99100"/>
              </a:lnSpc>
              <a:spcBef>
                <a:spcPts val="114"/>
              </a:spcBef>
            </a:pPr>
            <a:r>
              <a:rPr dirty="0" sz="1600">
                <a:latin typeface="Arial"/>
                <a:cs typeface="Arial"/>
              </a:rPr>
              <a:t>Enrollment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took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place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between </a:t>
            </a:r>
            <a:r>
              <a:rPr dirty="0" sz="1600">
                <a:latin typeface="Arial"/>
                <a:cs typeface="Arial"/>
              </a:rPr>
              <a:t>August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20</a:t>
            </a:r>
            <a:r>
              <a:rPr dirty="0" baseline="25252" sz="1650">
                <a:latin typeface="Arial"/>
                <a:cs typeface="Arial"/>
              </a:rPr>
              <a:t>th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2019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October</a:t>
            </a:r>
            <a:r>
              <a:rPr dirty="0" sz="1600" spc="-20">
                <a:latin typeface="Arial"/>
                <a:cs typeface="Arial"/>
              </a:rPr>
              <a:t> 27</a:t>
            </a:r>
            <a:r>
              <a:rPr dirty="0" baseline="25252" sz="1650" spc="-30">
                <a:latin typeface="Arial"/>
                <a:cs typeface="Arial"/>
              </a:rPr>
              <a:t>th</a:t>
            </a:r>
            <a:r>
              <a:rPr dirty="0" sz="1600" spc="-20">
                <a:latin typeface="Arial"/>
                <a:cs typeface="Arial"/>
              </a:rPr>
              <a:t>, </a:t>
            </a:r>
            <a:r>
              <a:rPr dirty="0" sz="1600">
                <a:latin typeface="Arial"/>
                <a:cs typeface="Arial"/>
              </a:rPr>
              <a:t>2022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58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centers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China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(n=52), </a:t>
            </a:r>
            <a:r>
              <a:rPr dirty="0" sz="1600">
                <a:latin typeface="Arial"/>
                <a:cs typeface="Arial"/>
              </a:rPr>
              <a:t>Pakistan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(n=4),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United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Kingdom </a:t>
            </a:r>
            <a:r>
              <a:rPr dirty="0" sz="1600">
                <a:latin typeface="Arial"/>
                <a:cs typeface="Arial"/>
              </a:rPr>
              <a:t>(n=1),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Italy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(n=1)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58468" y="2524252"/>
            <a:ext cx="289306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Arial"/>
                <a:cs typeface="Arial"/>
              </a:rPr>
              <a:t>Randomisation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stratified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by </a:t>
            </a:r>
            <a:r>
              <a:rPr dirty="0" sz="1600">
                <a:latin typeface="Arial"/>
                <a:cs typeface="Arial"/>
              </a:rPr>
              <a:t>diabetes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status,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sex,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site </a:t>
            </a:r>
            <a:r>
              <a:rPr dirty="0" sz="1600">
                <a:latin typeface="Arial"/>
                <a:cs typeface="Arial"/>
              </a:rPr>
              <a:t>using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dynamic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minimization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937792" y="4919979"/>
            <a:ext cx="2981325" cy="99186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Arial"/>
                <a:cs typeface="Arial"/>
              </a:rPr>
              <a:t>Patients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personnel </a:t>
            </a:r>
            <a:r>
              <a:rPr dirty="0" sz="1600">
                <a:latin typeface="Arial"/>
                <a:cs typeface="Arial"/>
              </a:rPr>
              <a:t>interacting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patient</a:t>
            </a:r>
            <a:r>
              <a:rPr dirty="0" sz="1600" spc="-20">
                <a:latin typeface="Arial"/>
                <a:cs typeface="Arial"/>
              </a:rPr>
              <a:t> after </a:t>
            </a:r>
            <a:r>
              <a:rPr dirty="0" sz="1600">
                <a:latin typeface="Arial"/>
                <a:cs typeface="Arial"/>
              </a:rPr>
              <a:t>leaving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cath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lab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were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Arial"/>
                <a:cs typeface="Arial"/>
              </a:rPr>
              <a:t>blinded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dirty="0" sz="16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randomised</a:t>
            </a:r>
            <a:r>
              <a:rPr dirty="0" sz="16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Arial"/>
                <a:cs typeface="Arial"/>
              </a:rPr>
              <a:t>assignment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81944" y="2675635"/>
            <a:ext cx="2726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Opticross</a:t>
            </a:r>
            <a:r>
              <a:rPr dirty="0" baseline="27777" sz="1200">
                <a:latin typeface="Arial"/>
                <a:cs typeface="Arial"/>
              </a:rPr>
              <a:t>TM</a:t>
            </a:r>
            <a:r>
              <a:rPr dirty="0" baseline="27777" sz="1200" spc="1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catheter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(Boston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Scientific)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4883" y="1083607"/>
            <a:ext cx="8210550" cy="36957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370"/>
              </a:spcBef>
            </a:pPr>
            <a:r>
              <a:rPr dirty="0" sz="1800" b="0">
                <a:latin typeface="Arial"/>
                <a:cs typeface="Arial"/>
              </a:rPr>
              <a:t>3505</a:t>
            </a:r>
            <a:r>
              <a:rPr dirty="0" sz="1800" spc="-3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patients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with</a:t>
            </a:r>
            <a:r>
              <a:rPr dirty="0" sz="1800" spc="-1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ACS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who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were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referred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for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PCI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using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2</a:t>
            </a:r>
            <a:r>
              <a:rPr dirty="0" baseline="23148" sz="1800" b="0">
                <a:latin typeface="Arial"/>
                <a:cs typeface="Arial"/>
              </a:rPr>
              <a:t>nd</a:t>
            </a:r>
            <a:r>
              <a:rPr dirty="0" baseline="23148" sz="1800" spc="209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generation</a:t>
            </a:r>
            <a:r>
              <a:rPr dirty="0" sz="1800" spc="-25" b="0">
                <a:latin typeface="Arial"/>
                <a:cs typeface="Arial"/>
              </a:rPr>
              <a:t> 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2645" y="5512471"/>
            <a:ext cx="3907154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370"/>
              </a:spcBef>
            </a:pPr>
            <a:r>
              <a:rPr dirty="0" sz="1800">
                <a:latin typeface="Arial"/>
                <a:cs typeface="Arial"/>
              </a:rPr>
              <a:t>1753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included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ITT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70524" y="5512471"/>
            <a:ext cx="3954779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370"/>
              </a:spcBef>
            </a:pPr>
            <a:r>
              <a:rPr dirty="0" sz="1800">
                <a:latin typeface="Arial"/>
                <a:cs typeface="Arial"/>
              </a:rPr>
              <a:t>1752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included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ITT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4883" y="4353038"/>
            <a:ext cx="3954779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90805" marR="92710">
              <a:lnSpc>
                <a:spcPts val="2110"/>
              </a:lnSpc>
              <a:spcBef>
                <a:spcPts val="465"/>
              </a:spcBef>
            </a:pPr>
            <a:r>
              <a:rPr dirty="0" sz="1800">
                <a:latin typeface="Arial"/>
                <a:cs typeface="Arial"/>
              </a:rPr>
              <a:t>1713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underwent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baseline="23148" sz="1800">
                <a:latin typeface="Arial"/>
                <a:cs typeface="Arial"/>
              </a:rPr>
              <a:t>nd</a:t>
            </a:r>
            <a:r>
              <a:rPr dirty="0" baseline="23148" sz="1800" spc="209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randomization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40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undergo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baseline="23148" sz="1800">
                <a:latin typeface="Arial"/>
                <a:cs typeface="Arial"/>
              </a:rPr>
              <a:t>nd</a:t>
            </a:r>
            <a:r>
              <a:rPr dirty="0" baseline="23148" sz="1800" spc="2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70524" y="4360383"/>
            <a:ext cx="3954779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marL="90805" marR="92710">
              <a:lnSpc>
                <a:spcPts val="2090"/>
              </a:lnSpc>
              <a:spcBef>
                <a:spcPts val="495"/>
              </a:spcBef>
            </a:pPr>
            <a:r>
              <a:rPr dirty="0" sz="1800">
                <a:latin typeface="Arial"/>
                <a:cs typeface="Arial"/>
              </a:rPr>
              <a:t>1687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underwent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baseline="23148" sz="1800">
                <a:latin typeface="Arial"/>
                <a:cs typeface="Arial"/>
              </a:rPr>
              <a:t>nd</a:t>
            </a:r>
            <a:r>
              <a:rPr dirty="0" baseline="23148" sz="1800" spc="209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randomization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65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undergo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baseline="23148" sz="1800">
                <a:latin typeface="Arial"/>
                <a:cs typeface="Arial"/>
              </a:rPr>
              <a:t>nd</a:t>
            </a:r>
            <a:r>
              <a:rPr dirty="0" baseline="23148" sz="1800" spc="2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138412" y="3472765"/>
            <a:ext cx="4656455" cy="64643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91440" marR="132715">
              <a:lnSpc>
                <a:spcPts val="2110"/>
              </a:lnSpc>
              <a:spcBef>
                <a:spcPts val="459"/>
              </a:spcBef>
            </a:pPr>
            <a:r>
              <a:rPr dirty="0" sz="1800">
                <a:latin typeface="Arial"/>
                <a:cs typeface="Arial"/>
              </a:rPr>
              <a:t>Second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randomization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30-day,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1:1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ratio Ticagrelor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+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placebo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vs.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Ticagrelor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+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aspirin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553107" y="2945395"/>
            <a:ext cx="3844925" cy="369570"/>
          </a:xfrm>
          <a:custGeom>
            <a:avLst/>
            <a:gdLst/>
            <a:ahLst/>
            <a:cxnLst/>
            <a:rect l="l" t="t" r="r" b="b"/>
            <a:pathLst>
              <a:path w="3844925" h="369570">
                <a:moveTo>
                  <a:pt x="3844547" y="0"/>
                </a:moveTo>
                <a:lnTo>
                  <a:pt x="0" y="0"/>
                </a:lnTo>
                <a:lnTo>
                  <a:pt x="0" y="369332"/>
                </a:lnTo>
                <a:lnTo>
                  <a:pt x="3844547" y="369332"/>
                </a:lnTo>
                <a:lnTo>
                  <a:pt x="3844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553107" y="2945395"/>
            <a:ext cx="3844925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dirty="0" sz="1800" spc="-10">
                <a:latin typeface="Arial"/>
                <a:cs typeface="Arial"/>
              </a:rPr>
              <a:t>1-</a:t>
            </a:r>
            <a:r>
              <a:rPr dirty="0" sz="1800">
                <a:latin typeface="Arial"/>
                <a:cs typeface="Arial"/>
              </a:rPr>
              <a:t>month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DAPT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(ticagrelor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+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Aspirin)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17455" y="2294209"/>
            <a:ext cx="3952240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365"/>
              </a:spcBef>
            </a:pPr>
            <a:r>
              <a:rPr dirty="0" sz="1800">
                <a:latin typeface="Arial"/>
                <a:cs typeface="Arial"/>
              </a:rPr>
              <a:t>IVUS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guidance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group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(N=1753)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70524" y="2302915"/>
            <a:ext cx="3954779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332740">
              <a:lnSpc>
                <a:spcPct val="100000"/>
              </a:lnSpc>
              <a:spcBef>
                <a:spcPts val="370"/>
              </a:spcBef>
            </a:pPr>
            <a:r>
              <a:rPr dirty="0" sz="1800">
                <a:latin typeface="Arial"/>
                <a:cs typeface="Arial"/>
              </a:rPr>
              <a:t>Angio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guidance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group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(N=1752)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83810" y="1703881"/>
            <a:ext cx="2173605" cy="36957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dirty="0" sz="1800">
                <a:latin typeface="Arial"/>
                <a:cs typeface="Arial"/>
              </a:rPr>
              <a:t>First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598089" y="5116758"/>
            <a:ext cx="1671955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Lost-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follow-</a:t>
            </a:r>
            <a:r>
              <a:rPr dirty="0" sz="1400" spc="-25">
                <a:latin typeface="Arial"/>
                <a:cs typeface="Arial"/>
              </a:rPr>
              <a:t>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137702" y="1452938"/>
            <a:ext cx="76200" cy="841375"/>
          </a:xfrm>
          <a:custGeom>
            <a:avLst/>
            <a:gdLst/>
            <a:ahLst/>
            <a:cxnLst/>
            <a:rect l="l" t="t" r="r" b="b"/>
            <a:pathLst>
              <a:path w="76200" h="841375">
                <a:moveTo>
                  <a:pt x="28575" y="765072"/>
                </a:moveTo>
                <a:lnTo>
                  <a:pt x="0" y="765072"/>
                </a:lnTo>
                <a:lnTo>
                  <a:pt x="38100" y="841272"/>
                </a:lnTo>
                <a:lnTo>
                  <a:pt x="69850" y="777772"/>
                </a:lnTo>
                <a:lnTo>
                  <a:pt x="28575" y="777772"/>
                </a:lnTo>
                <a:lnTo>
                  <a:pt x="28575" y="765072"/>
                </a:lnTo>
                <a:close/>
              </a:path>
              <a:path w="76200" h="841375">
                <a:moveTo>
                  <a:pt x="47624" y="0"/>
                </a:moveTo>
                <a:lnTo>
                  <a:pt x="28574" y="0"/>
                </a:lnTo>
                <a:lnTo>
                  <a:pt x="28575" y="777772"/>
                </a:lnTo>
                <a:lnTo>
                  <a:pt x="47625" y="777772"/>
                </a:lnTo>
                <a:lnTo>
                  <a:pt x="47624" y="0"/>
                </a:lnTo>
                <a:close/>
              </a:path>
              <a:path w="76200" h="841375">
                <a:moveTo>
                  <a:pt x="76200" y="765072"/>
                </a:moveTo>
                <a:lnTo>
                  <a:pt x="47625" y="765072"/>
                </a:lnTo>
                <a:lnTo>
                  <a:pt x="47625" y="777772"/>
                </a:lnTo>
                <a:lnTo>
                  <a:pt x="69850" y="777772"/>
                </a:lnTo>
                <a:lnTo>
                  <a:pt x="76200" y="765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649522" y="1461644"/>
            <a:ext cx="76200" cy="841375"/>
          </a:xfrm>
          <a:custGeom>
            <a:avLst/>
            <a:gdLst/>
            <a:ahLst/>
            <a:cxnLst/>
            <a:rect l="l" t="t" r="r" b="b"/>
            <a:pathLst>
              <a:path w="76200" h="841375">
                <a:moveTo>
                  <a:pt x="28575" y="765070"/>
                </a:moveTo>
                <a:lnTo>
                  <a:pt x="0" y="765070"/>
                </a:lnTo>
                <a:lnTo>
                  <a:pt x="38101" y="841270"/>
                </a:lnTo>
                <a:lnTo>
                  <a:pt x="69850" y="777770"/>
                </a:lnTo>
                <a:lnTo>
                  <a:pt x="28575" y="777770"/>
                </a:lnTo>
                <a:lnTo>
                  <a:pt x="28575" y="765070"/>
                </a:lnTo>
                <a:close/>
              </a:path>
              <a:path w="76200" h="841375">
                <a:moveTo>
                  <a:pt x="47625" y="0"/>
                </a:moveTo>
                <a:lnTo>
                  <a:pt x="28575" y="0"/>
                </a:lnTo>
                <a:lnTo>
                  <a:pt x="28575" y="777770"/>
                </a:lnTo>
                <a:lnTo>
                  <a:pt x="47625" y="777770"/>
                </a:lnTo>
                <a:lnTo>
                  <a:pt x="47625" y="0"/>
                </a:lnTo>
                <a:close/>
              </a:path>
              <a:path w="76200" h="841375">
                <a:moveTo>
                  <a:pt x="76200" y="765070"/>
                </a:moveTo>
                <a:lnTo>
                  <a:pt x="47625" y="765070"/>
                </a:lnTo>
                <a:lnTo>
                  <a:pt x="47625" y="777770"/>
                </a:lnTo>
                <a:lnTo>
                  <a:pt x="69850" y="777770"/>
                </a:lnTo>
                <a:lnTo>
                  <a:pt x="76200" y="765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137702" y="2672246"/>
            <a:ext cx="76200" cy="1680845"/>
          </a:xfrm>
          <a:custGeom>
            <a:avLst/>
            <a:gdLst/>
            <a:ahLst/>
            <a:cxnLst/>
            <a:rect l="l" t="t" r="r" b="b"/>
            <a:pathLst>
              <a:path w="76200" h="1680845">
                <a:moveTo>
                  <a:pt x="28574" y="1604591"/>
                </a:moveTo>
                <a:lnTo>
                  <a:pt x="0" y="1604591"/>
                </a:lnTo>
                <a:lnTo>
                  <a:pt x="38100" y="1680791"/>
                </a:lnTo>
                <a:lnTo>
                  <a:pt x="69850" y="1617291"/>
                </a:lnTo>
                <a:lnTo>
                  <a:pt x="28575" y="1617291"/>
                </a:lnTo>
                <a:lnTo>
                  <a:pt x="28574" y="1604591"/>
                </a:lnTo>
                <a:close/>
              </a:path>
              <a:path w="76200" h="1680845">
                <a:moveTo>
                  <a:pt x="47623" y="0"/>
                </a:moveTo>
                <a:lnTo>
                  <a:pt x="28573" y="0"/>
                </a:lnTo>
                <a:lnTo>
                  <a:pt x="28575" y="1617291"/>
                </a:lnTo>
                <a:lnTo>
                  <a:pt x="47625" y="1617291"/>
                </a:lnTo>
                <a:lnTo>
                  <a:pt x="47623" y="0"/>
                </a:lnTo>
                <a:close/>
              </a:path>
              <a:path w="76200" h="1680845">
                <a:moveTo>
                  <a:pt x="76200" y="1604591"/>
                </a:moveTo>
                <a:lnTo>
                  <a:pt x="47624" y="1604591"/>
                </a:lnTo>
                <a:lnTo>
                  <a:pt x="47625" y="1617291"/>
                </a:lnTo>
                <a:lnTo>
                  <a:pt x="69850" y="1617291"/>
                </a:lnTo>
                <a:lnTo>
                  <a:pt x="76200" y="1604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654569" y="2679593"/>
            <a:ext cx="76200" cy="1680845"/>
          </a:xfrm>
          <a:custGeom>
            <a:avLst/>
            <a:gdLst/>
            <a:ahLst/>
            <a:cxnLst/>
            <a:rect l="l" t="t" r="r" b="b"/>
            <a:pathLst>
              <a:path w="76200" h="1680845">
                <a:moveTo>
                  <a:pt x="28574" y="1604590"/>
                </a:moveTo>
                <a:lnTo>
                  <a:pt x="0" y="1604590"/>
                </a:lnTo>
                <a:lnTo>
                  <a:pt x="38100" y="1680790"/>
                </a:lnTo>
                <a:lnTo>
                  <a:pt x="69850" y="1617290"/>
                </a:lnTo>
                <a:lnTo>
                  <a:pt x="28575" y="1617290"/>
                </a:lnTo>
                <a:lnTo>
                  <a:pt x="28574" y="1604590"/>
                </a:lnTo>
                <a:close/>
              </a:path>
              <a:path w="76200" h="1680845">
                <a:moveTo>
                  <a:pt x="47623" y="0"/>
                </a:moveTo>
                <a:lnTo>
                  <a:pt x="28573" y="0"/>
                </a:lnTo>
                <a:lnTo>
                  <a:pt x="28575" y="1617290"/>
                </a:lnTo>
                <a:lnTo>
                  <a:pt x="47625" y="1617290"/>
                </a:lnTo>
                <a:lnTo>
                  <a:pt x="47623" y="0"/>
                </a:lnTo>
                <a:close/>
              </a:path>
              <a:path w="76200" h="1680845">
                <a:moveTo>
                  <a:pt x="76200" y="1604590"/>
                </a:moveTo>
                <a:lnTo>
                  <a:pt x="47624" y="1604590"/>
                </a:lnTo>
                <a:lnTo>
                  <a:pt x="47625" y="1617290"/>
                </a:lnTo>
                <a:lnTo>
                  <a:pt x="69850" y="1617290"/>
                </a:lnTo>
                <a:lnTo>
                  <a:pt x="76200" y="1604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7654569" y="4999367"/>
            <a:ext cx="76200" cy="513715"/>
          </a:xfrm>
          <a:custGeom>
            <a:avLst/>
            <a:gdLst/>
            <a:ahLst/>
            <a:cxnLst/>
            <a:rect l="l" t="t" r="r" b="b"/>
            <a:pathLst>
              <a:path w="76200" h="513714">
                <a:moveTo>
                  <a:pt x="28574" y="436902"/>
                </a:moveTo>
                <a:lnTo>
                  <a:pt x="0" y="436902"/>
                </a:lnTo>
                <a:lnTo>
                  <a:pt x="38100" y="513102"/>
                </a:lnTo>
                <a:lnTo>
                  <a:pt x="69850" y="449602"/>
                </a:lnTo>
                <a:lnTo>
                  <a:pt x="28575" y="449602"/>
                </a:lnTo>
                <a:lnTo>
                  <a:pt x="28574" y="436902"/>
                </a:lnTo>
                <a:close/>
              </a:path>
              <a:path w="76200" h="513714">
                <a:moveTo>
                  <a:pt x="47623" y="0"/>
                </a:moveTo>
                <a:lnTo>
                  <a:pt x="28573" y="0"/>
                </a:lnTo>
                <a:lnTo>
                  <a:pt x="28575" y="449602"/>
                </a:lnTo>
                <a:lnTo>
                  <a:pt x="47625" y="449602"/>
                </a:lnTo>
                <a:lnTo>
                  <a:pt x="47623" y="0"/>
                </a:lnTo>
                <a:close/>
              </a:path>
              <a:path w="76200" h="513714">
                <a:moveTo>
                  <a:pt x="76200" y="436902"/>
                </a:moveTo>
                <a:lnTo>
                  <a:pt x="47624" y="436902"/>
                </a:lnTo>
                <a:lnTo>
                  <a:pt x="47625" y="449602"/>
                </a:lnTo>
                <a:lnTo>
                  <a:pt x="69850" y="449602"/>
                </a:lnTo>
                <a:lnTo>
                  <a:pt x="76200" y="436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137691" y="4999380"/>
            <a:ext cx="1460500" cy="513715"/>
          </a:xfrm>
          <a:custGeom>
            <a:avLst/>
            <a:gdLst/>
            <a:ahLst/>
            <a:cxnLst/>
            <a:rect l="l" t="t" r="r" b="b"/>
            <a:pathLst>
              <a:path w="1460500" h="513714">
                <a:moveTo>
                  <a:pt x="88900" y="264922"/>
                </a:moveTo>
                <a:lnTo>
                  <a:pt x="47625" y="264922"/>
                </a:lnTo>
                <a:lnTo>
                  <a:pt x="47625" y="0"/>
                </a:lnTo>
                <a:lnTo>
                  <a:pt x="28575" y="0"/>
                </a:lnTo>
                <a:lnTo>
                  <a:pt x="28575" y="436892"/>
                </a:lnTo>
                <a:lnTo>
                  <a:pt x="0" y="436892"/>
                </a:lnTo>
                <a:lnTo>
                  <a:pt x="38100" y="513092"/>
                </a:lnTo>
                <a:lnTo>
                  <a:pt x="69850" y="449592"/>
                </a:lnTo>
                <a:lnTo>
                  <a:pt x="76200" y="436892"/>
                </a:lnTo>
                <a:lnTo>
                  <a:pt x="47625" y="436892"/>
                </a:lnTo>
                <a:lnTo>
                  <a:pt x="47625" y="277622"/>
                </a:lnTo>
                <a:lnTo>
                  <a:pt x="88900" y="277622"/>
                </a:lnTo>
                <a:lnTo>
                  <a:pt x="88900" y="264922"/>
                </a:lnTo>
                <a:close/>
              </a:path>
              <a:path w="1460500" h="513714">
                <a:moveTo>
                  <a:pt x="139700" y="264922"/>
                </a:moveTo>
                <a:lnTo>
                  <a:pt x="127000" y="264922"/>
                </a:lnTo>
                <a:lnTo>
                  <a:pt x="127000" y="277622"/>
                </a:lnTo>
                <a:lnTo>
                  <a:pt x="139700" y="277622"/>
                </a:lnTo>
                <a:lnTo>
                  <a:pt x="139700" y="264922"/>
                </a:lnTo>
                <a:close/>
              </a:path>
              <a:path w="1460500" h="513714">
                <a:moveTo>
                  <a:pt x="228600" y="264922"/>
                </a:moveTo>
                <a:lnTo>
                  <a:pt x="177800" y="264922"/>
                </a:lnTo>
                <a:lnTo>
                  <a:pt x="177800" y="277622"/>
                </a:lnTo>
                <a:lnTo>
                  <a:pt x="228600" y="277622"/>
                </a:lnTo>
                <a:lnTo>
                  <a:pt x="228600" y="264922"/>
                </a:lnTo>
                <a:close/>
              </a:path>
              <a:path w="1460500" h="513714">
                <a:moveTo>
                  <a:pt x="279400" y="264922"/>
                </a:moveTo>
                <a:lnTo>
                  <a:pt x="266700" y="264922"/>
                </a:lnTo>
                <a:lnTo>
                  <a:pt x="266700" y="277622"/>
                </a:lnTo>
                <a:lnTo>
                  <a:pt x="279400" y="277622"/>
                </a:lnTo>
                <a:lnTo>
                  <a:pt x="279400" y="264922"/>
                </a:lnTo>
                <a:close/>
              </a:path>
              <a:path w="1460500" h="513714">
                <a:moveTo>
                  <a:pt x="368300" y="264922"/>
                </a:moveTo>
                <a:lnTo>
                  <a:pt x="317500" y="264922"/>
                </a:lnTo>
                <a:lnTo>
                  <a:pt x="317500" y="277622"/>
                </a:lnTo>
                <a:lnTo>
                  <a:pt x="368300" y="277622"/>
                </a:lnTo>
                <a:lnTo>
                  <a:pt x="368300" y="264922"/>
                </a:lnTo>
                <a:close/>
              </a:path>
              <a:path w="1460500" h="513714">
                <a:moveTo>
                  <a:pt x="419100" y="264922"/>
                </a:moveTo>
                <a:lnTo>
                  <a:pt x="406400" y="264922"/>
                </a:lnTo>
                <a:lnTo>
                  <a:pt x="406400" y="277622"/>
                </a:lnTo>
                <a:lnTo>
                  <a:pt x="419100" y="277622"/>
                </a:lnTo>
                <a:lnTo>
                  <a:pt x="419100" y="264922"/>
                </a:lnTo>
                <a:close/>
              </a:path>
              <a:path w="1460500" h="513714">
                <a:moveTo>
                  <a:pt x="508000" y="264922"/>
                </a:moveTo>
                <a:lnTo>
                  <a:pt x="457200" y="264922"/>
                </a:lnTo>
                <a:lnTo>
                  <a:pt x="457200" y="277622"/>
                </a:lnTo>
                <a:lnTo>
                  <a:pt x="508000" y="277622"/>
                </a:lnTo>
                <a:lnTo>
                  <a:pt x="508000" y="264922"/>
                </a:lnTo>
                <a:close/>
              </a:path>
              <a:path w="1460500" h="513714">
                <a:moveTo>
                  <a:pt x="558800" y="264922"/>
                </a:moveTo>
                <a:lnTo>
                  <a:pt x="546100" y="264922"/>
                </a:lnTo>
                <a:lnTo>
                  <a:pt x="546100" y="277622"/>
                </a:lnTo>
                <a:lnTo>
                  <a:pt x="558800" y="277622"/>
                </a:lnTo>
                <a:lnTo>
                  <a:pt x="558800" y="264922"/>
                </a:lnTo>
                <a:close/>
              </a:path>
              <a:path w="1460500" h="513714">
                <a:moveTo>
                  <a:pt x="647700" y="264922"/>
                </a:moveTo>
                <a:lnTo>
                  <a:pt x="596900" y="264922"/>
                </a:lnTo>
                <a:lnTo>
                  <a:pt x="596900" y="277622"/>
                </a:lnTo>
                <a:lnTo>
                  <a:pt x="647700" y="277622"/>
                </a:lnTo>
                <a:lnTo>
                  <a:pt x="647700" y="264922"/>
                </a:lnTo>
                <a:close/>
              </a:path>
              <a:path w="1460500" h="513714">
                <a:moveTo>
                  <a:pt x="698500" y="264922"/>
                </a:moveTo>
                <a:lnTo>
                  <a:pt x="685800" y="264922"/>
                </a:lnTo>
                <a:lnTo>
                  <a:pt x="685800" y="277622"/>
                </a:lnTo>
                <a:lnTo>
                  <a:pt x="698500" y="277622"/>
                </a:lnTo>
                <a:lnTo>
                  <a:pt x="698500" y="264922"/>
                </a:lnTo>
                <a:close/>
              </a:path>
              <a:path w="1460500" h="513714">
                <a:moveTo>
                  <a:pt x="787400" y="264922"/>
                </a:moveTo>
                <a:lnTo>
                  <a:pt x="736600" y="264922"/>
                </a:lnTo>
                <a:lnTo>
                  <a:pt x="736600" y="277622"/>
                </a:lnTo>
                <a:lnTo>
                  <a:pt x="787400" y="277622"/>
                </a:lnTo>
                <a:lnTo>
                  <a:pt x="787400" y="264922"/>
                </a:lnTo>
                <a:close/>
              </a:path>
              <a:path w="1460500" h="513714">
                <a:moveTo>
                  <a:pt x="838200" y="264922"/>
                </a:moveTo>
                <a:lnTo>
                  <a:pt x="825500" y="264922"/>
                </a:lnTo>
                <a:lnTo>
                  <a:pt x="825500" y="277622"/>
                </a:lnTo>
                <a:lnTo>
                  <a:pt x="838200" y="277622"/>
                </a:lnTo>
                <a:lnTo>
                  <a:pt x="838200" y="264922"/>
                </a:lnTo>
                <a:close/>
              </a:path>
              <a:path w="1460500" h="513714">
                <a:moveTo>
                  <a:pt x="927100" y="264922"/>
                </a:moveTo>
                <a:lnTo>
                  <a:pt x="876300" y="264922"/>
                </a:lnTo>
                <a:lnTo>
                  <a:pt x="876300" y="277622"/>
                </a:lnTo>
                <a:lnTo>
                  <a:pt x="927100" y="277622"/>
                </a:lnTo>
                <a:lnTo>
                  <a:pt x="927100" y="264922"/>
                </a:lnTo>
                <a:close/>
              </a:path>
              <a:path w="1460500" h="513714">
                <a:moveTo>
                  <a:pt x="977900" y="264922"/>
                </a:moveTo>
                <a:lnTo>
                  <a:pt x="965200" y="264922"/>
                </a:lnTo>
                <a:lnTo>
                  <a:pt x="965200" y="277622"/>
                </a:lnTo>
                <a:lnTo>
                  <a:pt x="977900" y="277622"/>
                </a:lnTo>
                <a:lnTo>
                  <a:pt x="977900" y="264922"/>
                </a:lnTo>
                <a:close/>
              </a:path>
              <a:path w="1460500" h="513714">
                <a:moveTo>
                  <a:pt x="1066800" y="264922"/>
                </a:moveTo>
                <a:lnTo>
                  <a:pt x="1016000" y="264922"/>
                </a:lnTo>
                <a:lnTo>
                  <a:pt x="1016000" y="277622"/>
                </a:lnTo>
                <a:lnTo>
                  <a:pt x="1066800" y="277622"/>
                </a:lnTo>
                <a:lnTo>
                  <a:pt x="1066800" y="264922"/>
                </a:lnTo>
                <a:close/>
              </a:path>
              <a:path w="1460500" h="513714">
                <a:moveTo>
                  <a:pt x="1117600" y="264922"/>
                </a:moveTo>
                <a:lnTo>
                  <a:pt x="1104900" y="264922"/>
                </a:lnTo>
                <a:lnTo>
                  <a:pt x="1104900" y="277622"/>
                </a:lnTo>
                <a:lnTo>
                  <a:pt x="1117600" y="277622"/>
                </a:lnTo>
                <a:lnTo>
                  <a:pt x="1117600" y="264922"/>
                </a:lnTo>
                <a:close/>
              </a:path>
              <a:path w="1460500" h="513714">
                <a:moveTo>
                  <a:pt x="1206500" y="264922"/>
                </a:moveTo>
                <a:lnTo>
                  <a:pt x="1155700" y="264922"/>
                </a:lnTo>
                <a:lnTo>
                  <a:pt x="1155700" y="277622"/>
                </a:lnTo>
                <a:lnTo>
                  <a:pt x="1206500" y="277622"/>
                </a:lnTo>
                <a:lnTo>
                  <a:pt x="1206500" y="264922"/>
                </a:lnTo>
                <a:close/>
              </a:path>
              <a:path w="1460500" h="513714">
                <a:moveTo>
                  <a:pt x="1257300" y="264922"/>
                </a:moveTo>
                <a:lnTo>
                  <a:pt x="1244600" y="264922"/>
                </a:lnTo>
                <a:lnTo>
                  <a:pt x="1244600" y="277622"/>
                </a:lnTo>
                <a:lnTo>
                  <a:pt x="1257300" y="277622"/>
                </a:lnTo>
                <a:lnTo>
                  <a:pt x="1257300" y="264922"/>
                </a:lnTo>
                <a:close/>
              </a:path>
              <a:path w="1460500" h="513714">
                <a:moveTo>
                  <a:pt x="1346200" y="264922"/>
                </a:moveTo>
                <a:lnTo>
                  <a:pt x="1295400" y="264922"/>
                </a:lnTo>
                <a:lnTo>
                  <a:pt x="1295400" y="277622"/>
                </a:lnTo>
                <a:lnTo>
                  <a:pt x="1346200" y="277622"/>
                </a:lnTo>
                <a:lnTo>
                  <a:pt x="1346200" y="264922"/>
                </a:lnTo>
                <a:close/>
              </a:path>
              <a:path w="1460500" h="513714">
                <a:moveTo>
                  <a:pt x="1460398" y="271272"/>
                </a:moveTo>
                <a:lnTo>
                  <a:pt x="1447698" y="264922"/>
                </a:lnTo>
                <a:lnTo>
                  <a:pt x="1384198" y="233172"/>
                </a:lnTo>
                <a:lnTo>
                  <a:pt x="1384198" y="277622"/>
                </a:lnTo>
                <a:lnTo>
                  <a:pt x="1384198" y="309372"/>
                </a:lnTo>
                <a:lnTo>
                  <a:pt x="1460398" y="27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8863947" y="3612388"/>
            <a:ext cx="2886710" cy="99504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 marR="30480">
              <a:lnSpc>
                <a:spcPct val="99200"/>
              </a:lnSpc>
              <a:spcBef>
                <a:spcPts val="114"/>
              </a:spcBef>
            </a:pPr>
            <a:r>
              <a:rPr dirty="0" sz="1600">
                <a:latin typeface="Arial"/>
                <a:cs typeface="Arial"/>
              </a:rPr>
              <a:t>Patients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who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were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event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free </a:t>
            </a:r>
            <a:r>
              <a:rPr dirty="0" sz="1600">
                <a:latin typeface="Arial"/>
                <a:cs typeface="Arial"/>
              </a:rPr>
              <a:t>would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randomised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aspirin </a:t>
            </a:r>
            <a:r>
              <a:rPr dirty="0" sz="1600">
                <a:latin typeface="Arial"/>
                <a:cs typeface="Arial"/>
              </a:rPr>
              <a:t>plus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ticagrelor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placebo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plus </a:t>
            </a:r>
            <a:r>
              <a:rPr dirty="0" sz="1600">
                <a:latin typeface="Arial"/>
                <a:cs typeface="Arial"/>
              </a:rPr>
              <a:t>ticagrelor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dirty="0" baseline="25252" sz="1650">
                <a:solidFill>
                  <a:srgbClr val="C00000"/>
                </a:solidFill>
                <a:latin typeface="Arial"/>
                <a:cs typeface="Arial"/>
              </a:rPr>
              <a:t>nd</a:t>
            </a:r>
            <a:r>
              <a:rPr dirty="0" baseline="25252" sz="1650" spc="10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Arial"/>
                <a:cs typeface="Arial"/>
              </a:rPr>
              <a:t>randomisation</a:t>
            </a:r>
            <a:r>
              <a:rPr dirty="0" sz="1600" spc="-1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108" y="345758"/>
            <a:ext cx="7634385" cy="382289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47099" y="1017953"/>
          <a:ext cx="9972040" cy="482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/>
                <a:gridCol w="3756660"/>
                <a:gridCol w="2781935"/>
                <a:gridCol w="3077209"/>
                <a:gridCol w="128904"/>
              </a:tblGrid>
              <a:tr h="70802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5030" marR="377825" indent="-484505">
                        <a:lnSpc>
                          <a:spcPts val="2690"/>
                        </a:lnSpc>
                        <a:spcBef>
                          <a:spcPts val="95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20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 b="1">
                          <a:latin typeface="Arial"/>
                          <a:cs typeface="Arial"/>
                        </a:rPr>
                        <a:t>PCI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(n=1753)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5335" marR="285750" indent="-478155">
                        <a:lnSpc>
                          <a:spcPts val="2690"/>
                        </a:lnSpc>
                        <a:spcBef>
                          <a:spcPts val="95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Angiography-guided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2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(n=1752)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ts val="2395"/>
                        </a:lnSpc>
                        <a:spcBef>
                          <a:spcPts val="74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2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(median</a:t>
                      </a:r>
                      <a:r>
                        <a:rPr dirty="0"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[IQR])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395"/>
                        </a:lnSpc>
                        <a:spcBef>
                          <a:spcPts val="74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62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(54,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69)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395"/>
                        </a:lnSpc>
                        <a:spcBef>
                          <a:spcPts val="74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63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(54,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69)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2400"/>
                        </a:lnSpc>
                        <a:spcBef>
                          <a:spcPts val="74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Male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sex,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 (%)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400"/>
                        </a:lnSpc>
                        <a:spcBef>
                          <a:spcPts val="74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1285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(73.3)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400"/>
                        </a:lnSpc>
                        <a:spcBef>
                          <a:spcPts val="74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1299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(74.1)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Hypertension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2000" spc="-35">
                          <a:latin typeface="Arial"/>
                          <a:cs typeface="Arial"/>
                        </a:rPr>
                        <a:t>1103</a:t>
                      </a:r>
                      <a:r>
                        <a:rPr dirty="0" sz="2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(62.9)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1089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(62.2)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2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mellitus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554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(31.6)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551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(31.5)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Dyslipidemia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000" spc="-35">
                          <a:latin typeface="Arial"/>
                          <a:cs typeface="Arial"/>
                        </a:rPr>
                        <a:t>1187</a:t>
                      </a:r>
                      <a:r>
                        <a:rPr dirty="0" sz="2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(67.7)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1222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(69.8)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2390"/>
                        </a:lnSpc>
                        <a:spcBef>
                          <a:spcPts val="7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2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failure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390"/>
                        </a:lnSpc>
                        <a:spcBef>
                          <a:spcPts val="755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111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(6.3)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390"/>
                        </a:lnSpc>
                        <a:spcBef>
                          <a:spcPts val="7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106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(6.1)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2300"/>
                        </a:lnSpc>
                        <a:spcBef>
                          <a:spcPts val="75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Presentation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Unstable</a:t>
                      </a:r>
                      <a:r>
                        <a:rPr dirty="0" sz="2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angina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699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(39.9)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726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(41.4)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3987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STEMI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570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(32.5)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537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(30.7)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STEMI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484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(27.6)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489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(27.9)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0199" y="241514"/>
            <a:ext cx="8464822" cy="430162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31850" y="773296"/>
          <a:ext cx="10604500" cy="5227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4320"/>
                <a:gridCol w="2585720"/>
                <a:gridCol w="2458720"/>
                <a:gridCol w="1386840"/>
              </a:tblGrid>
              <a:tr h="67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 marR="383540" indent="-434975">
                        <a:lnSpc>
                          <a:spcPct val="106700"/>
                        </a:lnSpc>
                        <a:spcBef>
                          <a:spcPts val="19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8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PCI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(n=1753)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 marR="104139" indent="-428625">
                        <a:lnSpc>
                          <a:spcPct val="106700"/>
                        </a:lnSpc>
                        <a:spcBef>
                          <a:spcPts val="195"/>
                        </a:spcBef>
                      </a:pPr>
                      <a:r>
                        <a:rPr dirty="0" sz="1800" spc="-20" b="1">
                          <a:latin typeface="Arial"/>
                          <a:cs typeface="Arial"/>
                        </a:rPr>
                        <a:t>Angiography-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guided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(n=1752)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9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disease,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525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(29.9)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544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(31.1)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lesions,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(1,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(1,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Unprotected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main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(4.6)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69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(3.9)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Transradial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access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1689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(96.4)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1689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(96.4)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0.93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DES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type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Resolute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738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(42.1)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741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(42.3)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0.83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Firehawk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904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(51.6)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916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(52.3)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0.58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Mixed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 spc="-75">
                          <a:latin typeface="Arial"/>
                          <a:cs typeface="Arial"/>
                        </a:rPr>
                        <a:t>111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(6.3)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95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(5.4)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stents,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(1,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(1,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19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3.20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0.44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84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3.12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0.45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3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length,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(24,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52)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(23,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Post-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dilation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performed,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1699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(96.9)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1631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(93.2)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Contrast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media,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(130,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190)*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(120,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180)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time,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(35,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70)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(20,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582335" y="6144259"/>
            <a:ext cx="2328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*Median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13.1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mL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7195" y="312935"/>
            <a:ext cx="2595649" cy="378370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75288" y="908052"/>
          <a:ext cx="10118090" cy="488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040"/>
                <a:gridCol w="2502535"/>
                <a:gridCol w="2868295"/>
                <a:gridCol w="1289684"/>
              </a:tblGrid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5660" marR="443230" indent="-386080">
                        <a:lnSpc>
                          <a:spcPct val="108800"/>
                        </a:lnSpc>
                        <a:spcBef>
                          <a:spcPts val="10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PCI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(n=1753)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8540" marR="236854" indent="-774700">
                        <a:lnSpc>
                          <a:spcPct val="108800"/>
                        </a:lnSpc>
                        <a:spcBef>
                          <a:spcPts val="10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Angiography-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PCI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(n=1752)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Baseline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algn="r" marR="294640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2.98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(2.61,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3.36)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3.00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(2.60,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3.40)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01295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Minimal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lumen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1.05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(0.65,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1.40)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1.06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(0·65,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1.40)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01295">
                        <a:lnSpc>
                          <a:spcPts val="1910"/>
                        </a:lnSpc>
                        <a:spcBef>
                          <a:spcPts val="1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Diameter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stenosis,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ts val="1910"/>
                        </a:lnSpc>
                        <a:spcBef>
                          <a:spcPts val="1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60.7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(52.9,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69.8)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ts val="1910"/>
                        </a:lnSpc>
                        <a:spcBef>
                          <a:spcPts val="1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60.0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(52·5,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69.0)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13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0.32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01295">
                        <a:lnSpc>
                          <a:spcPts val="1905"/>
                        </a:lnSpc>
                        <a:spcBef>
                          <a:spcPts val="1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ts val="1905"/>
                        </a:lnSpc>
                        <a:spcBef>
                          <a:spcPts val="1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26.7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(18.3,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38.3)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ts val="1905"/>
                        </a:lnSpc>
                        <a:spcBef>
                          <a:spcPts val="1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26.5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(18.3,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37.8)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13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68580">
                        <a:lnSpc>
                          <a:spcPts val="1905"/>
                        </a:lnSpc>
                        <a:spcBef>
                          <a:spcPts val="137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Post-procedure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4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algn="r" marR="29972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3.17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(2.80,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3.62)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3.13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(2.77,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3.55)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Minimal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lumen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2.76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(2·38,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3.17)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2.70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(2.34,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3.06)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6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0.0007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01295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gain,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1.77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(1.31,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2.26)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1·69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(1.25,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2.21)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1360"/>
                        </a:spcBef>
                      </a:pPr>
                      <a:r>
                        <a:rPr dirty="0" sz="16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0.0014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01295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Diameter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stenosis,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12.9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(6.5,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19.3)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14·0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(7.9,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20.3)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1365"/>
                        </a:spcBef>
                      </a:pPr>
                      <a:r>
                        <a:rPr dirty="0" sz="16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0.0005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29799" y="300875"/>
            <a:ext cx="9349105" cy="489584"/>
            <a:chOff x="1429799" y="300875"/>
            <a:chExt cx="9349105" cy="4895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9799" y="307076"/>
              <a:ext cx="5971563" cy="48324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083" y="300875"/>
              <a:ext cx="3354686" cy="388490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4108694" y="1140721"/>
            <a:ext cx="0" cy="3538220"/>
          </a:xfrm>
          <a:custGeom>
            <a:avLst/>
            <a:gdLst/>
            <a:ahLst/>
            <a:cxnLst/>
            <a:rect l="l" t="t" r="r" b="b"/>
            <a:pathLst>
              <a:path w="0" h="3538220">
                <a:moveTo>
                  <a:pt x="0" y="3537843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941739" y="4590796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26694" y="3703828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47209" y="2819908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02839" y="1935988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41719" y="1061211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006424" y="1135006"/>
            <a:ext cx="4815205" cy="3654425"/>
            <a:chOff x="4006424" y="1135006"/>
            <a:chExt cx="4815205" cy="3654425"/>
          </a:xfrm>
        </p:grpSpPr>
        <p:sp>
          <p:nvSpPr>
            <p:cNvPr id="12" name="object 12" descr=""/>
            <p:cNvSpPr/>
            <p:nvPr/>
          </p:nvSpPr>
          <p:spPr>
            <a:xfrm>
              <a:off x="4012139" y="4678567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12139" y="3794104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12139" y="2909643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012139" y="202518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012139" y="1140721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08695" y="4678567"/>
              <a:ext cx="4707255" cy="0"/>
            </a:xfrm>
            <a:custGeom>
              <a:avLst/>
              <a:gdLst/>
              <a:ahLst/>
              <a:cxnLst/>
              <a:rect l="l" t="t" r="r" b="b"/>
              <a:pathLst>
                <a:path w="4707255" h="0">
                  <a:moveTo>
                    <a:pt x="0" y="0"/>
                  </a:moveTo>
                  <a:lnTo>
                    <a:pt x="4706979" y="0"/>
                  </a:lnTo>
                </a:path>
              </a:pathLst>
            </a:custGeom>
            <a:ln w="10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08695" y="4678567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95571" y="4678567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269321" y="4678567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43071" y="4678567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16821" y="4678567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90571" y="4678567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364320" y="4678567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815673" y="467856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061071" y="4795011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413021" y="4795011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186771" y="4795011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765755" y="4755097"/>
            <a:ext cx="1431290" cy="48704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414"/>
              </a:spcBef>
              <a:tabLst>
                <a:tab pos="946150" algn="l"/>
              </a:tabLst>
            </a:pPr>
            <a:r>
              <a:rPr dirty="0" sz="1000" spc="-25">
                <a:latin typeface="Arial"/>
                <a:cs typeface="Arial"/>
              </a:rPr>
              <a:t>150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25">
                <a:latin typeface="Arial"/>
                <a:cs typeface="Arial"/>
              </a:rPr>
              <a:t>210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400" spc="-10" b="1">
                <a:latin typeface="Arial"/>
                <a:cs typeface="Arial"/>
              </a:rPr>
              <a:t>Follow-</a:t>
            </a:r>
            <a:r>
              <a:rPr dirty="0" sz="1400" b="1">
                <a:latin typeface="Arial"/>
                <a:cs typeface="Arial"/>
              </a:rPr>
              <a:t>up </a:t>
            </a:r>
            <a:r>
              <a:rPr dirty="0" sz="1400" spc="-10" b="1">
                <a:latin typeface="Arial"/>
                <a:cs typeface="Arial"/>
              </a:rPr>
              <a:t>(days)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473096" y="4795011"/>
            <a:ext cx="2349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270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246845" y="4795011"/>
            <a:ext cx="6965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075" algn="l"/>
              </a:tabLst>
            </a:pPr>
            <a:r>
              <a:rPr dirty="0" sz="1000" spc="-25">
                <a:latin typeface="Arial"/>
                <a:cs typeface="Arial"/>
              </a:rPr>
              <a:t>330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25">
                <a:latin typeface="Arial"/>
                <a:cs typeface="Arial"/>
              </a:rPr>
              <a:t>365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383299" y="2425178"/>
            <a:ext cx="309245" cy="9709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b="1">
                <a:latin typeface="Arial"/>
                <a:cs typeface="Arial"/>
              </a:rPr>
              <a:t>TVF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(%)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293492" y="1147947"/>
            <a:ext cx="231140" cy="289560"/>
            <a:chOff x="4293492" y="1147947"/>
            <a:chExt cx="231140" cy="289560"/>
          </a:xfrm>
        </p:grpSpPr>
        <p:sp>
          <p:nvSpPr>
            <p:cNvPr id="34" name="object 34" descr=""/>
            <p:cNvSpPr/>
            <p:nvPr/>
          </p:nvSpPr>
          <p:spPr>
            <a:xfrm>
              <a:off x="4307780" y="1162235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 h="0">
                  <a:moveTo>
                    <a:pt x="0" y="0"/>
                  </a:moveTo>
                  <a:lnTo>
                    <a:pt x="188355" y="0"/>
                  </a:lnTo>
                </a:path>
              </a:pathLst>
            </a:custGeom>
            <a:ln w="285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321783" y="1422844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 h="0">
                  <a:moveTo>
                    <a:pt x="0" y="0"/>
                  </a:moveTo>
                  <a:lnTo>
                    <a:pt x="188355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549532" y="962659"/>
            <a:ext cx="1677670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 marR="5080" indent="-24765">
              <a:lnSpc>
                <a:spcPct val="1483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Angiography-</a:t>
            </a:r>
            <a:r>
              <a:rPr dirty="0" sz="1200">
                <a:latin typeface="Arial"/>
                <a:cs typeface="Arial"/>
              </a:rPr>
              <a:t>guided </a:t>
            </a:r>
            <a:r>
              <a:rPr dirty="0" sz="1200" spc="-25">
                <a:latin typeface="Arial"/>
                <a:cs typeface="Arial"/>
              </a:rPr>
              <a:t>PCI </a:t>
            </a:r>
            <a:r>
              <a:rPr dirty="0" sz="1200" spc="-10">
                <a:latin typeface="Arial"/>
                <a:cs typeface="Arial"/>
              </a:rPr>
              <a:t>IVUS-</a:t>
            </a:r>
            <a:r>
              <a:rPr dirty="0" sz="1200">
                <a:latin typeface="Arial"/>
                <a:cs typeface="Arial"/>
              </a:rPr>
              <a:t>guided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7" name="object 37" descr=""/>
          <p:cNvGraphicFramePr>
            <a:graphicFrameLocks noGrp="1"/>
          </p:cNvGraphicFramePr>
          <p:nvPr/>
        </p:nvGraphicFramePr>
        <p:xfrm>
          <a:off x="2430564" y="5333584"/>
          <a:ext cx="6670675" cy="454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/>
                <a:gridCol w="597534"/>
                <a:gridCol w="770255"/>
                <a:gridCol w="772794"/>
                <a:gridCol w="772795"/>
                <a:gridCol w="772795"/>
                <a:gridCol w="624839"/>
                <a:gridCol w="411480"/>
              </a:tblGrid>
              <a:tr h="226060"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Angiography-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1752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</a:tr>
              <a:tr h="228600"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baseline="2777" sz="1500" spc="-15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baseline="2777" sz="1500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2777" sz="1500" spc="-30">
                          <a:latin typeface="Arial"/>
                          <a:cs typeface="Arial"/>
                        </a:rPr>
                        <a:t>1753</a:t>
                      </a:r>
                      <a:endParaRPr baseline="2777" sz="15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</a:tr>
            </a:tbl>
          </a:graphicData>
        </a:graphic>
      </p:graphicFrame>
      <p:sp>
        <p:nvSpPr>
          <p:cNvPr id="38" name="object 38" descr=""/>
          <p:cNvSpPr txBox="1"/>
          <p:nvPr/>
        </p:nvSpPr>
        <p:spPr>
          <a:xfrm>
            <a:off x="2940516" y="5084572"/>
            <a:ext cx="898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Number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850586" y="2810764"/>
            <a:ext cx="35191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Hazard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ratio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0.55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(95%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0.41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0.74)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104964" y="3121659"/>
            <a:ext cx="10115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6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0.0001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866901" y="3856228"/>
            <a:ext cx="4889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4.0%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4094407" y="3370695"/>
            <a:ext cx="4735830" cy="1322705"/>
            <a:chOff x="4094407" y="3370695"/>
            <a:chExt cx="4735830" cy="1322705"/>
          </a:xfrm>
        </p:grpSpPr>
        <p:sp>
          <p:nvSpPr>
            <p:cNvPr id="43" name="object 43" descr=""/>
            <p:cNvSpPr/>
            <p:nvPr/>
          </p:nvSpPr>
          <p:spPr>
            <a:xfrm>
              <a:off x="4108694" y="3971430"/>
              <a:ext cx="4707255" cy="707390"/>
            </a:xfrm>
            <a:custGeom>
              <a:avLst/>
              <a:gdLst/>
              <a:ahLst/>
              <a:cxnLst/>
              <a:rect l="l" t="t" r="r" b="b"/>
              <a:pathLst>
                <a:path w="4707255" h="707389">
                  <a:moveTo>
                    <a:pt x="0" y="707134"/>
                  </a:moveTo>
                  <a:lnTo>
                    <a:pt x="12895" y="707134"/>
                  </a:lnTo>
                  <a:lnTo>
                    <a:pt x="12895" y="404409"/>
                  </a:lnTo>
                  <a:lnTo>
                    <a:pt x="25791" y="404409"/>
                  </a:lnTo>
                  <a:lnTo>
                    <a:pt x="25791" y="353955"/>
                  </a:lnTo>
                  <a:lnTo>
                    <a:pt x="38687" y="353955"/>
                  </a:lnTo>
                  <a:lnTo>
                    <a:pt x="38687" y="333773"/>
                  </a:lnTo>
                  <a:lnTo>
                    <a:pt x="77374" y="333773"/>
                  </a:lnTo>
                  <a:lnTo>
                    <a:pt x="77374" y="313580"/>
                  </a:lnTo>
                  <a:lnTo>
                    <a:pt x="167645" y="313580"/>
                  </a:lnTo>
                  <a:lnTo>
                    <a:pt x="167645" y="303483"/>
                  </a:lnTo>
                  <a:lnTo>
                    <a:pt x="257916" y="303483"/>
                  </a:lnTo>
                  <a:lnTo>
                    <a:pt x="257916" y="283289"/>
                  </a:lnTo>
                  <a:lnTo>
                    <a:pt x="335291" y="283289"/>
                  </a:lnTo>
                  <a:lnTo>
                    <a:pt x="335291" y="273193"/>
                  </a:lnTo>
                  <a:lnTo>
                    <a:pt x="386874" y="273193"/>
                  </a:lnTo>
                  <a:lnTo>
                    <a:pt x="528729" y="273193"/>
                  </a:lnTo>
                  <a:lnTo>
                    <a:pt x="528729" y="263090"/>
                  </a:lnTo>
                  <a:lnTo>
                    <a:pt x="567416" y="263090"/>
                  </a:lnTo>
                  <a:lnTo>
                    <a:pt x="567416" y="252988"/>
                  </a:lnTo>
                  <a:lnTo>
                    <a:pt x="1044562" y="252988"/>
                  </a:lnTo>
                  <a:lnTo>
                    <a:pt x="1044562" y="242885"/>
                  </a:lnTo>
                  <a:lnTo>
                    <a:pt x="1547500" y="242885"/>
                  </a:lnTo>
                  <a:lnTo>
                    <a:pt x="1547500" y="232782"/>
                  </a:lnTo>
                  <a:lnTo>
                    <a:pt x="1985958" y="232782"/>
                  </a:lnTo>
                  <a:lnTo>
                    <a:pt x="1985958" y="212577"/>
                  </a:lnTo>
                  <a:lnTo>
                    <a:pt x="2230978" y="212577"/>
                  </a:lnTo>
                  <a:lnTo>
                    <a:pt x="2230978" y="202475"/>
                  </a:lnTo>
                  <a:lnTo>
                    <a:pt x="2450208" y="202475"/>
                  </a:lnTo>
                  <a:lnTo>
                    <a:pt x="2540478" y="202475"/>
                  </a:lnTo>
                  <a:lnTo>
                    <a:pt x="2540478" y="192366"/>
                  </a:lnTo>
                  <a:lnTo>
                    <a:pt x="2566271" y="192366"/>
                  </a:lnTo>
                  <a:lnTo>
                    <a:pt x="2566271" y="182257"/>
                  </a:lnTo>
                  <a:lnTo>
                    <a:pt x="2695229" y="182257"/>
                  </a:lnTo>
                  <a:lnTo>
                    <a:pt x="2733916" y="182257"/>
                  </a:lnTo>
                  <a:lnTo>
                    <a:pt x="2798396" y="182257"/>
                  </a:lnTo>
                  <a:lnTo>
                    <a:pt x="2798396" y="172136"/>
                  </a:lnTo>
                  <a:lnTo>
                    <a:pt x="3185271" y="172136"/>
                  </a:lnTo>
                  <a:lnTo>
                    <a:pt x="3185271" y="162016"/>
                  </a:lnTo>
                  <a:lnTo>
                    <a:pt x="3262645" y="162016"/>
                  </a:lnTo>
                  <a:lnTo>
                    <a:pt x="3262645" y="151896"/>
                  </a:lnTo>
                  <a:lnTo>
                    <a:pt x="3314229" y="151896"/>
                  </a:lnTo>
                  <a:lnTo>
                    <a:pt x="3404499" y="151896"/>
                  </a:lnTo>
                  <a:lnTo>
                    <a:pt x="3404499" y="141769"/>
                  </a:lnTo>
                  <a:lnTo>
                    <a:pt x="3507666" y="141769"/>
                  </a:lnTo>
                  <a:lnTo>
                    <a:pt x="3507666" y="131643"/>
                  </a:lnTo>
                  <a:lnTo>
                    <a:pt x="3701104" y="131643"/>
                  </a:lnTo>
                  <a:lnTo>
                    <a:pt x="3701104" y="121516"/>
                  </a:lnTo>
                  <a:lnTo>
                    <a:pt x="3881645" y="121516"/>
                  </a:lnTo>
                  <a:lnTo>
                    <a:pt x="3881645" y="111390"/>
                  </a:lnTo>
                  <a:lnTo>
                    <a:pt x="4010604" y="111390"/>
                  </a:lnTo>
                  <a:lnTo>
                    <a:pt x="4010604" y="101263"/>
                  </a:lnTo>
                  <a:lnTo>
                    <a:pt x="4242729" y="101263"/>
                  </a:lnTo>
                  <a:lnTo>
                    <a:pt x="4242729" y="91137"/>
                  </a:lnTo>
                  <a:lnTo>
                    <a:pt x="4294312" y="91137"/>
                  </a:lnTo>
                  <a:lnTo>
                    <a:pt x="4294312" y="81011"/>
                  </a:lnTo>
                  <a:lnTo>
                    <a:pt x="4384582" y="81011"/>
                  </a:lnTo>
                  <a:lnTo>
                    <a:pt x="4384582" y="70884"/>
                  </a:lnTo>
                  <a:lnTo>
                    <a:pt x="4436165" y="70884"/>
                  </a:lnTo>
                  <a:lnTo>
                    <a:pt x="4436165" y="60758"/>
                  </a:lnTo>
                  <a:lnTo>
                    <a:pt x="4449063" y="60758"/>
                  </a:lnTo>
                  <a:lnTo>
                    <a:pt x="4449063" y="50631"/>
                  </a:lnTo>
                  <a:lnTo>
                    <a:pt x="4578021" y="50631"/>
                  </a:lnTo>
                  <a:lnTo>
                    <a:pt x="4578021" y="40505"/>
                  </a:lnTo>
                  <a:lnTo>
                    <a:pt x="4668291" y="40505"/>
                  </a:lnTo>
                  <a:lnTo>
                    <a:pt x="4668291" y="30379"/>
                  </a:lnTo>
                  <a:lnTo>
                    <a:pt x="4681187" y="30379"/>
                  </a:lnTo>
                  <a:lnTo>
                    <a:pt x="4681187" y="20252"/>
                  </a:lnTo>
                  <a:lnTo>
                    <a:pt x="4694082" y="20252"/>
                  </a:lnTo>
                  <a:lnTo>
                    <a:pt x="4694082" y="10126"/>
                  </a:lnTo>
                  <a:lnTo>
                    <a:pt x="4706979" y="10126"/>
                  </a:lnTo>
                  <a:lnTo>
                    <a:pt x="4706979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108694" y="3384982"/>
              <a:ext cx="4707255" cy="1294130"/>
            </a:xfrm>
            <a:custGeom>
              <a:avLst/>
              <a:gdLst/>
              <a:ahLst/>
              <a:cxnLst/>
              <a:rect l="l" t="t" r="r" b="b"/>
              <a:pathLst>
                <a:path w="4707255" h="1294129">
                  <a:moveTo>
                    <a:pt x="0" y="1293583"/>
                  </a:moveTo>
                  <a:lnTo>
                    <a:pt x="12895" y="1293583"/>
                  </a:lnTo>
                  <a:lnTo>
                    <a:pt x="12895" y="909913"/>
                  </a:lnTo>
                  <a:lnTo>
                    <a:pt x="25791" y="909913"/>
                  </a:lnTo>
                  <a:lnTo>
                    <a:pt x="25791" y="829139"/>
                  </a:lnTo>
                  <a:lnTo>
                    <a:pt x="38687" y="829139"/>
                  </a:lnTo>
                  <a:lnTo>
                    <a:pt x="38687" y="808947"/>
                  </a:lnTo>
                  <a:lnTo>
                    <a:pt x="51582" y="808947"/>
                  </a:lnTo>
                  <a:lnTo>
                    <a:pt x="51582" y="788754"/>
                  </a:lnTo>
                  <a:lnTo>
                    <a:pt x="64478" y="788754"/>
                  </a:lnTo>
                  <a:lnTo>
                    <a:pt x="64478" y="778658"/>
                  </a:lnTo>
                  <a:lnTo>
                    <a:pt x="116061" y="778658"/>
                  </a:lnTo>
                  <a:lnTo>
                    <a:pt x="116061" y="768560"/>
                  </a:lnTo>
                  <a:lnTo>
                    <a:pt x="141854" y="768560"/>
                  </a:lnTo>
                  <a:lnTo>
                    <a:pt x="141854" y="758464"/>
                  </a:lnTo>
                  <a:lnTo>
                    <a:pt x="180541" y="758464"/>
                  </a:lnTo>
                  <a:lnTo>
                    <a:pt x="180541" y="748367"/>
                  </a:lnTo>
                  <a:lnTo>
                    <a:pt x="296603" y="748367"/>
                  </a:lnTo>
                  <a:lnTo>
                    <a:pt x="296603" y="738271"/>
                  </a:lnTo>
                  <a:lnTo>
                    <a:pt x="399770" y="738271"/>
                  </a:lnTo>
                  <a:lnTo>
                    <a:pt x="399770" y="718077"/>
                  </a:lnTo>
                  <a:lnTo>
                    <a:pt x="451353" y="718077"/>
                  </a:lnTo>
                  <a:lnTo>
                    <a:pt x="451353" y="697884"/>
                  </a:lnTo>
                  <a:lnTo>
                    <a:pt x="464249" y="697884"/>
                  </a:lnTo>
                  <a:lnTo>
                    <a:pt x="464249" y="687788"/>
                  </a:lnTo>
                  <a:lnTo>
                    <a:pt x="644791" y="687788"/>
                  </a:lnTo>
                  <a:lnTo>
                    <a:pt x="644791" y="677692"/>
                  </a:lnTo>
                  <a:lnTo>
                    <a:pt x="825332" y="677692"/>
                  </a:lnTo>
                  <a:lnTo>
                    <a:pt x="825332" y="667594"/>
                  </a:lnTo>
                  <a:lnTo>
                    <a:pt x="992978" y="667594"/>
                  </a:lnTo>
                  <a:lnTo>
                    <a:pt x="992978" y="637305"/>
                  </a:lnTo>
                  <a:lnTo>
                    <a:pt x="1160625" y="637305"/>
                  </a:lnTo>
                  <a:lnTo>
                    <a:pt x="1160625" y="627209"/>
                  </a:lnTo>
                  <a:lnTo>
                    <a:pt x="1225104" y="627209"/>
                  </a:lnTo>
                  <a:lnTo>
                    <a:pt x="1225104" y="617111"/>
                  </a:lnTo>
                  <a:lnTo>
                    <a:pt x="1289583" y="617111"/>
                  </a:lnTo>
                  <a:lnTo>
                    <a:pt x="1289583" y="607015"/>
                  </a:lnTo>
                  <a:lnTo>
                    <a:pt x="1366958" y="607015"/>
                  </a:lnTo>
                  <a:lnTo>
                    <a:pt x="1379853" y="607015"/>
                  </a:lnTo>
                  <a:lnTo>
                    <a:pt x="1379853" y="586810"/>
                  </a:lnTo>
                  <a:lnTo>
                    <a:pt x="1392749" y="586810"/>
                  </a:lnTo>
                  <a:lnTo>
                    <a:pt x="1392749" y="576707"/>
                  </a:lnTo>
                  <a:lnTo>
                    <a:pt x="1405646" y="576707"/>
                  </a:lnTo>
                  <a:lnTo>
                    <a:pt x="1405646" y="566605"/>
                  </a:lnTo>
                  <a:lnTo>
                    <a:pt x="1624874" y="566605"/>
                  </a:lnTo>
                  <a:lnTo>
                    <a:pt x="1624874" y="556502"/>
                  </a:lnTo>
                  <a:lnTo>
                    <a:pt x="1650666" y="556502"/>
                  </a:lnTo>
                  <a:lnTo>
                    <a:pt x="1650666" y="546400"/>
                  </a:lnTo>
                  <a:lnTo>
                    <a:pt x="1985958" y="546400"/>
                  </a:lnTo>
                  <a:lnTo>
                    <a:pt x="1985958" y="536297"/>
                  </a:lnTo>
                  <a:lnTo>
                    <a:pt x="2037542" y="536297"/>
                  </a:lnTo>
                  <a:lnTo>
                    <a:pt x="2037542" y="526194"/>
                  </a:lnTo>
                  <a:lnTo>
                    <a:pt x="2076229" y="526194"/>
                  </a:lnTo>
                  <a:lnTo>
                    <a:pt x="2076229" y="516092"/>
                  </a:lnTo>
                  <a:lnTo>
                    <a:pt x="2102020" y="516092"/>
                  </a:lnTo>
                  <a:lnTo>
                    <a:pt x="2102020" y="505989"/>
                  </a:lnTo>
                  <a:lnTo>
                    <a:pt x="2218083" y="505989"/>
                  </a:lnTo>
                  <a:lnTo>
                    <a:pt x="2218083" y="495887"/>
                  </a:lnTo>
                  <a:lnTo>
                    <a:pt x="2282562" y="495887"/>
                  </a:lnTo>
                  <a:lnTo>
                    <a:pt x="2282562" y="485784"/>
                  </a:lnTo>
                  <a:lnTo>
                    <a:pt x="2308354" y="485784"/>
                  </a:lnTo>
                  <a:lnTo>
                    <a:pt x="2308354" y="475682"/>
                  </a:lnTo>
                  <a:lnTo>
                    <a:pt x="2321250" y="475682"/>
                  </a:lnTo>
                  <a:lnTo>
                    <a:pt x="2321250" y="465578"/>
                  </a:lnTo>
                  <a:lnTo>
                    <a:pt x="2424417" y="465578"/>
                  </a:lnTo>
                  <a:lnTo>
                    <a:pt x="2424417" y="455477"/>
                  </a:lnTo>
                  <a:lnTo>
                    <a:pt x="2437312" y="455477"/>
                  </a:lnTo>
                  <a:lnTo>
                    <a:pt x="2437312" y="445373"/>
                  </a:lnTo>
                  <a:lnTo>
                    <a:pt x="2514686" y="445373"/>
                  </a:lnTo>
                  <a:lnTo>
                    <a:pt x="2514686" y="435271"/>
                  </a:lnTo>
                  <a:lnTo>
                    <a:pt x="2553375" y="435271"/>
                  </a:lnTo>
                  <a:lnTo>
                    <a:pt x="2553375" y="425168"/>
                  </a:lnTo>
                  <a:lnTo>
                    <a:pt x="2656541" y="425168"/>
                  </a:lnTo>
                  <a:lnTo>
                    <a:pt x="2656541" y="415065"/>
                  </a:lnTo>
                  <a:lnTo>
                    <a:pt x="2733916" y="415065"/>
                  </a:lnTo>
                  <a:lnTo>
                    <a:pt x="2746812" y="415065"/>
                  </a:lnTo>
                  <a:lnTo>
                    <a:pt x="2746812" y="404957"/>
                  </a:lnTo>
                  <a:lnTo>
                    <a:pt x="2940250" y="404957"/>
                  </a:lnTo>
                  <a:lnTo>
                    <a:pt x="2940250" y="394848"/>
                  </a:lnTo>
                  <a:lnTo>
                    <a:pt x="3030520" y="394848"/>
                  </a:lnTo>
                  <a:lnTo>
                    <a:pt x="3069208" y="394848"/>
                  </a:lnTo>
                  <a:lnTo>
                    <a:pt x="3069208" y="384734"/>
                  </a:lnTo>
                  <a:lnTo>
                    <a:pt x="3198167" y="384734"/>
                  </a:lnTo>
                  <a:lnTo>
                    <a:pt x="3198167" y="374619"/>
                  </a:lnTo>
                  <a:lnTo>
                    <a:pt x="3404499" y="374619"/>
                  </a:lnTo>
                  <a:lnTo>
                    <a:pt x="3404499" y="364504"/>
                  </a:lnTo>
                  <a:lnTo>
                    <a:pt x="3456083" y="364504"/>
                  </a:lnTo>
                  <a:lnTo>
                    <a:pt x="3456083" y="344275"/>
                  </a:lnTo>
                  <a:lnTo>
                    <a:pt x="3520562" y="344275"/>
                  </a:lnTo>
                  <a:lnTo>
                    <a:pt x="3520562" y="334160"/>
                  </a:lnTo>
                  <a:lnTo>
                    <a:pt x="3804270" y="334160"/>
                  </a:lnTo>
                  <a:lnTo>
                    <a:pt x="3804270" y="324045"/>
                  </a:lnTo>
                  <a:lnTo>
                    <a:pt x="3830062" y="324045"/>
                  </a:lnTo>
                  <a:lnTo>
                    <a:pt x="3830062" y="313930"/>
                  </a:lnTo>
                  <a:lnTo>
                    <a:pt x="3855854" y="313930"/>
                  </a:lnTo>
                  <a:lnTo>
                    <a:pt x="3855854" y="303810"/>
                  </a:lnTo>
                  <a:lnTo>
                    <a:pt x="3894541" y="303810"/>
                  </a:lnTo>
                  <a:lnTo>
                    <a:pt x="3894541" y="293682"/>
                  </a:lnTo>
                  <a:lnTo>
                    <a:pt x="3933228" y="293682"/>
                  </a:lnTo>
                  <a:lnTo>
                    <a:pt x="3933228" y="283556"/>
                  </a:lnTo>
                  <a:lnTo>
                    <a:pt x="3946125" y="283556"/>
                  </a:lnTo>
                  <a:lnTo>
                    <a:pt x="3946125" y="273428"/>
                  </a:lnTo>
                  <a:lnTo>
                    <a:pt x="3997708" y="273428"/>
                  </a:lnTo>
                  <a:lnTo>
                    <a:pt x="3997708" y="253174"/>
                  </a:lnTo>
                  <a:lnTo>
                    <a:pt x="4178249" y="253174"/>
                  </a:lnTo>
                  <a:lnTo>
                    <a:pt x="4178249" y="243047"/>
                  </a:lnTo>
                  <a:lnTo>
                    <a:pt x="4216937" y="243047"/>
                  </a:lnTo>
                  <a:lnTo>
                    <a:pt x="4216937" y="232921"/>
                  </a:lnTo>
                  <a:lnTo>
                    <a:pt x="4255624" y="232921"/>
                  </a:lnTo>
                  <a:lnTo>
                    <a:pt x="4255624" y="222793"/>
                  </a:lnTo>
                  <a:lnTo>
                    <a:pt x="4281416" y="222793"/>
                  </a:lnTo>
                  <a:lnTo>
                    <a:pt x="4281416" y="212667"/>
                  </a:lnTo>
                  <a:lnTo>
                    <a:pt x="4307207" y="212667"/>
                  </a:lnTo>
                  <a:lnTo>
                    <a:pt x="4307207" y="202539"/>
                  </a:lnTo>
                  <a:lnTo>
                    <a:pt x="4333000" y="202539"/>
                  </a:lnTo>
                  <a:lnTo>
                    <a:pt x="4333000" y="192413"/>
                  </a:lnTo>
                  <a:lnTo>
                    <a:pt x="4474854" y="192413"/>
                  </a:lnTo>
                  <a:lnTo>
                    <a:pt x="4474854" y="182285"/>
                  </a:lnTo>
                  <a:lnTo>
                    <a:pt x="4487750" y="182285"/>
                  </a:lnTo>
                  <a:lnTo>
                    <a:pt x="4487750" y="172159"/>
                  </a:lnTo>
                  <a:lnTo>
                    <a:pt x="4513541" y="172159"/>
                  </a:lnTo>
                  <a:lnTo>
                    <a:pt x="4513541" y="141777"/>
                  </a:lnTo>
                  <a:lnTo>
                    <a:pt x="4578021" y="141777"/>
                  </a:lnTo>
                  <a:lnTo>
                    <a:pt x="4578021" y="131651"/>
                  </a:lnTo>
                  <a:lnTo>
                    <a:pt x="4603812" y="131651"/>
                  </a:lnTo>
                  <a:lnTo>
                    <a:pt x="4603812" y="121523"/>
                  </a:lnTo>
                  <a:lnTo>
                    <a:pt x="4616708" y="121523"/>
                  </a:lnTo>
                  <a:lnTo>
                    <a:pt x="4616708" y="91142"/>
                  </a:lnTo>
                  <a:lnTo>
                    <a:pt x="4629604" y="91142"/>
                  </a:lnTo>
                  <a:lnTo>
                    <a:pt x="4629604" y="60761"/>
                  </a:lnTo>
                  <a:lnTo>
                    <a:pt x="4642500" y="60761"/>
                  </a:lnTo>
                  <a:lnTo>
                    <a:pt x="4642500" y="50634"/>
                  </a:lnTo>
                  <a:lnTo>
                    <a:pt x="4655395" y="50634"/>
                  </a:lnTo>
                  <a:lnTo>
                    <a:pt x="4655395" y="30380"/>
                  </a:lnTo>
                  <a:lnTo>
                    <a:pt x="4681187" y="30380"/>
                  </a:lnTo>
                  <a:lnTo>
                    <a:pt x="4681187" y="10126"/>
                  </a:lnTo>
                  <a:lnTo>
                    <a:pt x="4694082" y="10126"/>
                  </a:lnTo>
                  <a:lnTo>
                    <a:pt x="4694082" y="0"/>
                  </a:lnTo>
                  <a:lnTo>
                    <a:pt x="4706979" y="0"/>
                  </a:lnTo>
                </a:path>
              </a:pathLst>
            </a:custGeom>
            <a:ln w="285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8870358" y="3255771"/>
            <a:ext cx="4889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7.3%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79" y="0"/>
              <a:ext cx="644652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526" y="493334"/>
              <a:ext cx="4828107" cy="4417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427" y="1045016"/>
              <a:ext cx="4659981" cy="43619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284" y="1591116"/>
              <a:ext cx="1360238" cy="4361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2224" y="1585535"/>
              <a:ext cx="3016994" cy="3509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8556" y="2676618"/>
              <a:ext cx="2659260" cy="3940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402" y="3164178"/>
              <a:ext cx="4981971" cy="38377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102" y="3654518"/>
              <a:ext cx="4958952" cy="39409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642" y="4142078"/>
              <a:ext cx="4669432" cy="38913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443119" y="4643729"/>
              <a:ext cx="718820" cy="291465"/>
            </a:xfrm>
            <a:custGeom>
              <a:avLst/>
              <a:gdLst/>
              <a:ahLst/>
              <a:cxnLst/>
              <a:rect l="l" t="t" r="r" b="b"/>
              <a:pathLst>
                <a:path w="718819" h="291464">
                  <a:moveTo>
                    <a:pt x="175418" y="0"/>
                  </a:moveTo>
                  <a:lnTo>
                    <a:pt x="113308" y="0"/>
                  </a:lnTo>
                  <a:lnTo>
                    <a:pt x="0" y="290908"/>
                  </a:lnTo>
                  <a:lnTo>
                    <a:pt x="62310" y="290908"/>
                  </a:lnTo>
                  <a:lnTo>
                    <a:pt x="86320" y="224829"/>
                  </a:lnTo>
                  <a:lnTo>
                    <a:pt x="265442" y="224829"/>
                  </a:lnTo>
                  <a:lnTo>
                    <a:pt x="245817" y="175814"/>
                  </a:lnTo>
                  <a:lnTo>
                    <a:pt x="104378" y="175814"/>
                  </a:lnTo>
                  <a:lnTo>
                    <a:pt x="143668" y="67866"/>
                  </a:lnTo>
                  <a:lnTo>
                    <a:pt x="202593" y="67866"/>
                  </a:lnTo>
                  <a:lnTo>
                    <a:pt x="175418" y="0"/>
                  </a:lnTo>
                  <a:close/>
                </a:path>
                <a:path w="718819" h="291464">
                  <a:moveTo>
                    <a:pt x="265442" y="224829"/>
                  </a:moveTo>
                  <a:lnTo>
                    <a:pt x="202605" y="224829"/>
                  </a:lnTo>
                  <a:lnTo>
                    <a:pt x="228005" y="290908"/>
                  </a:lnTo>
                  <a:lnTo>
                    <a:pt x="291901" y="290908"/>
                  </a:lnTo>
                  <a:lnTo>
                    <a:pt x="265442" y="224829"/>
                  </a:lnTo>
                  <a:close/>
                </a:path>
                <a:path w="718819" h="291464">
                  <a:moveTo>
                    <a:pt x="202593" y="67866"/>
                  </a:moveTo>
                  <a:lnTo>
                    <a:pt x="143668" y="67866"/>
                  </a:lnTo>
                  <a:lnTo>
                    <a:pt x="183753" y="175814"/>
                  </a:lnTo>
                  <a:lnTo>
                    <a:pt x="245817" y="175814"/>
                  </a:lnTo>
                  <a:lnTo>
                    <a:pt x="202593" y="67866"/>
                  </a:lnTo>
                  <a:close/>
                </a:path>
                <a:path w="718819" h="291464">
                  <a:moveTo>
                    <a:pt x="718343" y="0"/>
                  </a:moveTo>
                  <a:lnTo>
                    <a:pt x="659606" y="0"/>
                  </a:lnTo>
                  <a:lnTo>
                    <a:pt x="659606" y="290908"/>
                  </a:lnTo>
                  <a:lnTo>
                    <a:pt x="718343" y="290908"/>
                  </a:lnTo>
                  <a:lnTo>
                    <a:pt x="718343" y="0"/>
                  </a:lnTo>
                  <a:close/>
                </a:path>
                <a:path w="718819" h="291464">
                  <a:moveTo>
                    <a:pt x="410368" y="0"/>
                  </a:moveTo>
                  <a:lnTo>
                    <a:pt x="322461" y="0"/>
                  </a:lnTo>
                  <a:lnTo>
                    <a:pt x="322461" y="290908"/>
                  </a:lnTo>
                  <a:lnTo>
                    <a:pt x="377031" y="290908"/>
                  </a:lnTo>
                  <a:lnTo>
                    <a:pt x="377031" y="61912"/>
                  </a:lnTo>
                  <a:lnTo>
                    <a:pt x="426837" y="61912"/>
                  </a:lnTo>
                  <a:lnTo>
                    <a:pt x="410368" y="0"/>
                  </a:lnTo>
                  <a:close/>
                </a:path>
                <a:path w="718819" h="291464">
                  <a:moveTo>
                    <a:pt x="426837" y="61912"/>
                  </a:moveTo>
                  <a:lnTo>
                    <a:pt x="377031" y="61912"/>
                  </a:lnTo>
                  <a:lnTo>
                    <a:pt x="434578" y="290908"/>
                  </a:lnTo>
                  <a:lnTo>
                    <a:pt x="491133" y="290908"/>
                  </a:lnTo>
                  <a:lnTo>
                    <a:pt x="514451" y="198437"/>
                  </a:lnTo>
                  <a:lnTo>
                    <a:pt x="463153" y="198437"/>
                  </a:lnTo>
                  <a:lnTo>
                    <a:pt x="426837" y="61912"/>
                  </a:lnTo>
                  <a:close/>
                </a:path>
                <a:path w="718819" h="291464">
                  <a:moveTo>
                    <a:pt x="603449" y="61912"/>
                  </a:moveTo>
                  <a:lnTo>
                    <a:pt x="548878" y="61912"/>
                  </a:lnTo>
                  <a:lnTo>
                    <a:pt x="548878" y="290908"/>
                  </a:lnTo>
                  <a:lnTo>
                    <a:pt x="603449" y="290908"/>
                  </a:lnTo>
                  <a:lnTo>
                    <a:pt x="603449" y="61912"/>
                  </a:lnTo>
                  <a:close/>
                </a:path>
                <a:path w="718819" h="291464">
                  <a:moveTo>
                    <a:pt x="603449" y="0"/>
                  </a:moveTo>
                  <a:lnTo>
                    <a:pt x="515343" y="0"/>
                  </a:lnTo>
                  <a:lnTo>
                    <a:pt x="463153" y="198437"/>
                  </a:lnTo>
                  <a:lnTo>
                    <a:pt x="514451" y="198437"/>
                  </a:lnTo>
                  <a:lnTo>
                    <a:pt x="548878" y="61912"/>
                  </a:lnTo>
                  <a:lnTo>
                    <a:pt x="603449" y="61912"/>
                  </a:lnTo>
                  <a:lnTo>
                    <a:pt x="60344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43119" y="4643728"/>
              <a:ext cx="718820" cy="291465"/>
            </a:xfrm>
            <a:custGeom>
              <a:avLst/>
              <a:gdLst/>
              <a:ahLst/>
              <a:cxnLst/>
              <a:rect l="l" t="t" r="r" b="b"/>
              <a:pathLst>
                <a:path w="718819" h="291464">
                  <a:moveTo>
                    <a:pt x="143668" y="67865"/>
                  </a:moveTo>
                  <a:lnTo>
                    <a:pt x="104378" y="175815"/>
                  </a:lnTo>
                  <a:lnTo>
                    <a:pt x="183753" y="175815"/>
                  </a:lnTo>
                  <a:lnTo>
                    <a:pt x="143668" y="67865"/>
                  </a:lnTo>
                  <a:close/>
                </a:path>
                <a:path w="718819" h="291464">
                  <a:moveTo>
                    <a:pt x="659606" y="0"/>
                  </a:moveTo>
                  <a:lnTo>
                    <a:pt x="718343" y="0"/>
                  </a:lnTo>
                  <a:lnTo>
                    <a:pt x="718343" y="290909"/>
                  </a:lnTo>
                  <a:lnTo>
                    <a:pt x="659606" y="290909"/>
                  </a:lnTo>
                  <a:lnTo>
                    <a:pt x="659606" y="0"/>
                  </a:lnTo>
                  <a:close/>
                </a:path>
                <a:path w="718819" h="291464">
                  <a:moveTo>
                    <a:pt x="322460" y="0"/>
                  </a:moveTo>
                  <a:lnTo>
                    <a:pt x="410368" y="0"/>
                  </a:lnTo>
                  <a:lnTo>
                    <a:pt x="463153" y="198437"/>
                  </a:lnTo>
                  <a:lnTo>
                    <a:pt x="515342" y="0"/>
                  </a:lnTo>
                  <a:lnTo>
                    <a:pt x="603448" y="0"/>
                  </a:lnTo>
                  <a:lnTo>
                    <a:pt x="603448" y="290909"/>
                  </a:lnTo>
                  <a:lnTo>
                    <a:pt x="548878" y="290909"/>
                  </a:lnTo>
                  <a:lnTo>
                    <a:pt x="548878" y="61912"/>
                  </a:lnTo>
                  <a:lnTo>
                    <a:pt x="491132" y="290909"/>
                  </a:lnTo>
                  <a:lnTo>
                    <a:pt x="434578" y="290909"/>
                  </a:lnTo>
                  <a:lnTo>
                    <a:pt x="377031" y="61912"/>
                  </a:lnTo>
                  <a:lnTo>
                    <a:pt x="377031" y="290909"/>
                  </a:lnTo>
                  <a:lnTo>
                    <a:pt x="322460" y="290909"/>
                  </a:lnTo>
                  <a:lnTo>
                    <a:pt x="322460" y="0"/>
                  </a:lnTo>
                  <a:close/>
                </a:path>
                <a:path w="718819" h="291464">
                  <a:moveTo>
                    <a:pt x="113307" y="0"/>
                  </a:moveTo>
                  <a:lnTo>
                    <a:pt x="175418" y="0"/>
                  </a:lnTo>
                  <a:lnTo>
                    <a:pt x="291901" y="290909"/>
                  </a:lnTo>
                  <a:lnTo>
                    <a:pt x="228004" y="290909"/>
                  </a:lnTo>
                  <a:lnTo>
                    <a:pt x="202604" y="224829"/>
                  </a:lnTo>
                  <a:lnTo>
                    <a:pt x="86320" y="224829"/>
                  </a:lnTo>
                  <a:lnTo>
                    <a:pt x="62309" y="290909"/>
                  </a:lnTo>
                  <a:lnTo>
                    <a:pt x="0" y="290909"/>
                  </a:lnTo>
                  <a:lnTo>
                    <a:pt x="113307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775158" y="3388093"/>
              <a:ext cx="6266180" cy="654685"/>
            </a:xfrm>
            <a:custGeom>
              <a:avLst/>
              <a:gdLst/>
              <a:ahLst/>
              <a:cxnLst/>
              <a:rect l="l" t="t" r="r" b="b"/>
              <a:pathLst>
                <a:path w="6266180" h="654685">
                  <a:moveTo>
                    <a:pt x="0" y="0"/>
                  </a:moveTo>
                  <a:lnTo>
                    <a:pt x="6266046" y="0"/>
                  </a:lnTo>
                  <a:lnTo>
                    <a:pt x="6266046" y="654518"/>
                  </a:lnTo>
                  <a:lnTo>
                    <a:pt x="0" y="65451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864" y="307076"/>
            <a:ext cx="6344046" cy="47654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108694" y="1159972"/>
            <a:ext cx="0" cy="3538220"/>
          </a:xfrm>
          <a:custGeom>
            <a:avLst/>
            <a:gdLst/>
            <a:ahLst/>
            <a:cxnLst/>
            <a:rect l="l" t="t" r="r" b="b"/>
            <a:pathLst>
              <a:path w="0" h="3538220">
                <a:moveTo>
                  <a:pt x="0" y="3537843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941739" y="460908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26694" y="3725164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47209" y="2838196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02839" y="1954276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41719" y="1079500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006424" y="1154257"/>
            <a:ext cx="4815205" cy="3654425"/>
            <a:chOff x="4006424" y="1154257"/>
            <a:chExt cx="4815205" cy="3654425"/>
          </a:xfrm>
        </p:grpSpPr>
        <p:sp>
          <p:nvSpPr>
            <p:cNvPr id="10" name="object 10" descr=""/>
            <p:cNvSpPr/>
            <p:nvPr/>
          </p:nvSpPr>
          <p:spPr>
            <a:xfrm>
              <a:off x="4012139" y="4697816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12139" y="3813355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12139" y="2928894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12139" y="2044433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12139" y="11599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108695" y="4697816"/>
              <a:ext cx="4707255" cy="0"/>
            </a:xfrm>
            <a:custGeom>
              <a:avLst/>
              <a:gdLst/>
              <a:ahLst/>
              <a:cxnLst/>
              <a:rect l="l" t="t" r="r" b="b"/>
              <a:pathLst>
                <a:path w="4707255" h="0">
                  <a:moveTo>
                    <a:pt x="0" y="0"/>
                  </a:moveTo>
                  <a:lnTo>
                    <a:pt x="4706979" y="0"/>
                  </a:lnTo>
                </a:path>
              </a:pathLst>
            </a:custGeom>
            <a:ln w="10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08695" y="469781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495571" y="469781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69321" y="469781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43071" y="469781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16821" y="469781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590571" y="469781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364320" y="4697816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815673" y="469781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061071" y="4813300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413021" y="4813300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186771" y="4813300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765755" y="4773385"/>
            <a:ext cx="1431290" cy="48704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414"/>
              </a:spcBef>
              <a:tabLst>
                <a:tab pos="946150" algn="l"/>
              </a:tabLst>
            </a:pPr>
            <a:r>
              <a:rPr dirty="0" sz="1000" spc="-25">
                <a:latin typeface="Arial"/>
                <a:cs typeface="Arial"/>
              </a:rPr>
              <a:t>150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25">
                <a:latin typeface="Arial"/>
                <a:cs typeface="Arial"/>
              </a:rPr>
              <a:t>210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400" spc="-10" b="1">
                <a:latin typeface="Arial"/>
                <a:cs typeface="Arial"/>
              </a:rPr>
              <a:t>Follow-</a:t>
            </a:r>
            <a:r>
              <a:rPr dirty="0" sz="1400" b="1">
                <a:latin typeface="Arial"/>
                <a:cs typeface="Arial"/>
              </a:rPr>
              <a:t>up </a:t>
            </a:r>
            <a:r>
              <a:rPr dirty="0" sz="1400" spc="-10" b="1">
                <a:latin typeface="Arial"/>
                <a:cs typeface="Arial"/>
              </a:rPr>
              <a:t>(days)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473096" y="4813300"/>
            <a:ext cx="2349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270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246845" y="4813300"/>
            <a:ext cx="6965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075" algn="l"/>
              </a:tabLst>
            </a:pPr>
            <a:r>
              <a:rPr dirty="0" sz="1000" spc="-25">
                <a:latin typeface="Arial"/>
                <a:cs typeface="Arial"/>
              </a:rPr>
              <a:t>330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25">
                <a:latin typeface="Arial"/>
                <a:cs typeface="Arial"/>
              </a:rPr>
              <a:t>365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428433" y="1274458"/>
            <a:ext cx="281305" cy="331342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latin typeface="Arial"/>
                <a:cs typeface="Arial"/>
              </a:rPr>
              <a:t>TVF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without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procedural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091491" y="1167197"/>
            <a:ext cx="4720590" cy="3530600"/>
            <a:chOff x="4091491" y="1167197"/>
            <a:chExt cx="4720590" cy="3530600"/>
          </a:xfrm>
        </p:grpSpPr>
        <p:sp>
          <p:nvSpPr>
            <p:cNvPr id="32" name="object 32" descr=""/>
            <p:cNvSpPr/>
            <p:nvPr/>
          </p:nvSpPr>
          <p:spPr>
            <a:xfrm>
              <a:off x="4307780" y="1181484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 h="0">
                  <a:moveTo>
                    <a:pt x="0" y="0"/>
                  </a:moveTo>
                  <a:lnTo>
                    <a:pt x="188355" y="0"/>
                  </a:lnTo>
                </a:path>
              </a:pathLst>
            </a:custGeom>
            <a:ln w="285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321783" y="1442093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 h="0">
                  <a:moveTo>
                    <a:pt x="0" y="0"/>
                  </a:moveTo>
                  <a:lnTo>
                    <a:pt x="188355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105779" y="3766590"/>
              <a:ext cx="4692015" cy="916940"/>
            </a:xfrm>
            <a:custGeom>
              <a:avLst/>
              <a:gdLst/>
              <a:ahLst/>
              <a:cxnLst/>
              <a:rect l="l" t="t" r="r" b="b"/>
              <a:pathLst>
                <a:path w="4692015" h="916939">
                  <a:moveTo>
                    <a:pt x="0" y="916579"/>
                  </a:moveTo>
                  <a:lnTo>
                    <a:pt x="12854" y="916579"/>
                  </a:lnTo>
                  <a:lnTo>
                    <a:pt x="12854" y="875896"/>
                  </a:lnTo>
                  <a:lnTo>
                    <a:pt x="38564" y="875896"/>
                  </a:lnTo>
                  <a:lnTo>
                    <a:pt x="38564" y="855556"/>
                  </a:lnTo>
                  <a:lnTo>
                    <a:pt x="51418" y="855556"/>
                  </a:lnTo>
                  <a:lnTo>
                    <a:pt x="51418" y="835215"/>
                  </a:lnTo>
                  <a:lnTo>
                    <a:pt x="64273" y="835215"/>
                  </a:lnTo>
                  <a:lnTo>
                    <a:pt x="64273" y="825044"/>
                  </a:lnTo>
                  <a:lnTo>
                    <a:pt x="77128" y="825044"/>
                  </a:lnTo>
                  <a:lnTo>
                    <a:pt x="77128" y="814874"/>
                  </a:lnTo>
                  <a:lnTo>
                    <a:pt x="89983" y="814874"/>
                  </a:lnTo>
                  <a:lnTo>
                    <a:pt x="89983" y="804704"/>
                  </a:lnTo>
                  <a:lnTo>
                    <a:pt x="115692" y="804704"/>
                  </a:lnTo>
                  <a:lnTo>
                    <a:pt x="115692" y="794533"/>
                  </a:lnTo>
                  <a:lnTo>
                    <a:pt x="141403" y="794533"/>
                  </a:lnTo>
                  <a:lnTo>
                    <a:pt x="141403" y="784363"/>
                  </a:lnTo>
                  <a:lnTo>
                    <a:pt x="179967" y="784363"/>
                  </a:lnTo>
                  <a:lnTo>
                    <a:pt x="179967" y="774192"/>
                  </a:lnTo>
                  <a:lnTo>
                    <a:pt x="295660" y="774192"/>
                  </a:lnTo>
                  <a:lnTo>
                    <a:pt x="295660" y="764022"/>
                  </a:lnTo>
                  <a:lnTo>
                    <a:pt x="398499" y="764022"/>
                  </a:lnTo>
                  <a:lnTo>
                    <a:pt x="398499" y="743681"/>
                  </a:lnTo>
                  <a:lnTo>
                    <a:pt x="449918" y="743681"/>
                  </a:lnTo>
                  <a:lnTo>
                    <a:pt x="449918" y="723341"/>
                  </a:lnTo>
                  <a:lnTo>
                    <a:pt x="462773" y="723341"/>
                  </a:lnTo>
                  <a:lnTo>
                    <a:pt x="462773" y="713170"/>
                  </a:lnTo>
                  <a:lnTo>
                    <a:pt x="642741" y="713170"/>
                  </a:lnTo>
                  <a:lnTo>
                    <a:pt x="642741" y="703000"/>
                  </a:lnTo>
                  <a:lnTo>
                    <a:pt x="822708" y="703000"/>
                  </a:lnTo>
                  <a:lnTo>
                    <a:pt x="822708" y="692829"/>
                  </a:lnTo>
                  <a:lnTo>
                    <a:pt x="989821" y="692829"/>
                  </a:lnTo>
                  <a:lnTo>
                    <a:pt x="989821" y="662318"/>
                  </a:lnTo>
                  <a:lnTo>
                    <a:pt x="1156935" y="662318"/>
                  </a:lnTo>
                  <a:lnTo>
                    <a:pt x="1156935" y="652148"/>
                  </a:lnTo>
                  <a:lnTo>
                    <a:pt x="1221208" y="652148"/>
                  </a:lnTo>
                  <a:lnTo>
                    <a:pt x="1221208" y="641977"/>
                  </a:lnTo>
                  <a:lnTo>
                    <a:pt x="1285483" y="641977"/>
                  </a:lnTo>
                  <a:lnTo>
                    <a:pt x="1285483" y="631807"/>
                  </a:lnTo>
                  <a:lnTo>
                    <a:pt x="1362611" y="631807"/>
                  </a:lnTo>
                  <a:lnTo>
                    <a:pt x="1375466" y="631807"/>
                  </a:lnTo>
                  <a:lnTo>
                    <a:pt x="1375466" y="611454"/>
                  </a:lnTo>
                  <a:lnTo>
                    <a:pt x="1388321" y="611454"/>
                  </a:lnTo>
                  <a:lnTo>
                    <a:pt x="1388321" y="601278"/>
                  </a:lnTo>
                  <a:lnTo>
                    <a:pt x="1401176" y="601278"/>
                  </a:lnTo>
                  <a:lnTo>
                    <a:pt x="1401176" y="591101"/>
                  </a:lnTo>
                  <a:lnTo>
                    <a:pt x="1619708" y="591101"/>
                  </a:lnTo>
                  <a:lnTo>
                    <a:pt x="1619708" y="580926"/>
                  </a:lnTo>
                  <a:lnTo>
                    <a:pt x="1645417" y="580926"/>
                  </a:lnTo>
                  <a:lnTo>
                    <a:pt x="1645417" y="570749"/>
                  </a:lnTo>
                  <a:lnTo>
                    <a:pt x="1979643" y="570749"/>
                  </a:lnTo>
                  <a:lnTo>
                    <a:pt x="1979643" y="560573"/>
                  </a:lnTo>
                  <a:lnTo>
                    <a:pt x="2031063" y="560573"/>
                  </a:lnTo>
                  <a:lnTo>
                    <a:pt x="2031063" y="550397"/>
                  </a:lnTo>
                  <a:lnTo>
                    <a:pt x="2069627" y="550397"/>
                  </a:lnTo>
                  <a:lnTo>
                    <a:pt x="2069627" y="540220"/>
                  </a:lnTo>
                  <a:lnTo>
                    <a:pt x="2095337" y="540220"/>
                  </a:lnTo>
                  <a:lnTo>
                    <a:pt x="2095337" y="530044"/>
                  </a:lnTo>
                  <a:lnTo>
                    <a:pt x="2211030" y="530044"/>
                  </a:lnTo>
                  <a:lnTo>
                    <a:pt x="2211030" y="519867"/>
                  </a:lnTo>
                  <a:lnTo>
                    <a:pt x="2275304" y="519867"/>
                  </a:lnTo>
                  <a:lnTo>
                    <a:pt x="2275304" y="509691"/>
                  </a:lnTo>
                  <a:lnTo>
                    <a:pt x="2301015" y="509691"/>
                  </a:lnTo>
                  <a:lnTo>
                    <a:pt x="2301015" y="499515"/>
                  </a:lnTo>
                  <a:lnTo>
                    <a:pt x="2313869" y="499515"/>
                  </a:lnTo>
                  <a:lnTo>
                    <a:pt x="2313869" y="489339"/>
                  </a:lnTo>
                  <a:lnTo>
                    <a:pt x="2416708" y="489339"/>
                  </a:lnTo>
                  <a:lnTo>
                    <a:pt x="2416708" y="479163"/>
                  </a:lnTo>
                  <a:lnTo>
                    <a:pt x="2429563" y="479163"/>
                  </a:lnTo>
                  <a:lnTo>
                    <a:pt x="2429563" y="468986"/>
                  </a:lnTo>
                  <a:lnTo>
                    <a:pt x="2506691" y="468986"/>
                  </a:lnTo>
                  <a:lnTo>
                    <a:pt x="2506691" y="458810"/>
                  </a:lnTo>
                  <a:lnTo>
                    <a:pt x="2545256" y="458810"/>
                  </a:lnTo>
                  <a:lnTo>
                    <a:pt x="2545256" y="448633"/>
                  </a:lnTo>
                  <a:lnTo>
                    <a:pt x="2648094" y="448633"/>
                  </a:lnTo>
                  <a:lnTo>
                    <a:pt x="2648094" y="438457"/>
                  </a:lnTo>
                  <a:lnTo>
                    <a:pt x="2725223" y="438457"/>
                  </a:lnTo>
                  <a:lnTo>
                    <a:pt x="2738078" y="438457"/>
                  </a:lnTo>
                  <a:lnTo>
                    <a:pt x="2738078" y="428274"/>
                  </a:lnTo>
                  <a:lnTo>
                    <a:pt x="2815207" y="428274"/>
                  </a:lnTo>
                  <a:lnTo>
                    <a:pt x="2815207" y="418093"/>
                  </a:lnTo>
                  <a:lnTo>
                    <a:pt x="2930901" y="418093"/>
                  </a:lnTo>
                  <a:lnTo>
                    <a:pt x="2930901" y="407910"/>
                  </a:lnTo>
                  <a:lnTo>
                    <a:pt x="3020884" y="407910"/>
                  </a:lnTo>
                  <a:lnTo>
                    <a:pt x="3059450" y="407910"/>
                  </a:lnTo>
                  <a:lnTo>
                    <a:pt x="3059450" y="397722"/>
                  </a:lnTo>
                  <a:lnTo>
                    <a:pt x="3187998" y="397722"/>
                  </a:lnTo>
                  <a:lnTo>
                    <a:pt x="3187998" y="387534"/>
                  </a:lnTo>
                  <a:lnTo>
                    <a:pt x="3393674" y="387534"/>
                  </a:lnTo>
                  <a:lnTo>
                    <a:pt x="3393674" y="377345"/>
                  </a:lnTo>
                  <a:lnTo>
                    <a:pt x="3445094" y="377345"/>
                  </a:lnTo>
                  <a:lnTo>
                    <a:pt x="3445094" y="356969"/>
                  </a:lnTo>
                  <a:lnTo>
                    <a:pt x="3509368" y="356969"/>
                  </a:lnTo>
                  <a:lnTo>
                    <a:pt x="3509368" y="346780"/>
                  </a:lnTo>
                  <a:lnTo>
                    <a:pt x="3792174" y="346780"/>
                  </a:lnTo>
                  <a:lnTo>
                    <a:pt x="3792174" y="336593"/>
                  </a:lnTo>
                  <a:lnTo>
                    <a:pt x="3817884" y="336593"/>
                  </a:lnTo>
                  <a:lnTo>
                    <a:pt x="3817884" y="326404"/>
                  </a:lnTo>
                  <a:lnTo>
                    <a:pt x="3843594" y="326404"/>
                  </a:lnTo>
                  <a:lnTo>
                    <a:pt x="3843594" y="316209"/>
                  </a:lnTo>
                  <a:lnTo>
                    <a:pt x="3882158" y="316209"/>
                  </a:lnTo>
                  <a:lnTo>
                    <a:pt x="3882158" y="306009"/>
                  </a:lnTo>
                  <a:lnTo>
                    <a:pt x="3920722" y="306009"/>
                  </a:lnTo>
                  <a:lnTo>
                    <a:pt x="3920722" y="295810"/>
                  </a:lnTo>
                  <a:lnTo>
                    <a:pt x="3933578" y="295810"/>
                  </a:lnTo>
                  <a:lnTo>
                    <a:pt x="3933578" y="285609"/>
                  </a:lnTo>
                  <a:lnTo>
                    <a:pt x="3984997" y="285609"/>
                  </a:lnTo>
                  <a:lnTo>
                    <a:pt x="3984997" y="265208"/>
                  </a:lnTo>
                  <a:lnTo>
                    <a:pt x="4164964" y="265208"/>
                  </a:lnTo>
                  <a:lnTo>
                    <a:pt x="4164964" y="255008"/>
                  </a:lnTo>
                  <a:lnTo>
                    <a:pt x="4203530" y="255008"/>
                  </a:lnTo>
                  <a:lnTo>
                    <a:pt x="4203530" y="244807"/>
                  </a:lnTo>
                  <a:lnTo>
                    <a:pt x="4242094" y="244807"/>
                  </a:lnTo>
                  <a:lnTo>
                    <a:pt x="4242094" y="234607"/>
                  </a:lnTo>
                  <a:lnTo>
                    <a:pt x="4267803" y="234607"/>
                  </a:lnTo>
                  <a:lnTo>
                    <a:pt x="4267803" y="224407"/>
                  </a:lnTo>
                  <a:lnTo>
                    <a:pt x="4293512" y="224407"/>
                  </a:lnTo>
                  <a:lnTo>
                    <a:pt x="4293512" y="214206"/>
                  </a:lnTo>
                  <a:lnTo>
                    <a:pt x="4319223" y="214206"/>
                  </a:lnTo>
                  <a:lnTo>
                    <a:pt x="4319223" y="204006"/>
                  </a:lnTo>
                  <a:lnTo>
                    <a:pt x="4460626" y="204006"/>
                  </a:lnTo>
                  <a:lnTo>
                    <a:pt x="4460626" y="193805"/>
                  </a:lnTo>
                  <a:lnTo>
                    <a:pt x="4473480" y="193805"/>
                  </a:lnTo>
                  <a:lnTo>
                    <a:pt x="4473480" y="183605"/>
                  </a:lnTo>
                  <a:lnTo>
                    <a:pt x="4486336" y="183605"/>
                  </a:lnTo>
                  <a:lnTo>
                    <a:pt x="4486336" y="173404"/>
                  </a:lnTo>
                  <a:lnTo>
                    <a:pt x="4499190" y="173404"/>
                  </a:lnTo>
                  <a:lnTo>
                    <a:pt x="4499190" y="142804"/>
                  </a:lnTo>
                  <a:lnTo>
                    <a:pt x="4563464" y="142804"/>
                  </a:lnTo>
                  <a:lnTo>
                    <a:pt x="4563464" y="132604"/>
                  </a:lnTo>
                  <a:lnTo>
                    <a:pt x="4589174" y="132604"/>
                  </a:lnTo>
                  <a:lnTo>
                    <a:pt x="4589174" y="122403"/>
                  </a:lnTo>
                  <a:lnTo>
                    <a:pt x="4602029" y="122403"/>
                  </a:lnTo>
                  <a:lnTo>
                    <a:pt x="4602029" y="91802"/>
                  </a:lnTo>
                  <a:lnTo>
                    <a:pt x="4614883" y="91802"/>
                  </a:lnTo>
                  <a:lnTo>
                    <a:pt x="4614883" y="61201"/>
                  </a:lnTo>
                  <a:lnTo>
                    <a:pt x="4627738" y="61201"/>
                  </a:lnTo>
                  <a:lnTo>
                    <a:pt x="4627738" y="51000"/>
                  </a:lnTo>
                  <a:lnTo>
                    <a:pt x="4640593" y="51000"/>
                  </a:lnTo>
                  <a:lnTo>
                    <a:pt x="4640593" y="30600"/>
                  </a:lnTo>
                  <a:lnTo>
                    <a:pt x="4666302" y="30600"/>
                  </a:lnTo>
                  <a:lnTo>
                    <a:pt x="4666302" y="10199"/>
                  </a:lnTo>
                  <a:lnTo>
                    <a:pt x="4679157" y="10199"/>
                  </a:lnTo>
                  <a:lnTo>
                    <a:pt x="4679157" y="0"/>
                  </a:lnTo>
                  <a:lnTo>
                    <a:pt x="4692013" y="0"/>
                  </a:lnTo>
                </a:path>
              </a:pathLst>
            </a:custGeom>
            <a:ln w="285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105779" y="4296145"/>
              <a:ext cx="4692015" cy="387350"/>
            </a:xfrm>
            <a:custGeom>
              <a:avLst/>
              <a:gdLst/>
              <a:ahLst/>
              <a:cxnLst/>
              <a:rect l="l" t="t" r="r" b="b"/>
              <a:pathLst>
                <a:path w="4692015" h="387350">
                  <a:moveTo>
                    <a:pt x="0" y="387023"/>
                  </a:moveTo>
                  <a:lnTo>
                    <a:pt x="12854" y="387023"/>
                  </a:lnTo>
                  <a:lnTo>
                    <a:pt x="12854" y="366693"/>
                  </a:lnTo>
                  <a:lnTo>
                    <a:pt x="25709" y="366693"/>
                  </a:lnTo>
                  <a:lnTo>
                    <a:pt x="25709" y="356528"/>
                  </a:lnTo>
                  <a:lnTo>
                    <a:pt x="38564" y="356528"/>
                  </a:lnTo>
                  <a:lnTo>
                    <a:pt x="38564" y="336199"/>
                  </a:lnTo>
                  <a:lnTo>
                    <a:pt x="77128" y="336199"/>
                  </a:lnTo>
                  <a:lnTo>
                    <a:pt x="77128" y="315859"/>
                  </a:lnTo>
                  <a:lnTo>
                    <a:pt x="167112" y="315859"/>
                  </a:lnTo>
                  <a:lnTo>
                    <a:pt x="167112" y="305688"/>
                  </a:lnTo>
                  <a:lnTo>
                    <a:pt x="257096" y="305688"/>
                  </a:lnTo>
                  <a:lnTo>
                    <a:pt x="257096" y="285347"/>
                  </a:lnTo>
                  <a:lnTo>
                    <a:pt x="334224" y="285347"/>
                  </a:lnTo>
                  <a:lnTo>
                    <a:pt x="334224" y="275177"/>
                  </a:lnTo>
                  <a:lnTo>
                    <a:pt x="385644" y="275177"/>
                  </a:lnTo>
                  <a:lnTo>
                    <a:pt x="527047" y="275177"/>
                  </a:lnTo>
                  <a:lnTo>
                    <a:pt x="527047" y="265001"/>
                  </a:lnTo>
                  <a:lnTo>
                    <a:pt x="565612" y="265001"/>
                  </a:lnTo>
                  <a:lnTo>
                    <a:pt x="565612" y="254824"/>
                  </a:lnTo>
                  <a:lnTo>
                    <a:pt x="1041241" y="254824"/>
                  </a:lnTo>
                  <a:lnTo>
                    <a:pt x="1041241" y="244648"/>
                  </a:lnTo>
                  <a:lnTo>
                    <a:pt x="1542579" y="244648"/>
                  </a:lnTo>
                  <a:lnTo>
                    <a:pt x="1542579" y="234471"/>
                  </a:lnTo>
                  <a:lnTo>
                    <a:pt x="1979643" y="234471"/>
                  </a:lnTo>
                  <a:lnTo>
                    <a:pt x="1979643" y="214119"/>
                  </a:lnTo>
                  <a:lnTo>
                    <a:pt x="2223885" y="214119"/>
                  </a:lnTo>
                  <a:lnTo>
                    <a:pt x="2223885" y="203942"/>
                  </a:lnTo>
                  <a:lnTo>
                    <a:pt x="2442418" y="203942"/>
                  </a:lnTo>
                  <a:lnTo>
                    <a:pt x="2532400" y="203942"/>
                  </a:lnTo>
                  <a:lnTo>
                    <a:pt x="2532400" y="193761"/>
                  </a:lnTo>
                  <a:lnTo>
                    <a:pt x="2558111" y="193761"/>
                  </a:lnTo>
                  <a:lnTo>
                    <a:pt x="2558111" y="183578"/>
                  </a:lnTo>
                  <a:lnTo>
                    <a:pt x="2686659" y="183578"/>
                  </a:lnTo>
                  <a:lnTo>
                    <a:pt x="2725223" y="183578"/>
                  </a:lnTo>
                  <a:lnTo>
                    <a:pt x="2789498" y="183578"/>
                  </a:lnTo>
                  <a:lnTo>
                    <a:pt x="2789498" y="173384"/>
                  </a:lnTo>
                  <a:lnTo>
                    <a:pt x="3175143" y="173384"/>
                  </a:lnTo>
                  <a:lnTo>
                    <a:pt x="3175143" y="163190"/>
                  </a:lnTo>
                  <a:lnTo>
                    <a:pt x="3252271" y="163190"/>
                  </a:lnTo>
                  <a:lnTo>
                    <a:pt x="3252271" y="152997"/>
                  </a:lnTo>
                  <a:lnTo>
                    <a:pt x="3303691" y="152997"/>
                  </a:lnTo>
                  <a:lnTo>
                    <a:pt x="3393674" y="152997"/>
                  </a:lnTo>
                  <a:lnTo>
                    <a:pt x="3393674" y="142797"/>
                  </a:lnTo>
                  <a:lnTo>
                    <a:pt x="3496513" y="142797"/>
                  </a:lnTo>
                  <a:lnTo>
                    <a:pt x="3496513" y="132597"/>
                  </a:lnTo>
                  <a:lnTo>
                    <a:pt x="3689336" y="132597"/>
                  </a:lnTo>
                  <a:lnTo>
                    <a:pt x="3689336" y="122398"/>
                  </a:lnTo>
                  <a:lnTo>
                    <a:pt x="3869303" y="122398"/>
                  </a:lnTo>
                  <a:lnTo>
                    <a:pt x="3869303" y="112197"/>
                  </a:lnTo>
                  <a:lnTo>
                    <a:pt x="3997851" y="112197"/>
                  </a:lnTo>
                  <a:lnTo>
                    <a:pt x="3997851" y="101998"/>
                  </a:lnTo>
                  <a:lnTo>
                    <a:pt x="4229238" y="101998"/>
                  </a:lnTo>
                  <a:lnTo>
                    <a:pt x="4229238" y="91797"/>
                  </a:lnTo>
                  <a:lnTo>
                    <a:pt x="4280658" y="91797"/>
                  </a:lnTo>
                  <a:lnTo>
                    <a:pt x="4280658" y="81598"/>
                  </a:lnTo>
                  <a:lnTo>
                    <a:pt x="4370642" y="81598"/>
                  </a:lnTo>
                  <a:lnTo>
                    <a:pt x="4370642" y="71398"/>
                  </a:lnTo>
                  <a:lnTo>
                    <a:pt x="4422060" y="71398"/>
                  </a:lnTo>
                  <a:lnTo>
                    <a:pt x="4422060" y="61199"/>
                  </a:lnTo>
                  <a:lnTo>
                    <a:pt x="4434916" y="61199"/>
                  </a:lnTo>
                  <a:lnTo>
                    <a:pt x="4434916" y="50998"/>
                  </a:lnTo>
                  <a:lnTo>
                    <a:pt x="4563464" y="50998"/>
                  </a:lnTo>
                  <a:lnTo>
                    <a:pt x="4563464" y="40799"/>
                  </a:lnTo>
                  <a:lnTo>
                    <a:pt x="4653448" y="40799"/>
                  </a:lnTo>
                  <a:lnTo>
                    <a:pt x="4653448" y="30598"/>
                  </a:lnTo>
                  <a:lnTo>
                    <a:pt x="4666302" y="30598"/>
                  </a:lnTo>
                  <a:lnTo>
                    <a:pt x="4666302" y="20399"/>
                  </a:lnTo>
                  <a:lnTo>
                    <a:pt x="4679157" y="20399"/>
                  </a:lnTo>
                  <a:lnTo>
                    <a:pt x="4679157" y="10199"/>
                  </a:lnTo>
                  <a:lnTo>
                    <a:pt x="4692013" y="10199"/>
                  </a:lnTo>
                  <a:lnTo>
                    <a:pt x="4692013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549532" y="987044"/>
            <a:ext cx="1677670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 marR="5080" indent="-24765">
              <a:lnSpc>
                <a:spcPct val="1467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Angiography-</a:t>
            </a:r>
            <a:r>
              <a:rPr dirty="0" sz="1200">
                <a:latin typeface="Arial"/>
                <a:cs typeface="Arial"/>
              </a:rPr>
              <a:t>guided </a:t>
            </a:r>
            <a:r>
              <a:rPr dirty="0" sz="1200" spc="-25">
                <a:latin typeface="Arial"/>
                <a:cs typeface="Arial"/>
              </a:rPr>
              <a:t>PCI </a:t>
            </a:r>
            <a:r>
              <a:rPr dirty="0" sz="1200" spc="-10">
                <a:latin typeface="Arial"/>
                <a:cs typeface="Arial"/>
              </a:rPr>
              <a:t>IVUS-</a:t>
            </a:r>
            <a:r>
              <a:rPr dirty="0" sz="1200">
                <a:latin typeface="Arial"/>
                <a:cs typeface="Arial"/>
              </a:rPr>
              <a:t>guided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7" name="object 37" descr=""/>
          <p:cNvGraphicFramePr>
            <a:graphicFrameLocks noGrp="1"/>
          </p:cNvGraphicFramePr>
          <p:nvPr/>
        </p:nvGraphicFramePr>
        <p:xfrm>
          <a:off x="2430564" y="5351872"/>
          <a:ext cx="6670675" cy="454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/>
                <a:gridCol w="597534"/>
                <a:gridCol w="770255"/>
                <a:gridCol w="772794"/>
                <a:gridCol w="772795"/>
                <a:gridCol w="772795"/>
                <a:gridCol w="624839"/>
                <a:gridCol w="411480"/>
              </a:tblGrid>
              <a:tr h="226060"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Angiography-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1752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</a:tr>
              <a:tr h="228600"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baseline="2777" sz="1500" spc="-15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baseline="2777" sz="1500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 </a:t>
                      </a:r>
                      <a:r>
                        <a:rPr dirty="0" baseline="2777" sz="1500" spc="-30">
                          <a:latin typeface="Arial"/>
                          <a:cs typeface="Arial"/>
                        </a:rPr>
                        <a:t>1753</a:t>
                      </a:r>
                      <a:endParaRPr baseline="2777" sz="15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</a:tr>
            </a:tbl>
          </a:graphicData>
        </a:graphic>
      </p:graphicFrame>
      <p:sp>
        <p:nvSpPr>
          <p:cNvPr id="38" name="object 38" descr=""/>
          <p:cNvSpPr txBox="1"/>
          <p:nvPr/>
        </p:nvSpPr>
        <p:spPr>
          <a:xfrm>
            <a:off x="2940516" y="5105908"/>
            <a:ext cx="898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Number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956464" y="2954020"/>
            <a:ext cx="3519170" cy="64770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dirty="0" sz="1600">
                <a:latin typeface="Arial"/>
                <a:cs typeface="Arial"/>
              </a:rPr>
              <a:t>Hazard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ratio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0.45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(95%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0.30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0.66)</a:t>
            </a:r>
            <a:endParaRPr sz="16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30"/>
              </a:spcBef>
            </a:pP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6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&lt;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0.0001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838024" y="4145788"/>
            <a:ext cx="4889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2.2%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841483" y="3612388"/>
            <a:ext cx="4889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5.1%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827" y="391866"/>
            <a:ext cx="8134695" cy="483244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04197" y="1049469"/>
          <a:ext cx="11459845" cy="4705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7120"/>
                <a:gridCol w="2108200"/>
                <a:gridCol w="2072639"/>
                <a:gridCol w="2207259"/>
                <a:gridCol w="1356359"/>
              </a:tblGrid>
              <a:tr h="1053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740" marR="144145" indent="-434975">
                        <a:lnSpc>
                          <a:spcPct val="111100"/>
                        </a:lnSpc>
                        <a:spcBef>
                          <a:spcPts val="16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8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PCI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(n=1753)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5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735" marR="285750">
                        <a:lnSpc>
                          <a:spcPct val="113300"/>
                        </a:lnSpc>
                        <a:spcBef>
                          <a:spcPts val="35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Angiography-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8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PCI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(n=1752)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145" marR="434975" indent="-209550">
                        <a:lnSpc>
                          <a:spcPct val="111100"/>
                        </a:lnSpc>
                        <a:spcBef>
                          <a:spcPts val="16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Hazard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ratio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5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 spc="-30" b="1">
                          <a:latin typeface="Arial"/>
                          <a:cs typeface="Arial"/>
                        </a:rPr>
                        <a:t>Target-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failure,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(4.0)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128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(7.3)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0.55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(0.41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0.74)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death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(0.5)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(1.1)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0.56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(0.24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1.29)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 spc="-40">
                          <a:latin typeface="Arial"/>
                          <a:cs typeface="Arial"/>
                        </a:rPr>
                        <a:t>Target-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(2.5)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(3.8)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0.63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(0.43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0.92)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0.0176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639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(1.9)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0.78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(0.50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1.22)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639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Spontaneous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(0.6)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(1.5)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0.41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(0.20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0.84)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0.0143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Clinically-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driven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TVR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(3.2)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0.44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(0.27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0.72)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0.0010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Clinically-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driven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TLR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(2.5)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0.52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(0.31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0.88)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0.0141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Definite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probable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(0.6)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(0.9)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0.82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(0.35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1.90)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0.64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922" y="870203"/>
            <a:ext cx="37401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00B050"/>
                </a:solidFill>
                <a:latin typeface="Arial"/>
                <a:cs typeface="Arial"/>
              </a:rPr>
              <a:t>Target</a:t>
            </a:r>
            <a:r>
              <a:rPr dirty="0" sz="2000" spc="-65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B050"/>
                </a:solidFill>
                <a:latin typeface="Arial"/>
                <a:cs typeface="Arial"/>
              </a:rPr>
              <a:t>criteria</a:t>
            </a:r>
            <a:r>
              <a:rPr dirty="0" sz="2000" spc="-55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B050"/>
                </a:solidFill>
                <a:latin typeface="Arial"/>
                <a:cs typeface="Arial"/>
              </a:rPr>
              <a:t>for</a:t>
            </a:r>
            <a:r>
              <a:rPr dirty="0" sz="2000" spc="-6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B050"/>
                </a:solidFill>
                <a:latin typeface="Arial"/>
                <a:cs typeface="Arial"/>
              </a:rPr>
              <a:t>optimal</a:t>
            </a:r>
            <a:r>
              <a:rPr dirty="0" sz="2000" spc="-65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B050"/>
                </a:solidFill>
                <a:latin typeface="Arial"/>
                <a:cs typeface="Arial"/>
              </a:rPr>
              <a:t>IVUS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8949" y="1313179"/>
            <a:ext cx="4078604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0435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Non-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lesions</a:t>
            </a:r>
            <a:r>
              <a:rPr dirty="0" u="none" sz="1800" spc="-1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16535" marR="46355" indent="-150495">
              <a:lnSpc>
                <a:spcPct val="102200"/>
              </a:lnSpc>
              <a:buAutoNum type="arabicParenBoth"/>
              <a:tabLst>
                <a:tab pos="216535" algn="l"/>
                <a:tab pos="407034" algn="l"/>
              </a:tabLst>
            </a:pP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MSA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&gt;5.0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baseline="23148" sz="1800">
                <a:latin typeface="Arial"/>
                <a:cs typeface="Arial"/>
              </a:rPr>
              <a:t>2</a:t>
            </a:r>
            <a:r>
              <a:rPr dirty="0" baseline="23148" sz="1800" spc="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&gt;90%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MLA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distal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reference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segment;</a:t>
            </a:r>
            <a:r>
              <a:rPr dirty="0" sz="1800" spc="-25">
                <a:latin typeface="Arial"/>
                <a:cs typeface="Arial"/>
              </a:rPr>
              <a:t> and</a:t>
            </a:r>
            <a:endParaRPr sz="1800">
              <a:latin typeface="Arial"/>
              <a:cs typeface="Arial"/>
            </a:endParaRPr>
          </a:p>
          <a:p>
            <a:pPr marL="509905" indent="-340995">
              <a:lnSpc>
                <a:spcPts val="2090"/>
              </a:lnSpc>
              <a:buAutoNum type="arabicParenBoth"/>
              <a:tabLst>
                <a:tab pos="509905" algn="l"/>
              </a:tabLst>
            </a:pPr>
            <a:r>
              <a:rPr dirty="0" sz="1800">
                <a:latin typeface="Arial"/>
                <a:cs typeface="Arial"/>
              </a:rPr>
              <a:t>plaque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burden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&lt;55%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  <a:p>
            <a:pPr marL="38735">
              <a:lnSpc>
                <a:spcPts val="2125"/>
              </a:lnSpc>
              <a:spcBef>
                <a:spcPts val="45"/>
              </a:spcBef>
            </a:pPr>
            <a:r>
              <a:rPr dirty="0" sz="1800">
                <a:latin typeface="Arial"/>
                <a:cs typeface="Arial"/>
              </a:rPr>
              <a:t>proximal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distal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edge;</a:t>
            </a:r>
            <a:r>
              <a:rPr dirty="0" sz="1800" spc="-25">
                <a:latin typeface="Arial"/>
                <a:cs typeface="Arial"/>
              </a:rPr>
              <a:t> and</a:t>
            </a:r>
            <a:endParaRPr sz="1800">
              <a:latin typeface="Arial"/>
              <a:cs typeface="Arial"/>
            </a:endParaRPr>
          </a:p>
          <a:p>
            <a:pPr marL="580390" indent="-341630">
              <a:lnSpc>
                <a:spcPts val="2125"/>
              </a:lnSpc>
              <a:buAutoNum type="arabicParenBoth" startAt="3"/>
              <a:tabLst>
                <a:tab pos="580390" algn="l"/>
              </a:tabLst>
            </a:pPr>
            <a:r>
              <a:rPr dirty="0" sz="1800">
                <a:latin typeface="Arial"/>
                <a:cs typeface="Arial"/>
              </a:rPr>
              <a:t>absence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medial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dissection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&gt;3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800">
                <a:latin typeface="Arial"/>
                <a:cs typeface="Arial"/>
              </a:rPr>
              <a:t>mm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length.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lesions</a:t>
            </a:r>
            <a:r>
              <a:rPr dirty="0" u="none" sz="1800" spc="-1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algn="ctr" marL="24765" marR="17780">
              <a:lnSpc>
                <a:spcPct val="100400"/>
              </a:lnSpc>
              <a:spcBef>
                <a:spcPts val="40"/>
              </a:spcBef>
            </a:pPr>
            <a:r>
              <a:rPr dirty="0" sz="1800">
                <a:latin typeface="Arial"/>
                <a:cs typeface="Arial"/>
              </a:rPr>
              <a:t>MSA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&gt;10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baseline="23148" sz="1800">
                <a:latin typeface="Arial"/>
                <a:cs typeface="Arial"/>
              </a:rPr>
              <a:t>2</a:t>
            </a:r>
            <a:r>
              <a:rPr dirty="0" baseline="23148" sz="1800" spc="217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left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main </a:t>
            </a:r>
            <a:r>
              <a:rPr dirty="0" sz="1800">
                <a:latin typeface="Arial"/>
                <a:cs typeface="Arial"/>
              </a:rPr>
              <a:t>segment,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&gt;7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baseline="23148" sz="1800">
                <a:latin typeface="Arial"/>
                <a:cs typeface="Arial"/>
              </a:rPr>
              <a:t>2</a:t>
            </a:r>
            <a:r>
              <a:rPr dirty="0" baseline="23148" sz="1800" spc="20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ostial/proximal </a:t>
            </a:r>
            <a:r>
              <a:rPr dirty="0" sz="1800">
                <a:latin typeface="Arial"/>
                <a:cs typeface="Arial"/>
              </a:rPr>
              <a:t>LAD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&gt;6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baseline="23148" sz="1800">
                <a:latin typeface="Arial"/>
                <a:cs typeface="Arial"/>
              </a:rPr>
              <a:t>2</a:t>
            </a:r>
            <a:r>
              <a:rPr dirty="0" baseline="23148" sz="1800" spc="2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ostial/proximal </a:t>
            </a:r>
            <a:r>
              <a:rPr dirty="0" sz="1800">
                <a:latin typeface="Arial"/>
                <a:cs typeface="Arial"/>
              </a:rPr>
              <a:t>LCX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(if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stented).</a:t>
            </a:r>
            <a:endParaRPr sz="1800">
              <a:latin typeface="Arial"/>
              <a:cs typeface="Arial"/>
            </a:endParaRPr>
          </a:p>
          <a:p>
            <a:pPr algn="ctr" marL="76835" marR="68580" indent="-635">
              <a:lnSpc>
                <a:spcPct val="99400"/>
              </a:lnSpc>
              <a:spcBef>
                <a:spcPts val="1045"/>
              </a:spcBef>
            </a:pP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IVUS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group,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optimal</a:t>
            </a:r>
            <a:r>
              <a:rPr dirty="0" sz="18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Arial"/>
                <a:cs typeface="Arial"/>
              </a:rPr>
              <a:t>post-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PCI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IVUS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criteria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were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met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1392</a:t>
            </a:r>
            <a:r>
              <a:rPr dirty="0" sz="1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C00000"/>
                </a:solidFill>
                <a:latin typeface="Arial"/>
                <a:cs typeface="Arial"/>
              </a:rPr>
              <a:t> 1743 </a:t>
            </a:r>
            <a:r>
              <a:rPr dirty="0" sz="1800">
                <a:solidFill>
                  <a:srgbClr val="C00000"/>
                </a:solidFill>
                <a:latin typeface="Arial"/>
                <a:cs typeface="Arial"/>
              </a:rPr>
              <a:t>(79.9%)</a:t>
            </a:r>
            <a:r>
              <a:rPr dirty="0" sz="18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81087" y="258103"/>
            <a:ext cx="10026015" cy="394335"/>
            <a:chOff x="1081087" y="258103"/>
            <a:chExt cx="10026015" cy="3943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1087" y="263064"/>
              <a:ext cx="4045941" cy="3891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2826" y="258103"/>
              <a:ext cx="5953719" cy="388739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6486133" y="1001088"/>
            <a:ext cx="0" cy="3538220"/>
          </a:xfrm>
          <a:custGeom>
            <a:avLst/>
            <a:gdLst/>
            <a:ahLst/>
            <a:cxnLst/>
            <a:rect l="l" t="t" r="r" b="b"/>
            <a:pathLst>
              <a:path w="0" h="3538220">
                <a:moveTo>
                  <a:pt x="0" y="3537843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319177" y="4450588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204131" y="3566667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24648" y="2679700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80277" y="1795779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19156" y="921003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383861" y="995373"/>
            <a:ext cx="4815205" cy="3654425"/>
            <a:chOff x="6383861" y="995373"/>
            <a:chExt cx="4815205" cy="3654425"/>
          </a:xfrm>
        </p:grpSpPr>
        <p:sp>
          <p:nvSpPr>
            <p:cNvPr id="14" name="object 14" descr=""/>
            <p:cNvSpPr/>
            <p:nvPr/>
          </p:nvSpPr>
          <p:spPr>
            <a:xfrm>
              <a:off x="6389576" y="4538934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89576" y="36544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89576" y="277001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89576" y="1885549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389576" y="1001088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 h="0">
                  <a:moveTo>
                    <a:pt x="0" y="0"/>
                  </a:moveTo>
                  <a:lnTo>
                    <a:pt x="96556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486133" y="4538934"/>
              <a:ext cx="4707255" cy="0"/>
            </a:xfrm>
            <a:custGeom>
              <a:avLst/>
              <a:gdLst/>
              <a:ahLst/>
              <a:cxnLst/>
              <a:rect l="l" t="t" r="r" b="b"/>
              <a:pathLst>
                <a:path w="4707255" h="0">
                  <a:moveTo>
                    <a:pt x="0" y="0"/>
                  </a:moveTo>
                  <a:lnTo>
                    <a:pt x="4706979" y="0"/>
                  </a:lnTo>
                </a:path>
              </a:pathLst>
            </a:custGeom>
            <a:ln w="10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486133" y="453893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73009" y="453893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646760" y="453893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20510" y="453893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194260" y="453893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968010" y="453893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741759" y="4538934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193111" y="4538931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104730"/>
                  </a:moveTo>
                  <a:lnTo>
                    <a:pt x="0" y="0"/>
                  </a:lnTo>
                </a:path>
              </a:pathLst>
            </a:custGeom>
            <a:ln w="10840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438508" y="4654804"/>
            <a:ext cx="517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4490" algn="l"/>
              </a:tabLst>
            </a:pPr>
            <a:r>
              <a:rPr dirty="0" sz="1000" spc="-50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25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564210" y="4654804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143192" y="4614890"/>
            <a:ext cx="1431290" cy="48704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414"/>
              </a:spcBef>
              <a:tabLst>
                <a:tab pos="946150" algn="l"/>
              </a:tabLst>
            </a:pPr>
            <a:r>
              <a:rPr dirty="0" sz="1000" spc="-25">
                <a:latin typeface="Arial"/>
                <a:cs typeface="Arial"/>
              </a:rPr>
              <a:t>150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25">
                <a:latin typeface="Arial"/>
                <a:cs typeface="Arial"/>
              </a:rPr>
              <a:t>210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400" spc="-10" b="1">
                <a:latin typeface="Arial"/>
                <a:cs typeface="Arial"/>
              </a:rPr>
              <a:t>Follow-</a:t>
            </a:r>
            <a:r>
              <a:rPr dirty="0" sz="1400" b="1">
                <a:latin typeface="Arial"/>
                <a:cs typeface="Arial"/>
              </a:rPr>
              <a:t>up </a:t>
            </a:r>
            <a:r>
              <a:rPr dirty="0" sz="1400" spc="-10" b="1">
                <a:latin typeface="Arial"/>
                <a:cs typeface="Arial"/>
              </a:rPr>
              <a:t>(days)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850534" y="4654804"/>
            <a:ext cx="2349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270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624282" y="4654804"/>
            <a:ext cx="6965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075" algn="l"/>
              </a:tabLst>
            </a:pPr>
            <a:r>
              <a:rPr dirty="0" sz="1000" spc="-25">
                <a:latin typeface="Arial"/>
                <a:cs typeface="Arial"/>
              </a:rPr>
              <a:t>330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25">
                <a:latin typeface="Arial"/>
                <a:cs typeface="Arial"/>
              </a:rPr>
              <a:t>365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741486" y="2288018"/>
            <a:ext cx="309245" cy="968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b="1">
                <a:latin typeface="Arial"/>
                <a:cs typeface="Arial"/>
              </a:rPr>
              <a:t>TVF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(%)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670931" y="1008313"/>
            <a:ext cx="231140" cy="548005"/>
            <a:chOff x="6670931" y="1008313"/>
            <a:chExt cx="231140" cy="548005"/>
          </a:xfrm>
        </p:grpSpPr>
        <p:sp>
          <p:nvSpPr>
            <p:cNvPr id="35" name="object 35" descr=""/>
            <p:cNvSpPr/>
            <p:nvPr/>
          </p:nvSpPr>
          <p:spPr>
            <a:xfrm>
              <a:off x="6685219" y="1022601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 h="0">
                  <a:moveTo>
                    <a:pt x="0" y="0"/>
                  </a:moveTo>
                  <a:lnTo>
                    <a:pt x="188355" y="0"/>
                  </a:lnTo>
                </a:path>
              </a:pathLst>
            </a:custGeom>
            <a:ln w="285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699220" y="1283210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 h="0">
                  <a:moveTo>
                    <a:pt x="0" y="0"/>
                  </a:moveTo>
                  <a:lnTo>
                    <a:pt x="188355" y="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697616" y="1541487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 h="0">
                  <a:moveTo>
                    <a:pt x="0" y="0"/>
                  </a:moveTo>
                  <a:lnTo>
                    <a:pt x="188355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6916548" y="828547"/>
            <a:ext cx="2038350" cy="8210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770"/>
              </a:spcBef>
            </a:pPr>
            <a:r>
              <a:rPr dirty="0" sz="1200" spc="-10">
                <a:latin typeface="Arial"/>
                <a:cs typeface="Arial"/>
              </a:rPr>
              <a:t>Angiography-</a:t>
            </a:r>
            <a:r>
              <a:rPr dirty="0" sz="1200">
                <a:latin typeface="Arial"/>
                <a:cs typeface="Arial"/>
              </a:rPr>
              <a:t>guided </a:t>
            </a:r>
            <a:r>
              <a:rPr dirty="0" sz="1200" spc="-25"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  <a:p>
            <a:pPr marL="12700" marR="5080" indent="2540">
              <a:lnSpc>
                <a:spcPct val="141700"/>
              </a:lnSpc>
              <a:spcBef>
                <a:spcPts val="70"/>
              </a:spcBef>
            </a:pPr>
            <a:r>
              <a:rPr dirty="0" sz="1200" spc="-10">
                <a:latin typeface="Arial"/>
                <a:cs typeface="Arial"/>
              </a:rPr>
              <a:t>Sub-</a:t>
            </a:r>
            <a:r>
              <a:rPr dirty="0" sz="1200">
                <a:latin typeface="Arial"/>
                <a:cs typeface="Arial"/>
              </a:rPr>
              <a:t>optimal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IVUS-</a:t>
            </a:r>
            <a:r>
              <a:rPr dirty="0" sz="1200">
                <a:latin typeface="Arial"/>
                <a:cs typeface="Arial"/>
              </a:rPr>
              <a:t>guided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PCI </a:t>
            </a:r>
            <a:r>
              <a:rPr dirty="0" sz="1200">
                <a:latin typeface="Arial"/>
                <a:cs typeface="Arial"/>
              </a:rPr>
              <a:t>Optimal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IVUS-</a:t>
            </a:r>
            <a:r>
              <a:rPr dirty="0" sz="1200">
                <a:latin typeface="Arial"/>
                <a:cs typeface="Arial"/>
              </a:rPr>
              <a:t>guided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9" name="object 39" descr=""/>
          <p:cNvGraphicFramePr>
            <a:graphicFrameLocks noGrp="1"/>
          </p:cNvGraphicFramePr>
          <p:nvPr/>
        </p:nvGraphicFramePr>
        <p:xfrm>
          <a:off x="4471470" y="5172040"/>
          <a:ext cx="7005320" cy="63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860"/>
                <a:gridCol w="406400"/>
                <a:gridCol w="597535"/>
                <a:gridCol w="770254"/>
                <a:gridCol w="772795"/>
                <a:gridCol w="772795"/>
                <a:gridCol w="772795"/>
                <a:gridCol w="625475"/>
                <a:gridCol w="410209"/>
              </a:tblGrid>
              <a:tr h="208915"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Angiography-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1752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r" marR="235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1625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</a:tr>
              <a:tr h="213360"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baseline="2777" sz="1500">
                          <a:latin typeface="Arial"/>
                          <a:cs typeface="Arial"/>
                        </a:rPr>
                        <a:t>Optimal</a:t>
                      </a:r>
                      <a:r>
                        <a:rPr dirty="0" baseline="2777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2777" sz="1500" spc="-15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baseline="2777" sz="1500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baseline="2777" sz="1500" spc="8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 marR="24002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1353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</a:tr>
              <a:tr h="215265"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Sub=optimal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IVUS-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guided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4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351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6670"/>
                </a:tc>
                <a:tc>
                  <a:txBody>
                    <a:bodyPr/>
                    <a:lstStyle/>
                    <a:p>
                      <a:pPr algn="r" marR="2749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66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66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1330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6670"/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6670"/>
                </a:tc>
              </a:tr>
            </a:tbl>
          </a:graphicData>
        </a:graphic>
      </p:graphicFrame>
      <p:sp>
        <p:nvSpPr>
          <p:cNvPr id="40" name="object 40" descr=""/>
          <p:cNvSpPr txBox="1"/>
          <p:nvPr/>
        </p:nvSpPr>
        <p:spPr>
          <a:xfrm>
            <a:off x="5317954" y="4974844"/>
            <a:ext cx="898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Number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215462" y="3030220"/>
            <a:ext cx="492125" cy="4737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1764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7.3%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dirty="0" sz="1600" spc="-20">
                <a:latin typeface="Arial"/>
                <a:cs typeface="Arial"/>
              </a:rPr>
              <a:t>7.1%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1215462" y="3828796"/>
            <a:ext cx="4889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3.2%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6474812" y="3221057"/>
            <a:ext cx="4720590" cy="1325880"/>
            <a:chOff x="6474812" y="3221057"/>
            <a:chExt cx="4720590" cy="1325880"/>
          </a:xfrm>
        </p:grpSpPr>
        <p:sp>
          <p:nvSpPr>
            <p:cNvPr id="44" name="object 44" descr=""/>
            <p:cNvSpPr/>
            <p:nvPr/>
          </p:nvSpPr>
          <p:spPr>
            <a:xfrm>
              <a:off x="6489100" y="3235345"/>
              <a:ext cx="4692015" cy="1297305"/>
            </a:xfrm>
            <a:custGeom>
              <a:avLst/>
              <a:gdLst/>
              <a:ahLst/>
              <a:cxnLst/>
              <a:rect l="l" t="t" r="r" b="b"/>
              <a:pathLst>
                <a:path w="4692015" h="1297304">
                  <a:moveTo>
                    <a:pt x="0" y="1296897"/>
                  </a:moveTo>
                  <a:lnTo>
                    <a:pt x="12854" y="1296897"/>
                  </a:lnTo>
                  <a:lnTo>
                    <a:pt x="12854" y="912244"/>
                  </a:lnTo>
                  <a:lnTo>
                    <a:pt x="25709" y="912244"/>
                  </a:lnTo>
                  <a:lnTo>
                    <a:pt x="25709" y="831264"/>
                  </a:lnTo>
                  <a:lnTo>
                    <a:pt x="38564" y="831264"/>
                  </a:lnTo>
                  <a:lnTo>
                    <a:pt x="38564" y="811020"/>
                  </a:lnTo>
                  <a:lnTo>
                    <a:pt x="51418" y="811020"/>
                  </a:lnTo>
                  <a:lnTo>
                    <a:pt x="51418" y="790774"/>
                  </a:lnTo>
                  <a:lnTo>
                    <a:pt x="64273" y="790774"/>
                  </a:lnTo>
                  <a:lnTo>
                    <a:pt x="64273" y="780652"/>
                  </a:lnTo>
                  <a:lnTo>
                    <a:pt x="115692" y="780652"/>
                  </a:lnTo>
                  <a:lnTo>
                    <a:pt x="115692" y="770529"/>
                  </a:lnTo>
                  <a:lnTo>
                    <a:pt x="141403" y="770529"/>
                  </a:lnTo>
                  <a:lnTo>
                    <a:pt x="141403" y="760407"/>
                  </a:lnTo>
                  <a:lnTo>
                    <a:pt x="179967" y="760407"/>
                  </a:lnTo>
                  <a:lnTo>
                    <a:pt x="179967" y="750284"/>
                  </a:lnTo>
                  <a:lnTo>
                    <a:pt x="295660" y="750284"/>
                  </a:lnTo>
                  <a:lnTo>
                    <a:pt x="295660" y="740162"/>
                  </a:lnTo>
                  <a:lnTo>
                    <a:pt x="398499" y="740162"/>
                  </a:lnTo>
                  <a:lnTo>
                    <a:pt x="398499" y="719917"/>
                  </a:lnTo>
                  <a:lnTo>
                    <a:pt x="449918" y="719917"/>
                  </a:lnTo>
                  <a:lnTo>
                    <a:pt x="449918" y="699672"/>
                  </a:lnTo>
                  <a:lnTo>
                    <a:pt x="462773" y="699672"/>
                  </a:lnTo>
                  <a:lnTo>
                    <a:pt x="462773" y="689550"/>
                  </a:lnTo>
                  <a:lnTo>
                    <a:pt x="642741" y="689550"/>
                  </a:lnTo>
                  <a:lnTo>
                    <a:pt x="642741" y="679428"/>
                  </a:lnTo>
                  <a:lnTo>
                    <a:pt x="822708" y="679428"/>
                  </a:lnTo>
                  <a:lnTo>
                    <a:pt x="822708" y="669305"/>
                  </a:lnTo>
                  <a:lnTo>
                    <a:pt x="989821" y="669305"/>
                  </a:lnTo>
                  <a:lnTo>
                    <a:pt x="989821" y="638937"/>
                  </a:lnTo>
                  <a:lnTo>
                    <a:pt x="1156935" y="638937"/>
                  </a:lnTo>
                  <a:lnTo>
                    <a:pt x="1156935" y="628815"/>
                  </a:lnTo>
                  <a:lnTo>
                    <a:pt x="1221208" y="628815"/>
                  </a:lnTo>
                  <a:lnTo>
                    <a:pt x="1221208" y="618692"/>
                  </a:lnTo>
                  <a:lnTo>
                    <a:pt x="1285483" y="618692"/>
                  </a:lnTo>
                  <a:lnTo>
                    <a:pt x="1285483" y="608570"/>
                  </a:lnTo>
                  <a:lnTo>
                    <a:pt x="1362611" y="608570"/>
                  </a:lnTo>
                  <a:lnTo>
                    <a:pt x="1375466" y="608570"/>
                  </a:lnTo>
                  <a:lnTo>
                    <a:pt x="1375466" y="588313"/>
                  </a:lnTo>
                  <a:lnTo>
                    <a:pt x="1388321" y="588313"/>
                  </a:lnTo>
                  <a:lnTo>
                    <a:pt x="1388321" y="578184"/>
                  </a:lnTo>
                  <a:lnTo>
                    <a:pt x="1401176" y="578184"/>
                  </a:lnTo>
                  <a:lnTo>
                    <a:pt x="1401176" y="568057"/>
                  </a:lnTo>
                  <a:lnTo>
                    <a:pt x="1619708" y="568057"/>
                  </a:lnTo>
                  <a:lnTo>
                    <a:pt x="1619708" y="557928"/>
                  </a:lnTo>
                  <a:lnTo>
                    <a:pt x="1645417" y="557928"/>
                  </a:lnTo>
                  <a:lnTo>
                    <a:pt x="1645417" y="547800"/>
                  </a:lnTo>
                  <a:lnTo>
                    <a:pt x="1979643" y="547800"/>
                  </a:lnTo>
                  <a:lnTo>
                    <a:pt x="1979643" y="537671"/>
                  </a:lnTo>
                  <a:lnTo>
                    <a:pt x="2031063" y="537671"/>
                  </a:lnTo>
                  <a:lnTo>
                    <a:pt x="2031063" y="527542"/>
                  </a:lnTo>
                  <a:lnTo>
                    <a:pt x="2069627" y="527542"/>
                  </a:lnTo>
                  <a:lnTo>
                    <a:pt x="2069627" y="517414"/>
                  </a:lnTo>
                  <a:lnTo>
                    <a:pt x="2095337" y="517414"/>
                  </a:lnTo>
                  <a:lnTo>
                    <a:pt x="2095337" y="507285"/>
                  </a:lnTo>
                  <a:lnTo>
                    <a:pt x="2211030" y="507285"/>
                  </a:lnTo>
                  <a:lnTo>
                    <a:pt x="2211030" y="497157"/>
                  </a:lnTo>
                  <a:lnTo>
                    <a:pt x="2275304" y="497157"/>
                  </a:lnTo>
                  <a:lnTo>
                    <a:pt x="2275304" y="487028"/>
                  </a:lnTo>
                  <a:lnTo>
                    <a:pt x="2301014" y="487028"/>
                  </a:lnTo>
                  <a:lnTo>
                    <a:pt x="2301014" y="476900"/>
                  </a:lnTo>
                  <a:lnTo>
                    <a:pt x="2313869" y="476900"/>
                  </a:lnTo>
                  <a:lnTo>
                    <a:pt x="2313869" y="466771"/>
                  </a:lnTo>
                  <a:lnTo>
                    <a:pt x="2416708" y="466771"/>
                  </a:lnTo>
                  <a:lnTo>
                    <a:pt x="2416708" y="456643"/>
                  </a:lnTo>
                  <a:lnTo>
                    <a:pt x="2429563" y="456643"/>
                  </a:lnTo>
                  <a:lnTo>
                    <a:pt x="2429563" y="446514"/>
                  </a:lnTo>
                  <a:lnTo>
                    <a:pt x="2506691" y="446514"/>
                  </a:lnTo>
                  <a:lnTo>
                    <a:pt x="2506691" y="436387"/>
                  </a:lnTo>
                  <a:lnTo>
                    <a:pt x="2545256" y="436387"/>
                  </a:lnTo>
                  <a:lnTo>
                    <a:pt x="2545256" y="426258"/>
                  </a:lnTo>
                  <a:lnTo>
                    <a:pt x="2648094" y="426258"/>
                  </a:lnTo>
                  <a:lnTo>
                    <a:pt x="2648094" y="416129"/>
                  </a:lnTo>
                  <a:lnTo>
                    <a:pt x="2725223" y="416129"/>
                  </a:lnTo>
                  <a:lnTo>
                    <a:pt x="2738078" y="416129"/>
                  </a:lnTo>
                  <a:lnTo>
                    <a:pt x="2738078" y="405995"/>
                  </a:lnTo>
                  <a:lnTo>
                    <a:pt x="2930901" y="405995"/>
                  </a:lnTo>
                  <a:lnTo>
                    <a:pt x="2930901" y="395860"/>
                  </a:lnTo>
                  <a:lnTo>
                    <a:pt x="3020884" y="395860"/>
                  </a:lnTo>
                  <a:lnTo>
                    <a:pt x="3059450" y="395860"/>
                  </a:lnTo>
                  <a:lnTo>
                    <a:pt x="3059450" y="385719"/>
                  </a:lnTo>
                  <a:lnTo>
                    <a:pt x="3187998" y="385719"/>
                  </a:lnTo>
                  <a:lnTo>
                    <a:pt x="3187998" y="375579"/>
                  </a:lnTo>
                  <a:lnTo>
                    <a:pt x="3393674" y="375579"/>
                  </a:lnTo>
                  <a:lnTo>
                    <a:pt x="3393674" y="365438"/>
                  </a:lnTo>
                  <a:lnTo>
                    <a:pt x="3445094" y="365438"/>
                  </a:lnTo>
                  <a:lnTo>
                    <a:pt x="3445094" y="345157"/>
                  </a:lnTo>
                  <a:lnTo>
                    <a:pt x="3509368" y="345157"/>
                  </a:lnTo>
                  <a:lnTo>
                    <a:pt x="3509368" y="335016"/>
                  </a:lnTo>
                  <a:lnTo>
                    <a:pt x="3792174" y="335016"/>
                  </a:lnTo>
                  <a:lnTo>
                    <a:pt x="3792174" y="324875"/>
                  </a:lnTo>
                  <a:lnTo>
                    <a:pt x="3817884" y="324875"/>
                  </a:lnTo>
                  <a:lnTo>
                    <a:pt x="3817884" y="314735"/>
                  </a:lnTo>
                  <a:lnTo>
                    <a:pt x="3843594" y="314735"/>
                  </a:lnTo>
                  <a:lnTo>
                    <a:pt x="3843594" y="304588"/>
                  </a:lnTo>
                  <a:lnTo>
                    <a:pt x="3882158" y="304588"/>
                  </a:lnTo>
                  <a:lnTo>
                    <a:pt x="3882158" y="294435"/>
                  </a:lnTo>
                  <a:lnTo>
                    <a:pt x="3920722" y="294435"/>
                  </a:lnTo>
                  <a:lnTo>
                    <a:pt x="3920722" y="284282"/>
                  </a:lnTo>
                  <a:lnTo>
                    <a:pt x="3933578" y="284282"/>
                  </a:lnTo>
                  <a:lnTo>
                    <a:pt x="3933578" y="274129"/>
                  </a:lnTo>
                  <a:lnTo>
                    <a:pt x="3984997" y="274129"/>
                  </a:lnTo>
                  <a:lnTo>
                    <a:pt x="3984997" y="253823"/>
                  </a:lnTo>
                  <a:lnTo>
                    <a:pt x="4164964" y="253823"/>
                  </a:lnTo>
                  <a:lnTo>
                    <a:pt x="4164964" y="243670"/>
                  </a:lnTo>
                  <a:lnTo>
                    <a:pt x="4203529" y="243670"/>
                  </a:lnTo>
                  <a:lnTo>
                    <a:pt x="4203529" y="233517"/>
                  </a:lnTo>
                  <a:lnTo>
                    <a:pt x="4242094" y="233517"/>
                  </a:lnTo>
                  <a:lnTo>
                    <a:pt x="4242094" y="223364"/>
                  </a:lnTo>
                  <a:lnTo>
                    <a:pt x="4267803" y="223364"/>
                  </a:lnTo>
                  <a:lnTo>
                    <a:pt x="4267803" y="213211"/>
                  </a:lnTo>
                  <a:lnTo>
                    <a:pt x="4293512" y="213211"/>
                  </a:lnTo>
                  <a:lnTo>
                    <a:pt x="4293512" y="203058"/>
                  </a:lnTo>
                  <a:lnTo>
                    <a:pt x="4319223" y="203058"/>
                  </a:lnTo>
                  <a:lnTo>
                    <a:pt x="4319223" y="192906"/>
                  </a:lnTo>
                  <a:lnTo>
                    <a:pt x="4460626" y="192906"/>
                  </a:lnTo>
                  <a:lnTo>
                    <a:pt x="4460626" y="182752"/>
                  </a:lnTo>
                  <a:lnTo>
                    <a:pt x="4473480" y="182752"/>
                  </a:lnTo>
                  <a:lnTo>
                    <a:pt x="4473480" y="172600"/>
                  </a:lnTo>
                  <a:lnTo>
                    <a:pt x="4499190" y="172600"/>
                  </a:lnTo>
                  <a:lnTo>
                    <a:pt x="4499190" y="142140"/>
                  </a:lnTo>
                  <a:lnTo>
                    <a:pt x="4563464" y="142140"/>
                  </a:lnTo>
                  <a:lnTo>
                    <a:pt x="4563464" y="131988"/>
                  </a:lnTo>
                  <a:lnTo>
                    <a:pt x="4589174" y="131988"/>
                  </a:lnTo>
                  <a:lnTo>
                    <a:pt x="4589174" y="121835"/>
                  </a:lnTo>
                  <a:lnTo>
                    <a:pt x="4602029" y="121835"/>
                  </a:lnTo>
                  <a:lnTo>
                    <a:pt x="4602029" y="91375"/>
                  </a:lnTo>
                  <a:lnTo>
                    <a:pt x="4614883" y="91375"/>
                  </a:lnTo>
                  <a:lnTo>
                    <a:pt x="4614883" y="60917"/>
                  </a:lnTo>
                  <a:lnTo>
                    <a:pt x="4627738" y="60917"/>
                  </a:lnTo>
                  <a:lnTo>
                    <a:pt x="4627738" y="50764"/>
                  </a:lnTo>
                  <a:lnTo>
                    <a:pt x="4640593" y="50764"/>
                  </a:lnTo>
                  <a:lnTo>
                    <a:pt x="4640593" y="30458"/>
                  </a:lnTo>
                  <a:lnTo>
                    <a:pt x="4666302" y="30458"/>
                  </a:lnTo>
                  <a:lnTo>
                    <a:pt x="4666302" y="10152"/>
                  </a:lnTo>
                  <a:lnTo>
                    <a:pt x="4679157" y="10152"/>
                  </a:lnTo>
                  <a:lnTo>
                    <a:pt x="4679157" y="0"/>
                  </a:lnTo>
                  <a:lnTo>
                    <a:pt x="4692013" y="0"/>
                  </a:lnTo>
                </a:path>
              </a:pathLst>
            </a:custGeom>
            <a:ln w="285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489100" y="3958591"/>
              <a:ext cx="4692015" cy="574040"/>
            </a:xfrm>
            <a:custGeom>
              <a:avLst/>
              <a:gdLst/>
              <a:ahLst/>
              <a:cxnLst/>
              <a:rect l="l" t="t" r="r" b="b"/>
              <a:pathLst>
                <a:path w="4692015" h="574039">
                  <a:moveTo>
                    <a:pt x="0" y="573652"/>
                  </a:moveTo>
                  <a:lnTo>
                    <a:pt x="12854" y="573652"/>
                  </a:lnTo>
                  <a:lnTo>
                    <a:pt x="12854" y="293365"/>
                  </a:lnTo>
                  <a:lnTo>
                    <a:pt x="25709" y="293365"/>
                  </a:lnTo>
                  <a:lnTo>
                    <a:pt x="25709" y="255144"/>
                  </a:lnTo>
                  <a:lnTo>
                    <a:pt x="38564" y="255144"/>
                  </a:lnTo>
                  <a:lnTo>
                    <a:pt x="38564" y="242404"/>
                  </a:lnTo>
                  <a:lnTo>
                    <a:pt x="77128" y="242404"/>
                  </a:lnTo>
                  <a:lnTo>
                    <a:pt x="77128" y="229662"/>
                  </a:lnTo>
                  <a:lnTo>
                    <a:pt x="257096" y="229662"/>
                  </a:lnTo>
                  <a:lnTo>
                    <a:pt x="257096" y="216922"/>
                  </a:lnTo>
                  <a:lnTo>
                    <a:pt x="334224" y="216922"/>
                  </a:lnTo>
                  <a:lnTo>
                    <a:pt x="334224" y="204182"/>
                  </a:lnTo>
                  <a:lnTo>
                    <a:pt x="385644" y="204182"/>
                  </a:lnTo>
                  <a:lnTo>
                    <a:pt x="527047" y="204182"/>
                  </a:lnTo>
                  <a:lnTo>
                    <a:pt x="527047" y="191432"/>
                  </a:lnTo>
                  <a:lnTo>
                    <a:pt x="1979643" y="191432"/>
                  </a:lnTo>
                  <a:lnTo>
                    <a:pt x="1979643" y="165933"/>
                  </a:lnTo>
                  <a:lnTo>
                    <a:pt x="2223885" y="165933"/>
                  </a:lnTo>
                  <a:lnTo>
                    <a:pt x="2223885" y="153184"/>
                  </a:lnTo>
                  <a:lnTo>
                    <a:pt x="2532400" y="153184"/>
                  </a:lnTo>
                  <a:lnTo>
                    <a:pt x="2532400" y="140433"/>
                  </a:lnTo>
                  <a:lnTo>
                    <a:pt x="2725223" y="140433"/>
                  </a:lnTo>
                  <a:lnTo>
                    <a:pt x="2789498" y="140433"/>
                  </a:lnTo>
                  <a:lnTo>
                    <a:pt x="2789498" y="127675"/>
                  </a:lnTo>
                  <a:lnTo>
                    <a:pt x="3175143" y="127675"/>
                  </a:lnTo>
                  <a:lnTo>
                    <a:pt x="3175143" y="114916"/>
                  </a:lnTo>
                  <a:lnTo>
                    <a:pt x="3303691" y="114916"/>
                  </a:lnTo>
                  <a:lnTo>
                    <a:pt x="3496513" y="114916"/>
                  </a:lnTo>
                  <a:lnTo>
                    <a:pt x="3496513" y="102147"/>
                  </a:lnTo>
                  <a:lnTo>
                    <a:pt x="3689336" y="102147"/>
                  </a:lnTo>
                  <a:lnTo>
                    <a:pt x="3689336" y="89379"/>
                  </a:lnTo>
                  <a:lnTo>
                    <a:pt x="4229239" y="89379"/>
                  </a:lnTo>
                  <a:lnTo>
                    <a:pt x="4229239" y="76610"/>
                  </a:lnTo>
                  <a:lnTo>
                    <a:pt x="4280658" y="76610"/>
                  </a:lnTo>
                  <a:lnTo>
                    <a:pt x="4280658" y="63842"/>
                  </a:lnTo>
                  <a:lnTo>
                    <a:pt x="4422060" y="63842"/>
                  </a:lnTo>
                  <a:lnTo>
                    <a:pt x="4422060" y="51073"/>
                  </a:lnTo>
                  <a:lnTo>
                    <a:pt x="4563464" y="51073"/>
                  </a:lnTo>
                  <a:lnTo>
                    <a:pt x="4563464" y="38305"/>
                  </a:lnTo>
                  <a:lnTo>
                    <a:pt x="4653448" y="38305"/>
                  </a:lnTo>
                  <a:lnTo>
                    <a:pt x="4653448" y="25535"/>
                  </a:lnTo>
                  <a:lnTo>
                    <a:pt x="4666302" y="25535"/>
                  </a:lnTo>
                  <a:lnTo>
                    <a:pt x="4666302" y="12767"/>
                  </a:lnTo>
                  <a:lnTo>
                    <a:pt x="4692013" y="12767"/>
                  </a:lnTo>
                  <a:lnTo>
                    <a:pt x="4692013" y="0"/>
                  </a:lnTo>
                </a:path>
              </a:pathLst>
            </a:custGeom>
            <a:ln w="28575">
              <a:solidFill>
                <a:srgbClr val="ED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489100" y="3264714"/>
              <a:ext cx="4692015" cy="1268095"/>
            </a:xfrm>
            <a:custGeom>
              <a:avLst/>
              <a:gdLst/>
              <a:ahLst/>
              <a:cxnLst/>
              <a:rect l="l" t="t" r="r" b="b"/>
              <a:pathLst>
                <a:path w="4692015" h="1268095">
                  <a:moveTo>
                    <a:pt x="0" y="1267529"/>
                  </a:moveTo>
                  <a:lnTo>
                    <a:pt x="12854" y="1267529"/>
                  </a:lnTo>
                  <a:lnTo>
                    <a:pt x="12854" y="863322"/>
                  </a:lnTo>
                  <a:lnTo>
                    <a:pt x="25709" y="863322"/>
                  </a:lnTo>
                  <a:lnTo>
                    <a:pt x="25709" y="762271"/>
                  </a:lnTo>
                  <a:lnTo>
                    <a:pt x="38564" y="762271"/>
                  </a:lnTo>
                  <a:lnTo>
                    <a:pt x="38564" y="711745"/>
                  </a:lnTo>
                  <a:lnTo>
                    <a:pt x="77128" y="711745"/>
                  </a:lnTo>
                  <a:lnTo>
                    <a:pt x="77128" y="661070"/>
                  </a:lnTo>
                  <a:lnTo>
                    <a:pt x="167112" y="661070"/>
                  </a:lnTo>
                  <a:lnTo>
                    <a:pt x="167112" y="610396"/>
                  </a:lnTo>
                  <a:lnTo>
                    <a:pt x="257096" y="610396"/>
                  </a:lnTo>
                  <a:lnTo>
                    <a:pt x="257096" y="559720"/>
                  </a:lnTo>
                  <a:lnTo>
                    <a:pt x="565612" y="559720"/>
                  </a:lnTo>
                  <a:lnTo>
                    <a:pt x="565612" y="509046"/>
                  </a:lnTo>
                  <a:lnTo>
                    <a:pt x="1041241" y="509046"/>
                  </a:lnTo>
                  <a:lnTo>
                    <a:pt x="1041241" y="458371"/>
                  </a:lnTo>
                  <a:lnTo>
                    <a:pt x="1542579" y="458371"/>
                  </a:lnTo>
                  <a:lnTo>
                    <a:pt x="1542579" y="407697"/>
                  </a:lnTo>
                  <a:lnTo>
                    <a:pt x="2442418" y="407697"/>
                  </a:lnTo>
                  <a:lnTo>
                    <a:pt x="2558111" y="407697"/>
                  </a:lnTo>
                  <a:lnTo>
                    <a:pt x="2558111" y="356869"/>
                  </a:lnTo>
                  <a:lnTo>
                    <a:pt x="2686659" y="356869"/>
                  </a:lnTo>
                  <a:lnTo>
                    <a:pt x="3252271" y="356869"/>
                  </a:lnTo>
                  <a:lnTo>
                    <a:pt x="3252271" y="305888"/>
                  </a:lnTo>
                  <a:lnTo>
                    <a:pt x="3393674" y="305888"/>
                  </a:lnTo>
                  <a:lnTo>
                    <a:pt x="3393674" y="254907"/>
                  </a:lnTo>
                  <a:lnTo>
                    <a:pt x="3869303" y="254907"/>
                  </a:lnTo>
                  <a:lnTo>
                    <a:pt x="3869303" y="203925"/>
                  </a:lnTo>
                  <a:lnTo>
                    <a:pt x="3997851" y="203925"/>
                  </a:lnTo>
                  <a:lnTo>
                    <a:pt x="3997851" y="152944"/>
                  </a:lnTo>
                  <a:lnTo>
                    <a:pt x="4370641" y="152944"/>
                  </a:lnTo>
                  <a:lnTo>
                    <a:pt x="4370641" y="101961"/>
                  </a:lnTo>
                  <a:lnTo>
                    <a:pt x="4434916" y="101961"/>
                  </a:lnTo>
                  <a:lnTo>
                    <a:pt x="4434916" y="50980"/>
                  </a:lnTo>
                  <a:lnTo>
                    <a:pt x="4679157" y="50980"/>
                  </a:lnTo>
                  <a:lnTo>
                    <a:pt x="4679157" y="0"/>
                  </a:lnTo>
                  <a:lnTo>
                    <a:pt x="4692013" y="0"/>
                  </a:lnTo>
                </a:path>
              </a:pathLst>
            </a:custGeom>
            <a:ln w="28575">
              <a:solidFill>
                <a:srgbClr val="42B5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8922" y="616357"/>
            <a:ext cx="3313235" cy="4263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3146" y="1468627"/>
            <a:ext cx="10059035" cy="3454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In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patients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with</a:t>
            </a:r>
            <a:r>
              <a:rPr dirty="0" spc="-2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ACS,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IVUS-</a:t>
            </a:r>
            <a:r>
              <a:rPr dirty="0" b="0">
                <a:latin typeface="Arial"/>
                <a:cs typeface="Arial"/>
              </a:rPr>
              <a:t>guided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implantation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of </a:t>
            </a:r>
            <a:r>
              <a:rPr dirty="0" b="0">
                <a:latin typeface="Arial"/>
                <a:cs typeface="Arial"/>
              </a:rPr>
              <a:t>contemporary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DES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reduced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the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1-</a:t>
            </a:r>
            <a:r>
              <a:rPr dirty="0" b="0">
                <a:latin typeface="Arial"/>
                <a:cs typeface="Arial"/>
              </a:rPr>
              <a:t>year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rate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the </a:t>
            </a:r>
            <a:r>
              <a:rPr dirty="0" b="0">
                <a:latin typeface="Arial"/>
                <a:cs typeface="Arial"/>
              </a:rPr>
              <a:t>composite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cardiac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death,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target-</a:t>
            </a:r>
            <a:r>
              <a:rPr dirty="0" b="0">
                <a:latin typeface="Arial"/>
                <a:cs typeface="Arial"/>
              </a:rPr>
              <a:t>vessel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MI,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or </a:t>
            </a:r>
            <a:r>
              <a:rPr dirty="0" spc="-10" b="0">
                <a:latin typeface="Arial"/>
                <a:cs typeface="Arial"/>
              </a:rPr>
              <a:t>clinically-</a:t>
            </a:r>
            <a:r>
              <a:rPr dirty="0" b="0">
                <a:latin typeface="Arial"/>
                <a:cs typeface="Arial"/>
              </a:rPr>
              <a:t>driven</a:t>
            </a:r>
            <a:r>
              <a:rPr dirty="0" spc="-1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TVR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compared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with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angiography </a:t>
            </a:r>
            <a:r>
              <a:rPr dirty="0" b="0">
                <a:latin typeface="Arial"/>
                <a:cs typeface="Arial"/>
              </a:rPr>
              <a:t>guidance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alone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498" y="722932"/>
            <a:ext cx="2831107" cy="3822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9133" y="1469643"/>
            <a:ext cx="8703310" cy="216852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dirty="0" sz="2800" spc="-20" b="0">
                <a:latin typeface="Arial"/>
                <a:cs typeface="Arial"/>
              </a:rPr>
              <a:t>Shao-</a:t>
            </a:r>
            <a:r>
              <a:rPr dirty="0" sz="2800" b="0">
                <a:latin typeface="Arial"/>
                <a:cs typeface="Arial"/>
              </a:rPr>
              <a:t>Liang</a:t>
            </a:r>
            <a:r>
              <a:rPr dirty="0" sz="2800" spc="-6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Chen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has</a:t>
            </a:r>
            <a:r>
              <a:rPr dirty="0" sz="2800" spc="-7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received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speaker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honoraria</a:t>
            </a:r>
            <a:r>
              <a:rPr dirty="0" sz="2800" spc="-65" b="0">
                <a:latin typeface="Arial"/>
                <a:cs typeface="Arial"/>
              </a:rPr>
              <a:t> </a:t>
            </a:r>
            <a:r>
              <a:rPr dirty="0" sz="2800" spc="-20" b="0">
                <a:latin typeface="Arial"/>
                <a:cs typeface="Arial"/>
              </a:rPr>
              <a:t>from </a:t>
            </a:r>
            <a:r>
              <a:rPr dirty="0" sz="2800" b="0">
                <a:latin typeface="Arial"/>
                <a:cs typeface="Arial"/>
              </a:rPr>
              <a:t>Microport,</a:t>
            </a:r>
            <a:r>
              <a:rPr dirty="0" sz="2800" spc="-9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Pulnovo,</a:t>
            </a:r>
            <a:r>
              <a:rPr dirty="0" sz="2800" spc="-8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Boston</a:t>
            </a:r>
            <a:r>
              <a:rPr dirty="0" sz="2800" spc="-8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International</a:t>
            </a:r>
            <a:r>
              <a:rPr dirty="0" sz="2800" spc="-80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Scientific, </a:t>
            </a:r>
            <a:r>
              <a:rPr dirty="0" sz="2800" b="0">
                <a:latin typeface="Arial"/>
                <a:cs typeface="Arial"/>
              </a:rPr>
              <a:t>Medtronic,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Sanofi,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and</a:t>
            </a:r>
            <a:r>
              <a:rPr dirty="0" sz="2800" spc="-5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BioMed,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and</a:t>
            </a:r>
            <a:r>
              <a:rPr dirty="0" sz="2800" spc="-5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grants</a:t>
            </a:r>
            <a:r>
              <a:rPr dirty="0" sz="2800" spc="-5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from</a:t>
            </a:r>
            <a:r>
              <a:rPr dirty="0" sz="2800" spc="-50" b="0">
                <a:latin typeface="Arial"/>
                <a:cs typeface="Arial"/>
              </a:rPr>
              <a:t> </a:t>
            </a:r>
            <a:r>
              <a:rPr dirty="0" sz="2800" spc="-25" b="0">
                <a:latin typeface="Arial"/>
                <a:cs typeface="Arial"/>
              </a:rPr>
              <a:t>the </a:t>
            </a:r>
            <a:r>
              <a:rPr dirty="0" sz="2800" b="0">
                <a:latin typeface="Arial"/>
                <a:cs typeface="Arial"/>
              </a:rPr>
              <a:t>National</a:t>
            </a:r>
            <a:r>
              <a:rPr dirty="0" sz="2800" spc="-7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Scientific</a:t>
            </a:r>
            <a:r>
              <a:rPr dirty="0" sz="2800" spc="-7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Foundation</a:t>
            </a:r>
            <a:r>
              <a:rPr dirty="0" sz="2800" spc="-6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of</a:t>
            </a:r>
            <a:r>
              <a:rPr dirty="0" sz="2800" spc="-7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China,</a:t>
            </a:r>
            <a:r>
              <a:rPr dirty="0" sz="2800" spc="-75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Jiangsu </a:t>
            </a:r>
            <a:r>
              <a:rPr dirty="0" sz="2800" b="0">
                <a:latin typeface="Arial"/>
                <a:cs typeface="Arial"/>
              </a:rPr>
              <a:t>Provincial</a:t>
            </a:r>
            <a:r>
              <a:rPr dirty="0" sz="2800" spc="-9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&amp;</a:t>
            </a:r>
            <a:r>
              <a:rPr dirty="0" sz="2800" spc="-9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Nanjing</a:t>
            </a:r>
            <a:r>
              <a:rPr dirty="0" sz="2800" spc="-8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Municipal</a:t>
            </a:r>
            <a:r>
              <a:rPr dirty="0" sz="2800" spc="-9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Clinical</a:t>
            </a:r>
            <a:r>
              <a:rPr dirty="0" sz="2800" spc="-13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Trial</a:t>
            </a:r>
            <a:r>
              <a:rPr dirty="0" sz="2800" spc="-85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Project.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35"/>
              <a:t> </a:t>
            </a:r>
            <a:r>
              <a:rPr dirty="0" spc="-20"/>
              <a:t>IVUS-</a:t>
            </a:r>
            <a:r>
              <a:rPr dirty="0"/>
              <a:t>ACS</a:t>
            </a:r>
            <a:r>
              <a:rPr dirty="0" spc="-35"/>
              <a:t> </a:t>
            </a:r>
            <a:r>
              <a:rPr dirty="0"/>
              <a:t>trial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35"/>
              <a:t> </a:t>
            </a:r>
            <a:r>
              <a:rPr dirty="0"/>
              <a:t>now</a:t>
            </a:r>
            <a:r>
              <a:rPr dirty="0" spc="-40"/>
              <a:t> </a:t>
            </a:r>
            <a:r>
              <a:rPr dirty="0"/>
              <a:t>published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i="1">
                <a:solidFill>
                  <a:srgbClr val="0070C0"/>
                </a:solidFill>
                <a:latin typeface="Times New Roman"/>
                <a:cs typeface="Times New Roman"/>
              </a:rPr>
              <a:t>The</a:t>
            </a:r>
            <a:r>
              <a:rPr dirty="0" spc="-30" i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pc="-10" i="1">
                <a:solidFill>
                  <a:srgbClr val="0070C0"/>
                </a:solidFill>
                <a:latin typeface="Times New Roman"/>
                <a:cs typeface="Times New Roman"/>
              </a:rPr>
              <a:t>Lancet</a:t>
            </a:r>
          </a:p>
          <a:p>
            <a:pPr algn="ctr">
              <a:lnSpc>
                <a:spcPts val="4310"/>
              </a:lnSpc>
            </a:pPr>
            <a:r>
              <a:rPr dirty="0" b="0">
                <a:solidFill>
                  <a:srgbClr val="0070C0"/>
                </a:solidFill>
                <a:latin typeface="Times New Roman"/>
                <a:cs typeface="Times New Roman"/>
              </a:rPr>
              <a:t>April</a:t>
            </a:r>
            <a:r>
              <a:rPr dirty="0" spc="-40" b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70C0"/>
                </a:solidFill>
                <a:latin typeface="Times New Roman"/>
                <a:cs typeface="Times New Roman"/>
              </a:rPr>
              <a:t>8,</a:t>
            </a:r>
            <a:r>
              <a:rPr dirty="0" spc="-30" b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pc="-20" b="0">
                <a:solidFill>
                  <a:srgbClr val="0070C0"/>
                </a:solidFill>
                <a:latin typeface="Times New Roman"/>
                <a:cs typeface="Times New Roman"/>
              </a:rPr>
              <a:t>2024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64050" y="2185217"/>
            <a:ext cx="3276600" cy="4953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820"/>
              </a:lnSpc>
            </a:pPr>
            <a:r>
              <a:rPr dirty="0" sz="3600">
                <a:latin typeface="Times New Roman"/>
                <a:cs typeface="Times New Roman"/>
              </a:rPr>
              <a:t>[link</a:t>
            </a:r>
            <a:r>
              <a:rPr dirty="0" sz="3600" spc="-25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placeholder]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79000" y="5190846"/>
            <a:ext cx="2095500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>
                <a:latin typeface="Times New Roman"/>
                <a:cs typeface="Times New Roman"/>
              </a:rPr>
              <a:t>[QR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code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placeholder]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0719" y="1613915"/>
            <a:ext cx="10469245" cy="3448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marR="27305" indent="-457200">
              <a:lnSpc>
                <a:spcPct val="99800"/>
              </a:lnSpc>
              <a:spcBef>
                <a:spcPts val="105"/>
              </a:spcBef>
              <a:buFont typeface="Aglet Sans Light"/>
              <a:buChar char="✓"/>
              <a:tabLst>
                <a:tab pos="469265" algn="l"/>
              </a:tabLst>
            </a:pPr>
            <a:r>
              <a:rPr dirty="0" sz="3200">
                <a:latin typeface="Arial"/>
                <a:cs typeface="Arial"/>
              </a:rPr>
              <a:t>Only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three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small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dedicated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RCTs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intravascular imaging-</a:t>
            </a:r>
            <a:r>
              <a:rPr dirty="0" sz="3200">
                <a:latin typeface="Arial"/>
                <a:cs typeface="Arial"/>
              </a:rPr>
              <a:t>guided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 i="1">
                <a:latin typeface="Arial"/>
                <a:cs typeface="Arial"/>
              </a:rPr>
              <a:t>vs </a:t>
            </a:r>
            <a:r>
              <a:rPr dirty="0" sz="3200" spc="-10">
                <a:latin typeface="Arial"/>
                <a:cs typeface="Arial"/>
              </a:rPr>
              <a:t>angiography-</a:t>
            </a:r>
            <a:r>
              <a:rPr dirty="0" sz="3200">
                <a:latin typeface="Arial"/>
                <a:cs typeface="Arial"/>
              </a:rPr>
              <a:t>guided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PCI in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patients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2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ACS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have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been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done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(all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OCT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guidance),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with </a:t>
            </a:r>
            <a:r>
              <a:rPr dirty="0" sz="3200">
                <a:latin typeface="Arial"/>
                <a:cs typeface="Arial"/>
              </a:rPr>
              <a:t>inconclusive</a:t>
            </a:r>
            <a:r>
              <a:rPr dirty="0" sz="3200" spc="-10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results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glet Sans Light"/>
              <a:buChar char="✓"/>
            </a:pPr>
            <a:endParaRPr sz="3200">
              <a:latin typeface="Arial"/>
              <a:cs typeface="Arial"/>
            </a:endParaRPr>
          </a:p>
          <a:p>
            <a:pPr marL="469265" marR="5080" indent="-457200">
              <a:lnSpc>
                <a:spcPct val="101899"/>
              </a:lnSpc>
              <a:spcBef>
                <a:spcPts val="5"/>
              </a:spcBef>
              <a:buFont typeface="Aglet Sans Light"/>
              <a:buChar char="✓"/>
              <a:tabLst>
                <a:tab pos="469265" algn="l"/>
              </a:tabLst>
            </a:pPr>
            <a:r>
              <a:rPr dirty="0" sz="3200">
                <a:latin typeface="Arial"/>
                <a:cs typeface="Arial"/>
              </a:rPr>
              <a:t>No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dedicated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RCT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IVUS-</a:t>
            </a:r>
            <a:r>
              <a:rPr dirty="0" sz="3200">
                <a:latin typeface="Arial"/>
                <a:cs typeface="Arial"/>
              </a:rPr>
              <a:t>guided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PCI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i="1">
                <a:latin typeface="Arial"/>
                <a:cs typeface="Arial"/>
              </a:rPr>
              <a:t>vs</a:t>
            </a:r>
            <a:r>
              <a:rPr dirty="0" sz="3200" spc="-25" i="1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angiography- </a:t>
            </a:r>
            <a:r>
              <a:rPr dirty="0" sz="3200">
                <a:latin typeface="Arial"/>
                <a:cs typeface="Arial"/>
              </a:rPr>
              <a:t>guided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PCI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2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ACS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been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performed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6513" y="552903"/>
            <a:ext cx="2904678" cy="483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68143" y="815399"/>
            <a:ext cx="1231265" cy="382905"/>
            <a:chOff x="5468143" y="815399"/>
            <a:chExt cx="1231265" cy="382905"/>
          </a:xfrm>
        </p:grpSpPr>
        <p:sp>
          <p:nvSpPr>
            <p:cNvPr id="3" name="object 3" descr=""/>
            <p:cNvSpPr/>
            <p:nvPr/>
          </p:nvSpPr>
          <p:spPr>
            <a:xfrm>
              <a:off x="5474493" y="821749"/>
              <a:ext cx="1218565" cy="370205"/>
            </a:xfrm>
            <a:custGeom>
              <a:avLst/>
              <a:gdLst/>
              <a:ahLst/>
              <a:cxnLst/>
              <a:rect l="l" t="t" r="r" b="b"/>
              <a:pathLst>
                <a:path w="1218565" h="370205">
                  <a:moveTo>
                    <a:pt x="472875" y="100210"/>
                  </a:moveTo>
                  <a:lnTo>
                    <a:pt x="403175" y="100210"/>
                  </a:lnTo>
                  <a:lnTo>
                    <a:pt x="403175" y="363636"/>
                  </a:lnTo>
                  <a:lnTo>
                    <a:pt x="472875" y="363636"/>
                  </a:lnTo>
                  <a:lnTo>
                    <a:pt x="472875" y="100210"/>
                  </a:lnTo>
                  <a:close/>
                </a:path>
                <a:path w="1218565" h="370205">
                  <a:moveTo>
                    <a:pt x="1042292" y="277812"/>
                  </a:moveTo>
                  <a:lnTo>
                    <a:pt x="972343" y="288479"/>
                  </a:lnTo>
                  <a:lnTo>
                    <a:pt x="978536" y="306229"/>
                  </a:lnTo>
                  <a:lnTo>
                    <a:pt x="987443" y="322027"/>
                  </a:lnTo>
                  <a:lnTo>
                    <a:pt x="1030486" y="357311"/>
                  </a:lnTo>
                  <a:lnTo>
                    <a:pt x="1073088" y="368226"/>
                  </a:lnTo>
                  <a:lnTo>
                    <a:pt x="1098599" y="369590"/>
                  </a:lnTo>
                  <a:lnTo>
                    <a:pt x="1126426" y="367962"/>
                  </a:lnTo>
                  <a:lnTo>
                    <a:pt x="1171198" y="354939"/>
                  </a:lnTo>
                  <a:lnTo>
                    <a:pt x="1201383" y="329887"/>
                  </a:lnTo>
                  <a:lnTo>
                    <a:pt x="1208130" y="319236"/>
                  </a:lnTo>
                  <a:lnTo>
                    <a:pt x="1098599" y="319236"/>
                  </a:lnTo>
                  <a:lnTo>
                    <a:pt x="1087003" y="318577"/>
                  </a:lnTo>
                  <a:lnTo>
                    <a:pt x="1049051" y="295702"/>
                  </a:lnTo>
                  <a:lnTo>
                    <a:pt x="1045098" y="287370"/>
                  </a:lnTo>
                  <a:lnTo>
                    <a:pt x="1042292" y="277812"/>
                  </a:lnTo>
                  <a:close/>
                </a:path>
                <a:path w="1218565" h="370205">
                  <a:moveTo>
                    <a:pt x="1092893" y="94258"/>
                  </a:moveTo>
                  <a:lnTo>
                    <a:pt x="1043532" y="100087"/>
                  </a:lnTo>
                  <a:lnTo>
                    <a:pt x="1009054" y="117574"/>
                  </a:lnTo>
                  <a:lnTo>
                    <a:pt x="983707" y="158688"/>
                  </a:lnTo>
                  <a:lnTo>
                    <a:pt x="982017" y="175121"/>
                  </a:lnTo>
                  <a:lnTo>
                    <a:pt x="983970" y="193058"/>
                  </a:lnTo>
                  <a:lnTo>
                    <a:pt x="1013270" y="234403"/>
                  </a:lnTo>
                  <a:lnTo>
                    <a:pt x="1051284" y="250589"/>
                  </a:lnTo>
                  <a:lnTo>
                    <a:pt x="1132250" y="271198"/>
                  </a:lnTo>
                  <a:lnTo>
                    <a:pt x="1140023" y="274257"/>
                  </a:lnTo>
                  <a:lnTo>
                    <a:pt x="1143495" y="277564"/>
                  </a:lnTo>
                  <a:lnTo>
                    <a:pt x="1146802" y="281037"/>
                  </a:lnTo>
                  <a:lnTo>
                    <a:pt x="1148455" y="285419"/>
                  </a:lnTo>
                  <a:lnTo>
                    <a:pt x="1148455" y="298483"/>
                  </a:lnTo>
                  <a:lnTo>
                    <a:pt x="1111280" y="318616"/>
                  </a:lnTo>
                  <a:lnTo>
                    <a:pt x="1098599" y="319236"/>
                  </a:lnTo>
                  <a:lnTo>
                    <a:pt x="1208130" y="319236"/>
                  </a:lnTo>
                  <a:lnTo>
                    <a:pt x="1210840" y="314957"/>
                  </a:lnTo>
                  <a:lnTo>
                    <a:pt x="1216514" y="298756"/>
                  </a:lnTo>
                  <a:lnTo>
                    <a:pt x="1218406" y="281284"/>
                  </a:lnTo>
                  <a:lnTo>
                    <a:pt x="1217041" y="265580"/>
                  </a:lnTo>
                  <a:lnTo>
                    <a:pt x="1196577" y="229443"/>
                  </a:lnTo>
                  <a:lnTo>
                    <a:pt x="1144557" y="205119"/>
                  </a:lnTo>
                  <a:lnTo>
                    <a:pt x="1093863" y="192468"/>
                  </a:lnTo>
                  <a:lnTo>
                    <a:pt x="1074693" y="187213"/>
                  </a:lnTo>
                  <a:lnTo>
                    <a:pt x="1061306" y="182670"/>
                  </a:lnTo>
                  <a:lnTo>
                    <a:pt x="1053702" y="178841"/>
                  </a:lnTo>
                  <a:lnTo>
                    <a:pt x="1049072" y="175369"/>
                  </a:lnTo>
                  <a:lnTo>
                    <a:pt x="1046756" y="171152"/>
                  </a:lnTo>
                  <a:lnTo>
                    <a:pt x="1046756" y="160403"/>
                  </a:lnTo>
                  <a:lnTo>
                    <a:pt x="1094134" y="144363"/>
                  </a:lnTo>
                  <a:lnTo>
                    <a:pt x="1201545" y="144363"/>
                  </a:lnTo>
                  <a:lnTo>
                    <a:pt x="1195461" y="133697"/>
                  </a:lnTo>
                  <a:lnTo>
                    <a:pt x="1158378" y="104164"/>
                  </a:lnTo>
                  <a:lnTo>
                    <a:pt x="1118194" y="95358"/>
                  </a:lnTo>
                  <a:lnTo>
                    <a:pt x="1092893" y="94258"/>
                  </a:lnTo>
                  <a:close/>
                </a:path>
                <a:path w="1218565" h="370205">
                  <a:moveTo>
                    <a:pt x="1201545" y="144363"/>
                  </a:moveTo>
                  <a:lnTo>
                    <a:pt x="1094134" y="144363"/>
                  </a:lnTo>
                  <a:lnTo>
                    <a:pt x="1104420" y="144874"/>
                  </a:lnTo>
                  <a:lnTo>
                    <a:pt x="1113450" y="146409"/>
                  </a:lnTo>
                  <a:lnTo>
                    <a:pt x="1143742" y="176113"/>
                  </a:lnTo>
                  <a:lnTo>
                    <a:pt x="1209475" y="163959"/>
                  </a:lnTo>
                  <a:lnTo>
                    <a:pt x="1203491" y="147774"/>
                  </a:lnTo>
                  <a:lnTo>
                    <a:pt x="1201545" y="144363"/>
                  </a:lnTo>
                  <a:close/>
                </a:path>
                <a:path w="1218565" h="370205">
                  <a:moveTo>
                    <a:pt x="603497" y="100210"/>
                  </a:moveTo>
                  <a:lnTo>
                    <a:pt x="539253" y="100210"/>
                  </a:lnTo>
                  <a:lnTo>
                    <a:pt x="539253" y="363636"/>
                  </a:lnTo>
                  <a:lnTo>
                    <a:pt x="608954" y="363636"/>
                  </a:lnTo>
                  <a:lnTo>
                    <a:pt x="608954" y="235644"/>
                  </a:lnTo>
                  <a:lnTo>
                    <a:pt x="609303" y="218017"/>
                  </a:lnTo>
                  <a:lnTo>
                    <a:pt x="617783" y="173617"/>
                  </a:lnTo>
                  <a:lnTo>
                    <a:pt x="654176" y="148130"/>
                  </a:lnTo>
                  <a:lnTo>
                    <a:pt x="662037" y="147587"/>
                  </a:lnTo>
                  <a:lnTo>
                    <a:pt x="921754" y="147587"/>
                  </a:lnTo>
                  <a:lnTo>
                    <a:pt x="919509" y="140642"/>
                  </a:lnTo>
                  <a:lnTo>
                    <a:pt x="917178" y="136178"/>
                  </a:lnTo>
                  <a:lnTo>
                    <a:pt x="603497" y="136178"/>
                  </a:lnTo>
                  <a:lnTo>
                    <a:pt x="603497" y="100210"/>
                  </a:lnTo>
                  <a:close/>
                </a:path>
                <a:path w="1218565" h="370205">
                  <a:moveTo>
                    <a:pt x="820042" y="147587"/>
                  </a:moveTo>
                  <a:lnTo>
                    <a:pt x="670966" y="147587"/>
                  </a:lnTo>
                  <a:lnTo>
                    <a:pt x="678035" y="149406"/>
                  </a:lnTo>
                  <a:lnTo>
                    <a:pt x="688453" y="156682"/>
                  </a:lnTo>
                  <a:lnTo>
                    <a:pt x="698267" y="201754"/>
                  </a:lnTo>
                  <a:lnTo>
                    <a:pt x="698500" y="363636"/>
                  </a:lnTo>
                  <a:lnTo>
                    <a:pt x="768200" y="363636"/>
                  </a:lnTo>
                  <a:lnTo>
                    <a:pt x="768230" y="235644"/>
                  </a:lnTo>
                  <a:lnTo>
                    <a:pt x="771410" y="192554"/>
                  </a:lnTo>
                  <a:lnTo>
                    <a:pt x="792509" y="156517"/>
                  </a:lnTo>
                  <a:lnTo>
                    <a:pt x="812833" y="148146"/>
                  </a:lnTo>
                  <a:lnTo>
                    <a:pt x="820042" y="147587"/>
                  </a:lnTo>
                  <a:close/>
                </a:path>
                <a:path w="1218565" h="370205">
                  <a:moveTo>
                    <a:pt x="921754" y="147587"/>
                  </a:moveTo>
                  <a:lnTo>
                    <a:pt x="820042" y="147587"/>
                  </a:lnTo>
                  <a:lnTo>
                    <a:pt x="829437" y="148518"/>
                  </a:lnTo>
                  <a:lnTo>
                    <a:pt x="837529" y="151308"/>
                  </a:lnTo>
                  <a:lnTo>
                    <a:pt x="856551" y="195213"/>
                  </a:lnTo>
                  <a:lnTo>
                    <a:pt x="857001" y="213072"/>
                  </a:lnTo>
                  <a:lnTo>
                    <a:pt x="857001" y="363636"/>
                  </a:lnTo>
                  <a:lnTo>
                    <a:pt x="926702" y="363636"/>
                  </a:lnTo>
                  <a:lnTo>
                    <a:pt x="926590" y="190856"/>
                  </a:lnTo>
                  <a:lnTo>
                    <a:pt x="926252" y="177663"/>
                  </a:lnTo>
                  <a:lnTo>
                    <a:pt x="924904" y="162718"/>
                  </a:lnTo>
                  <a:lnTo>
                    <a:pt x="922656" y="150378"/>
                  </a:lnTo>
                  <a:lnTo>
                    <a:pt x="921754" y="147587"/>
                  </a:lnTo>
                  <a:close/>
                </a:path>
                <a:path w="1218565" h="370205">
                  <a:moveTo>
                    <a:pt x="685600" y="94258"/>
                  </a:moveTo>
                  <a:lnTo>
                    <a:pt x="662609" y="96878"/>
                  </a:lnTo>
                  <a:lnTo>
                    <a:pt x="641262" y="104737"/>
                  </a:lnTo>
                  <a:lnTo>
                    <a:pt x="621558" y="117837"/>
                  </a:lnTo>
                  <a:lnTo>
                    <a:pt x="603497" y="136178"/>
                  </a:lnTo>
                  <a:lnTo>
                    <a:pt x="760014" y="136178"/>
                  </a:lnTo>
                  <a:lnTo>
                    <a:pt x="729505" y="104675"/>
                  </a:lnTo>
                  <a:lnTo>
                    <a:pt x="685600" y="94258"/>
                  </a:lnTo>
                  <a:close/>
                </a:path>
                <a:path w="1218565" h="370205">
                  <a:moveTo>
                    <a:pt x="840381" y="94258"/>
                  </a:moveTo>
                  <a:lnTo>
                    <a:pt x="797469" y="104675"/>
                  </a:lnTo>
                  <a:lnTo>
                    <a:pt x="760014" y="136178"/>
                  </a:lnTo>
                  <a:lnTo>
                    <a:pt x="917178" y="136178"/>
                  </a:lnTo>
                  <a:lnTo>
                    <a:pt x="889495" y="106039"/>
                  </a:lnTo>
                  <a:lnTo>
                    <a:pt x="840381" y="94258"/>
                  </a:lnTo>
                  <a:close/>
                </a:path>
                <a:path w="1218565" h="370205">
                  <a:moveTo>
                    <a:pt x="219273" y="0"/>
                  </a:moveTo>
                  <a:lnTo>
                    <a:pt x="141634" y="0"/>
                  </a:lnTo>
                  <a:lnTo>
                    <a:pt x="0" y="363636"/>
                  </a:lnTo>
                  <a:lnTo>
                    <a:pt x="77886" y="363636"/>
                  </a:lnTo>
                  <a:lnTo>
                    <a:pt x="107900" y="281037"/>
                  </a:lnTo>
                  <a:lnTo>
                    <a:pt x="331802" y="281037"/>
                  </a:lnTo>
                  <a:lnTo>
                    <a:pt x="307270" y="219769"/>
                  </a:lnTo>
                  <a:lnTo>
                    <a:pt x="130472" y="219769"/>
                  </a:lnTo>
                  <a:lnTo>
                    <a:pt x="179585" y="84832"/>
                  </a:lnTo>
                  <a:lnTo>
                    <a:pt x="253240" y="84832"/>
                  </a:lnTo>
                  <a:lnTo>
                    <a:pt x="219273" y="0"/>
                  </a:lnTo>
                  <a:close/>
                </a:path>
                <a:path w="1218565" h="370205">
                  <a:moveTo>
                    <a:pt x="331802" y="281037"/>
                  </a:moveTo>
                  <a:lnTo>
                    <a:pt x="253255" y="281037"/>
                  </a:lnTo>
                  <a:lnTo>
                    <a:pt x="285005" y="363636"/>
                  </a:lnTo>
                  <a:lnTo>
                    <a:pt x="364876" y="363636"/>
                  </a:lnTo>
                  <a:lnTo>
                    <a:pt x="331802" y="281037"/>
                  </a:lnTo>
                  <a:close/>
                </a:path>
                <a:path w="1218565" h="370205">
                  <a:moveTo>
                    <a:pt x="253240" y="84832"/>
                  </a:moveTo>
                  <a:lnTo>
                    <a:pt x="179585" y="84832"/>
                  </a:lnTo>
                  <a:lnTo>
                    <a:pt x="229690" y="219769"/>
                  </a:lnTo>
                  <a:lnTo>
                    <a:pt x="307270" y="219769"/>
                  </a:lnTo>
                  <a:lnTo>
                    <a:pt x="253240" y="84832"/>
                  </a:lnTo>
                  <a:close/>
                </a:path>
                <a:path w="1218565" h="370205">
                  <a:moveTo>
                    <a:pt x="472875" y="0"/>
                  </a:moveTo>
                  <a:lnTo>
                    <a:pt x="403175" y="0"/>
                  </a:lnTo>
                  <a:lnTo>
                    <a:pt x="403175" y="64491"/>
                  </a:lnTo>
                  <a:lnTo>
                    <a:pt x="472875" y="64491"/>
                  </a:lnTo>
                  <a:lnTo>
                    <a:pt x="472875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474493" y="821749"/>
              <a:ext cx="1218565" cy="370205"/>
            </a:xfrm>
            <a:custGeom>
              <a:avLst/>
              <a:gdLst/>
              <a:ahLst/>
              <a:cxnLst/>
              <a:rect l="l" t="t" r="r" b="b"/>
              <a:pathLst>
                <a:path w="1218565" h="370205">
                  <a:moveTo>
                    <a:pt x="403175" y="100210"/>
                  </a:moveTo>
                  <a:lnTo>
                    <a:pt x="472876" y="100210"/>
                  </a:lnTo>
                  <a:lnTo>
                    <a:pt x="472876" y="363636"/>
                  </a:lnTo>
                  <a:lnTo>
                    <a:pt x="403175" y="363636"/>
                  </a:lnTo>
                  <a:lnTo>
                    <a:pt x="403175" y="100210"/>
                  </a:lnTo>
                  <a:close/>
                </a:path>
                <a:path w="1218565" h="370205">
                  <a:moveTo>
                    <a:pt x="1092894" y="94257"/>
                  </a:moveTo>
                  <a:lnTo>
                    <a:pt x="1140023" y="98660"/>
                  </a:lnTo>
                  <a:lnTo>
                    <a:pt x="1185384" y="121728"/>
                  </a:lnTo>
                  <a:lnTo>
                    <a:pt x="1209476" y="163958"/>
                  </a:lnTo>
                  <a:lnTo>
                    <a:pt x="1143744" y="176113"/>
                  </a:lnTo>
                  <a:lnTo>
                    <a:pt x="1141162" y="168873"/>
                  </a:lnTo>
                  <a:lnTo>
                    <a:pt x="1137635" y="162532"/>
                  </a:lnTo>
                  <a:lnTo>
                    <a:pt x="1094134" y="144363"/>
                  </a:lnTo>
                  <a:lnTo>
                    <a:pt x="1081344" y="144843"/>
                  </a:lnTo>
                  <a:lnTo>
                    <a:pt x="1046757" y="160403"/>
                  </a:lnTo>
                  <a:lnTo>
                    <a:pt x="1046757" y="166191"/>
                  </a:lnTo>
                  <a:lnTo>
                    <a:pt x="1046757" y="171152"/>
                  </a:lnTo>
                  <a:lnTo>
                    <a:pt x="1093863" y="192468"/>
                  </a:lnTo>
                  <a:lnTo>
                    <a:pt x="1118815" y="198437"/>
                  </a:lnTo>
                  <a:lnTo>
                    <a:pt x="1144557" y="205119"/>
                  </a:lnTo>
                  <a:lnTo>
                    <a:pt x="1183439" y="220622"/>
                  </a:lnTo>
                  <a:lnTo>
                    <a:pt x="1212949" y="251705"/>
                  </a:lnTo>
                  <a:lnTo>
                    <a:pt x="1218406" y="281285"/>
                  </a:lnTo>
                  <a:lnTo>
                    <a:pt x="1216514" y="298756"/>
                  </a:lnTo>
                  <a:lnTo>
                    <a:pt x="1188144" y="343544"/>
                  </a:lnTo>
                  <a:lnTo>
                    <a:pt x="1150627" y="363078"/>
                  </a:lnTo>
                  <a:lnTo>
                    <a:pt x="1098599" y="369589"/>
                  </a:lnTo>
                  <a:lnTo>
                    <a:pt x="1073089" y="368225"/>
                  </a:lnTo>
                  <a:lnTo>
                    <a:pt x="1030487" y="357311"/>
                  </a:lnTo>
                  <a:lnTo>
                    <a:pt x="987443" y="322026"/>
                  </a:lnTo>
                  <a:lnTo>
                    <a:pt x="972343" y="288478"/>
                  </a:lnTo>
                  <a:lnTo>
                    <a:pt x="1042292" y="277812"/>
                  </a:lnTo>
                  <a:lnTo>
                    <a:pt x="1045098" y="287370"/>
                  </a:lnTo>
                  <a:lnTo>
                    <a:pt x="1049052" y="295702"/>
                  </a:lnTo>
                  <a:lnTo>
                    <a:pt x="1087003" y="318577"/>
                  </a:lnTo>
                  <a:lnTo>
                    <a:pt x="1098599" y="319236"/>
                  </a:lnTo>
                  <a:lnTo>
                    <a:pt x="1111280" y="318616"/>
                  </a:lnTo>
                  <a:lnTo>
                    <a:pt x="1148457" y="298483"/>
                  </a:lnTo>
                  <a:lnTo>
                    <a:pt x="1148457" y="290710"/>
                  </a:lnTo>
                  <a:lnTo>
                    <a:pt x="1148457" y="285419"/>
                  </a:lnTo>
                  <a:lnTo>
                    <a:pt x="1120179" y="268386"/>
                  </a:lnTo>
                  <a:lnTo>
                    <a:pt x="1081871" y="259286"/>
                  </a:lnTo>
                  <a:lnTo>
                    <a:pt x="1028417" y="242295"/>
                  </a:lnTo>
                  <a:lnTo>
                    <a:pt x="989831" y="208917"/>
                  </a:lnTo>
                  <a:lnTo>
                    <a:pt x="982017" y="175121"/>
                  </a:lnTo>
                  <a:lnTo>
                    <a:pt x="983707" y="158687"/>
                  </a:lnTo>
                  <a:lnTo>
                    <a:pt x="1009054" y="117574"/>
                  </a:lnTo>
                  <a:lnTo>
                    <a:pt x="1043533" y="100086"/>
                  </a:lnTo>
                  <a:lnTo>
                    <a:pt x="1066353" y="95715"/>
                  </a:lnTo>
                  <a:lnTo>
                    <a:pt x="1092894" y="94257"/>
                  </a:lnTo>
                  <a:close/>
                </a:path>
                <a:path w="1218565" h="370205">
                  <a:moveTo>
                    <a:pt x="685601" y="94257"/>
                  </a:moveTo>
                  <a:lnTo>
                    <a:pt x="729505" y="104675"/>
                  </a:lnTo>
                  <a:lnTo>
                    <a:pt x="760015" y="136177"/>
                  </a:lnTo>
                  <a:lnTo>
                    <a:pt x="768867" y="126302"/>
                  </a:lnTo>
                  <a:lnTo>
                    <a:pt x="807687" y="100117"/>
                  </a:lnTo>
                  <a:lnTo>
                    <a:pt x="840382" y="94257"/>
                  </a:lnTo>
                  <a:lnTo>
                    <a:pt x="854335" y="94994"/>
                  </a:lnTo>
                  <a:lnTo>
                    <a:pt x="898906" y="112621"/>
                  </a:lnTo>
                  <a:lnTo>
                    <a:pt x="922656" y="150378"/>
                  </a:lnTo>
                  <a:lnTo>
                    <a:pt x="926703" y="195212"/>
                  </a:lnTo>
                  <a:lnTo>
                    <a:pt x="926703" y="363636"/>
                  </a:lnTo>
                  <a:lnTo>
                    <a:pt x="857001" y="363636"/>
                  </a:lnTo>
                  <a:lnTo>
                    <a:pt x="857001" y="213072"/>
                  </a:lnTo>
                  <a:lnTo>
                    <a:pt x="856552" y="195212"/>
                  </a:lnTo>
                  <a:lnTo>
                    <a:pt x="844320" y="155959"/>
                  </a:lnTo>
                  <a:lnTo>
                    <a:pt x="820042" y="147587"/>
                  </a:lnTo>
                  <a:lnTo>
                    <a:pt x="812834" y="148145"/>
                  </a:lnTo>
                  <a:lnTo>
                    <a:pt x="777208" y="174586"/>
                  </a:lnTo>
                  <a:lnTo>
                    <a:pt x="768557" y="219777"/>
                  </a:lnTo>
                  <a:lnTo>
                    <a:pt x="768201" y="237132"/>
                  </a:lnTo>
                  <a:lnTo>
                    <a:pt x="768201" y="363636"/>
                  </a:lnTo>
                  <a:lnTo>
                    <a:pt x="698499" y="363636"/>
                  </a:lnTo>
                  <a:lnTo>
                    <a:pt x="698499" y="219273"/>
                  </a:lnTo>
                  <a:lnTo>
                    <a:pt x="698267" y="201755"/>
                  </a:lnTo>
                  <a:lnTo>
                    <a:pt x="692298" y="162222"/>
                  </a:lnTo>
                  <a:lnTo>
                    <a:pt x="670966" y="147587"/>
                  </a:lnTo>
                  <a:lnTo>
                    <a:pt x="662037" y="147587"/>
                  </a:lnTo>
                  <a:lnTo>
                    <a:pt x="621946" y="166873"/>
                  </a:lnTo>
                  <a:lnTo>
                    <a:pt x="609303" y="218017"/>
                  </a:lnTo>
                  <a:lnTo>
                    <a:pt x="608955" y="235644"/>
                  </a:lnTo>
                  <a:lnTo>
                    <a:pt x="608955" y="363636"/>
                  </a:lnTo>
                  <a:lnTo>
                    <a:pt x="539253" y="363636"/>
                  </a:lnTo>
                  <a:lnTo>
                    <a:pt x="539253" y="100210"/>
                  </a:lnTo>
                  <a:lnTo>
                    <a:pt x="603498" y="100210"/>
                  </a:lnTo>
                  <a:lnTo>
                    <a:pt x="603498" y="136177"/>
                  </a:lnTo>
                  <a:lnTo>
                    <a:pt x="621558" y="117837"/>
                  </a:lnTo>
                  <a:lnTo>
                    <a:pt x="641263" y="104737"/>
                  </a:lnTo>
                  <a:lnTo>
                    <a:pt x="662610" y="96877"/>
                  </a:lnTo>
                  <a:lnTo>
                    <a:pt x="685601" y="94257"/>
                  </a:lnTo>
                  <a:close/>
                </a:path>
                <a:path w="1218565" h="370205">
                  <a:moveTo>
                    <a:pt x="179585" y="84831"/>
                  </a:moveTo>
                  <a:lnTo>
                    <a:pt x="130472" y="219769"/>
                  </a:lnTo>
                  <a:lnTo>
                    <a:pt x="229691" y="219769"/>
                  </a:lnTo>
                  <a:lnTo>
                    <a:pt x="179585" y="84831"/>
                  </a:lnTo>
                  <a:close/>
                </a:path>
                <a:path w="1218565" h="370205">
                  <a:moveTo>
                    <a:pt x="403175" y="0"/>
                  </a:moveTo>
                  <a:lnTo>
                    <a:pt x="472876" y="0"/>
                  </a:lnTo>
                  <a:lnTo>
                    <a:pt x="472876" y="64492"/>
                  </a:lnTo>
                  <a:lnTo>
                    <a:pt x="403175" y="64492"/>
                  </a:lnTo>
                  <a:lnTo>
                    <a:pt x="403175" y="0"/>
                  </a:lnTo>
                  <a:close/>
                </a:path>
                <a:path w="1218565" h="370205">
                  <a:moveTo>
                    <a:pt x="141634" y="0"/>
                  </a:moveTo>
                  <a:lnTo>
                    <a:pt x="219273" y="0"/>
                  </a:lnTo>
                  <a:lnTo>
                    <a:pt x="364876" y="363636"/>
                  </a:lnTo>
                  <a:lnTo>
                    <a:pt x="285005" y="363636"/>
                  </a:lnTo>
                  <a:lnTo>
                    <a:pt x="253255" y="281037"/>
                  </a:lnTo>
                  <a:lnTo>
                    <a:pt x="107900" y="281037"/>
                  </a:lnTo>
                  <a:lnTo>
                    <a:pt x="77886" y="363636"/>
                  </a:lnTo>
                  <a:lnTo>
                    <a:pt x="0" y="363636"/>
                  </a:lnTo>
                  <a:lnTo>
                    <a:pt x="141634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708415" y="1808987"/>
            <a:ext cx="8527415" cy="26257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495300" marR="30480" indent="-457200">
              <a:lnSpc>
                <a:spcPct val="106700"/>
              </a:lnSpc>
              <a:spcBef>
                <a:spcPts val="80"/>
              </a:spcBef>
              <a:buFont typeface="Aglet Sans Light"/>
              <a:buChar char="►"/>
              <a:tabLst>
                <a:tab pos="495300" algn="l"/>
              </a:tabLst>
            </a:pPr>
            <a:r>
              <a:rPr dirty="0" sz="3200" spc="-155">
                <a:latin typeface="Arial"/>
                <a:cs typeface="Arial"/>
              </a:rPr>
              <a:t>To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investigate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whether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IVUS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guidance </a:t>
            </a:r>
            <a:r>
              <a:rPr dirty="0" sz="3200">
                <a:latin typeface="Arial"/>
                <a:cs typeface="Arial"/>
              </a:rPr>
              <a:t>compared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angiography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guidance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for </a:t>
            </a:r>
            <a:r>
              <a:rPr dirty="0" sz="3200">
                <a:latin typeface="Arial"/>
                <a:cs typeface="Arial"/>
              </a:rPr>
              <a:t>implantation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2</a:t>
            </a:r>
            <a:r>
              <a:rPr dirty="0" baseline="26455" sz="3150">
                <a:latin typeface="Arial"/>
                <a:cs typeface="Arial"/>
              </a:rPr>
              <a:t>nd</a:t>
            </a:r>
            <a:r>
              <a:rPr dirty="0" baseline="26455" sz="3150" spc="434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generation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DES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results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in </a:t>
            </a:r>
            <a:r>
              <a:rPr dirty="0" sz="3200">
                <a:latin typeface="Arial"/>
                <a:cs typeface="Arial"/>
              </a:rPr>
              <a:t>fewer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clinical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events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presenting with</a:t>
            </a:r>
            <a:r>
              <a:rPr dirty="0" sz="3200" spc="-19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ACS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9857" y="1164843"/>
            <a:ext cx="10419080" cy="2616200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dirty="0" sz="2800">
                <a:latin typeface="Arial"/>
                <a:cs typeface="Arial"/>
              </a:rPr>
              <a:t>Patients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presenting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with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within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30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days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before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randomization</a:t>
            </a:r>
            <a:endParaRPr sz="28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1535"/>
              </a:spcBef>
              <a:buChar char="•"/>
              <a:tabLst>
                <a:tab pos="281940" algn="l"/>
              </a:tabLst>
            </a:pPr>
            <a:r>
              <a:rPr dirty="0" sz="2800">
                <a:latin typeface="Arial"/>
                <a:cs typeface="Arial"/>
              </a:rPr>
              <a:t>≥18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years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age</a:t>
            </a:r>
            <a:endParaRPr sz="28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1945"/>
              </a:spcBef>
              <a:buChar char="•"/>
              <a:tabLst>
                <a:tab pos="281940" algn="l"/>
              </a:tabLst>
            </a:pP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either: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45"/>
              </a:spcBef>
            </a:pP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Biomarker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NSTEMI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STEMI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47057" y="3755644"/>
            <a:ext cx="5176520" cy="1372870"/>
          </a:xfrm>
          <a:prstGeom prst="rect">
            <a:avLst/>
          </a:prstGeom>
        </p:spPr>
        <p:txBody>
          <a:bodyPr wrap="square" lIns="0" tIns="259079" rIns="0" bIns="0" rtlCol="0" vert="horz">
            <a:spAutoFit/>
          </a:bodyPr>
          <a:lstStyle/>
          <a:p>
            <a:pPr marL="897890">
              <a:lnSpc>
                <a:spcPct val="100000"/>
              </a:lnSpc>
              <a:spcBef>
                <a:spcPts val="2039"/>
              </a:spcBef>
            </a:pPr>
            <a:r>
              <a:rPr dirty="0" sz="2800" spc="-25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Biomarker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neg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unstable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angina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1582" y="530948"/>
            <a:ext cx="4026395" cy="38228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251554" y="4153873"/>
            <a:ext cx="3794760" cy="1385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505459" indent="-414655">
              <a:lnSpc>
                <a:spcPct val="100000"/>
              </a:lnSpc>
              <a:spcBef>
                <a:spcPts val="250"/>
              </a:spcBef>
              <a:buAutoNum type="arabicParenR"/>
              <a:tabLst>
                <a:tab pos="505459" algn="l"/>
              </a:tabLst>
            </a:pPr>
            <a:r>
              <a:rPr dirty="0" sz="2800">
                <a:latin typeface="Arial"/>
                <a:cs typeface="Arial"/>
              </a:rPr>
              <a:t>DS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≥90%,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505459" indent="-414655">
              <a:lnSpc>
                <a:spcPts val="3325"/>
              </a:lnSpc>
              <a:spcBef>
                <a:spcPts val="50"/>
              </a:spcBef>
              <a:buAutoNum type="arabicParenR"/>
              <a:tabLst>
                <a:tab pos="505459" algn="l"/>
              </a:tabLst>
            </a:pPr>
            <a:r>
              <a:rPr dirty="0" sz="2800">
                <a:latin typeface="Arial"/>
                <a:cs typeface="Arial"/>
              </a:rPr>
              <a:t>Ruptured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plaque,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499109" indent="-408305">
              <a:lnSpc>
                <a:spcPts val="3325"/>
              </a:lnSpc>
              <a:buAutoNum type="arabicParenR"/>
              <a:tabLst>
                <a:tab pos="499109" algn="l"/>
              </a:tabLst>
            </a:pPr>
            <a:r>
              <a:rPr dirty="0" sz="2800">
                <a:latin typeface="Arial"/>
                <a:cs typeface="Arial"/>
              </a:rPr>
              <a:t>Thrombotic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lesion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431077" y="4879892"/>
            <a:ext cx="821055" cy="171450"/>
          </a:xfrm>
          <a:custGeom>
            <a:avLst/>
            <a:gdLst/>
            <a:ahLst/>
            <a:cxnLst/>
            <a:rect l="l" t="t" r="r" b="b"/>
            <a:pathLst>
              <a:path w="821054" h="171450">
                <a:moveTo>
                  <a:pt x="649025" y="114299"/>
                </a:moveTo>
                <a:lnTo>
                  <a:pt x="649025" y="171449"/>
                </a:lnTo>
                <a:lnTo>
                  <a:pt x="763325" y="114299"/>
                </a:lnTo>
                <a:lnTo>
                  <a:pt x="649025" y="114299"/>
                </a:lnTo>
                <a:close/>
              </a:path>
              <a:path w="821054" h="171450">
                <a:moveTo>
                  <a:pt x="649025" y="57149"/>
                </a:moveTo>
                <a:lnTo>
                  <a:pt x="649025" y="114299"/>
                </a:lnTo>
                <a:lnTo>
                  <a:pt x="677600" y="114299"/>
                </a:lnTo>
                <a:lnTo>
                  <a:pt x="677600" y="57149"/>
                </a:lnTo>
                <a:lnTo>
                  <a:pt x="649025" y="57149"/>
                </a:lnTo>
                <a:close/>
              </a:path>
              <a:path w="821054" h="171450">
                <a:moveTo>
                  <a:pt x="649025" y="0"/>
                </a:moveTo>
                <a:lnTo>
                  <a:pt x="649025" y="57149"/>
                </a:lnTo>
                <a:lnTo>
                  <a:pt x="677600" y="57149"/>
                </a:lnTo>
                <a:lnTo>
                  <a:pt x="677600" y="114299"/>
                </a:lnTo>
                <a:lnTo>
                  <a:pt x="763328" y="114298"/>
                </a:lnTo>
                <a:lnTo>
                  <a:pt x="820475" y="85724"/>
                </a:lnTo>
                <a:lnTo>
                  <a:pt x="649025" y="0"/>
                </a:lnTo>
                <a:close/>
              </a:path>
              <a:path w="821054" h="171450">
                <a:moveTo>
                  <a:pt x="0" y="57148"/>
                </a:moveTo>
                <a:lnTo>
                  <a:pt x="0" y="114298"/>
                </a:lnTo>
                <a:lnTo>
                  <a:pt x="649025" y="114299"/>
                </a:lnTo>
                <a:lnTo>
                  <a:pt x="649025" y="57149"/>
                </a:lnTo>
                <a:lnTo>
                  <a:pt x="0" y="5714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1082" y="428208"/>
            <a:ext cx="5210620" cy="4832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45065" y="1146555"/>
            <a:ext cx="9671050" cy="456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00"/>
              </a:spcBef>
              <a:buFont typeface="Aglet Sans Light"/>
              <a:buChar char="✓"/>
              <a:tabLst>
                <a:tab pos="389890" algn="l"/>
              </a:tabLst>
            </a:pPr>
            <a:r>
              <a:rPr dirty="0" sz="2800">
                <a:latin typeface="Arial"/>
                <a:cs typeface="Arial"/>
              </a:rPr>
              <a:t>Stroke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within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months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permanent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neurologic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deficit</a:t>
            </a:r>
            <a:endParaRPr sz="28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2039"/>
              </a:spcBef>
              <a:buFont typeface="Aglet Sans Light"/>
              <a:buChar char="✓"/>
              <a:tabLst>
                <a:tab pos="389890" algn="l"/>
              </a:tabLst>
            </a:pPr>
            <a:r>
              <a:rPr dirty="0" sz="2800">
                <a:latin typeface="Arial"/>
                <a:cs typeface="Arial"/>
              </a:rPr>
              <a:t>Previous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CABG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2039"/>
              </a:spcBef>
              <a:buFont typeface="Aglet Sans Light"/>
              <a:buChar char="✓"/>
              <a:tabLst>
                <a:tab pos="370205" algn="l"/>
              </a:tabLst>
            </a:pPr>
            <a:r>
              <a:rPr dirty="0" sz="2800">
                <a:latin typeface="Arial"/>
                <a:cs typeface="Arial"/>
              </a:rPr>
              <a:t>Any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planned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surgery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within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12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months</a:t>
            </a:r>
            <a:endParaRPr sz="28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2039"/>
              </a:spcBef>
              <a:buFont typeface="Aglet Sans Light"/>
              <a:buChar char="✓"/>
              <a:tabLst>
                <a:tab pos="389890" algn="l"/>
              </a:tabLst>
            </a:pPr>
            <a:r>
              <a:rPr dirty="0" sz="2800">
                <a:latin typeface="Arial"/>
                <a:cs typeface="Arial"/>
              </a:rPr>
              <a:t>eGFR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&lt;20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ml/min/1·73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m²</a:t>
            </a:r>
            <a:endParaRPr sz="28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2039"/>
              </a:spcBef>
              <a:buFont typeface="Aglet Sans Light"/>
              <a:buChar char="✓"/>
              <a:tabLst>
                <a:tab pos="389890" algn="l"/>
              </a:tabLst>
            </a:pPr>
            <a:r>
              <a:rPr dirty="0" sz="2800">
                <a:latin typeface="Arial"/>
                <a:cs typeface="Arial"/>
              </a:rPr>
              <a:t>Need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chronic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oral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anticoagulation</a:t>
            </a:r>
            <a:endParaRPr sz="28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2039"/>
              </a:spcBef>
              <a:buFont typeface="Aglet Sans Light"/>
              <a:buChar char="✓"/>
              <a:tabLst>
                <a:tab pos="389890" algn="l"/>
              </a:tabLst>
            </a:pPr>
            <a:r>
              <a:rPr dirty="0" sz="2800">
                <a:latin typeface="Arial"/>
                <a:cs typeface="Arial"/>
              </a:rPr>
              <a:t>Life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expectancy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&lt;1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  <a:p>
            <a:pPr marL="370205" indent="-357505">
              <a:lnSpc>
                <a:spcPct val="100000"/>
              </a:lnSpc>
              <a:spcBef>
                <a:spcPts val="2039"/>
              </a:spcBef>
              <a:buFont typeface="Aglet Sans Light"/>
              <a:buChar char="✓"/>
              <a:tabLst>
                <a:tab pos="370205" algn="l"/>
              </a:tabLst>
            </a:pPr>
            <a:r>
              <a:rPr dirty="0" sz="2800">
                <a:latin typeface="Arial"/>
                <a:cs typeface="Arial"/>
              </a:rPr>
              <a:t>Any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condition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likely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interfere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study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processes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827" y="449323"/>
            <a:ext cx="8134695" cy="4832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05447" y="1399540"/>
            <a:ext cx="9308465" cy="388747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840"/>
              </a:spcBef>
              <a:buSzPct val="96428"/>
              <a:buFont typeface="Aglet Sans Light"/>
              <a:buChar char="►"/>
              <a:tabLst>
                <a:tab pos="294640" algn="l"/>
              </a:tabLst>
            </a:pPr>
            <a:r>
              <a:rPr dirty="0" sz="2800" b="1">
                <a:latin typeface="Arial"/>
                <a:cs typeface="Arial"/>
              </a:rPr>
              <a:t>Primary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endpoint</a:t>
            </a:r>
            <a:r>
              <a:rPr dirty="0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745"/>
              </a:spcBef>
            </a:pPr>
            <a:r>
              <a:rPr dirty="0" sz="2800" spc="-10">
                <a:latin typeface="Arial"/>
                <a:cs typeface="Arial"/>
              </a:rPr>
              <a:t>-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1-</a:t>
            </a:r>
            <a:r>
              <a:rPr dirty="0" sz="2800">
                <a:latin typeface="Arial"/>
                <a:cs typeface="Arial"/>
              </a:rPr>
              <a:t>year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composite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target-</a:t>
            </a:r>
            <a:r>
              <a:rPr dirty="0" sz="2800">
                <a:latin typeface="Arial"/>
                <a:cs typeface="Arial"/>
              </a:rPr>
              <a:t>vessel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failure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(TVF;</a:t>
            </a:r>
            <a:endParaRPr sz="2800">
              <a:latin typeface="Arial"/>
              <a:cs typeface="Arial"/>
            </a:endParaRPr>
          </a:p>
          <a:p>
            <a:pPr marL="473075">
              <a:lnSpc>
                <a:spcPct val="100000"/>
              </a:lnSpc>
              <a:spcBef>
                <a:spcPts val="720"/>
              </a:spcBef>
            </a:pPr>
            <a:r>
              <a:rPr dirty="0" sz="2800">
                <a:latin typeface="Arial"/>
                <a:cs typeface="Arial"/>
              </a:rPr>
              <a:t>cardiac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death,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target-</a:t>
            </a:r>
            <a:r>
              <a:rPr dirty="0" sz="2800">
                <a:latin typeface="Arial"/>
                <a:cs typeface="Arial"/>
              </a:rPr>
              <a:t>vessel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MI,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clinically-</a:t>
            </a:r>
            <a:r>
              <a:rPr dirty="0" sz="2800">
                <a:latin typeface="Arial"/>
                <a:cs typeface="Arial"/>
              </a:rPr>
              <a:t>driven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TVR)</a:t>
            </a:r>
            <a:endParaRPr sz="28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spcBef>
                <a:spcPts val="2450"/>
              </a:spcBef>
              <a:buSzPct val="96428"/>
              <a:buFont typeface="Aglet Sans Light"/>
              <a:buChar char="►"/>
              <a:tabLst>
                <a:tab pos="294640" algn="l"/>
              </a:tabLst>
            </a:pPr>
            <a:r>
              <a:rPr dirty="0" sz="2800" b="1">
                <a:latin typeface="Arial"/>
                <a:cs typeface="Arial"/>
              </a:rPr>
              <a:t>Secondary</a:t>
            </a:r>
            <a:r>
              <a:rPr dirty="0" sz="2800" spc="-1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endpoints:</a:t>
            </a:r>
            <a:endParaRPr sz="28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745"/>
              </a:spcBef>
            </a:pPr>
            <a:r>
              <a:rPr dirty="0" sz="2800" spc="-10">
                <a:latin typeface="Arial"/>
                <a:cs typeface="Arial"/>
              </a:rPr>
              <a:t>-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TVF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without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procedural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MI</a:t>
            </a:r>
            <a:endParaRPr sz="28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dirty="0" sz="2800" spc="-10">
                <a:latin typeface="Arial"/>
                <a:cs typeface="Arial"/>
              </a:rPr>
              <a:t>-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Individual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components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primary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endpoint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(TVF)</a:t>
            </a:r>
            <a:endParaRPr sz="28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745"/>
              </a:spcBef>
            </a:pPr>
            <a:r>
              <a:rPr dirty="0" sz="2800" spc="-10">
                <a:latin typeface="Arial"/>
                <a:cs typeface="Arial"/>
              </a:rPr>
              <a:t>-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Stent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thrombosis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006" y="496392"/>
            <a:ext cx="10026499" cy="4765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59692" y="1411731"/>
            <a:ext cx="8974455" cy="400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115" indent="-399415">
              <a:lnSpc>
                <a:spcPct val="100000"/>
              </a:lnSpc>
              <a:spcBef>
                <a:spcPts val="100"/>
              </a:spcBef>
              <a:buFont typeface="Aglet Sans Light"/>
              <a:buChar char="►"/>
              <a:tabLst>
                <a:tab pos="412115" algn="l"/>
              </a:tabLst>
            </a:pPr>
            <a:r>
              <a:rPr dirty="0" sz="2800">
                <a:latin typeface="Arial"/>
                <a:cs typeface="Arial"/>
              </a:rPr>
              <a:t>Estimated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1-</a:t>
            </a:r>
            <a:r>
              <a:rPr dirty="0" sz="2800">
                <a:latin typeface="Arial"/>
                <a:cs typeface="Arial"/>
              </a:rPr>
              <a:t>year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rate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TVF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angiography-guided</a:t>
            </a:r>
            <a:endParaRPr sz="2800">
              <a:latin typeface="Arial"/>
              <a:cs typeface="Arial"/>
            </a:endParaRPr>
          </a:p>
          <a:p>
            <a:pPr marL="412115">
              <a:lnSpc>
                <a:spcPct val="100000"/>
              </a:lnSpc>
              <a:spcBef>
                <a:spcPts val="2230"/>
              </a:spcBef>
            </a:pPr>
            <a:r>
              <a:rPr dirty="0" sz="2800">
                <a:latin typeface="Arial"/>
                <a:cs typeface="Arial"/>
              </a:rPr>
              <a:t>PCI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10.0%</a:t>
            </a:r>
            <a:endParaRPr sz="2800">
              <a:latin typeface="Arial"/>
              <a:cs typeface="Arial"/>
            </a:endParaRPr>
          </a:p>
          <a:p>
            <a:pPr marL="412115" indent="-399415">
              <a:lnSpc>
                <a:spcPct val="100000"/>
              </a:lnSpc>
              <a:spcBef>
                <a:spcPts val="2255"/>
              </a:spcBef>
              <a:buFont typeface="Aglet Sans Light"/>
              <a:buChar char="►"/>
              <a:tabLst>
                <a:tab pos="412115" algn="l"/>
              </a:tabLst>
            </a:pPr>
            <a:r>
              <a:rPr dirty="0" sz="2800">
                <a:latin typeface="Arial"/>
                <a:cs typeface="Arial"/>
              </a:rPr>
              <a:t>28%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risk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reduction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TVF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IVUS-</a:t>
            </a:r>
            <a:r>
              <a:rPr dirty="0" sz="2800">
                <a:latin typeface="Arial"/>
                <a:cs typeface="Arial"/>
              </a:rPr>
              <a:t>guided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PCI</a:t>
            </a:r>
            <a:endParaRPr sz="2800">
              <a:latin typeface="Arial"/>
              <a:cs typeface="Arial"/>
            </a:endParaRPr>
          </a:p>
          <a:p>
            <a:pPr marL="412115" indent="-399415">
              <a:lnSpc>
                <a:spcPct val="100000"/>
              </a:lnSpc>
              <a:spcBef>
                <a:spcPts val="2235"/>
              </a:spcBef>
              <a:buFont typeface="Aglet Sans Light"/>
              <a:buChar char="►"/>
              <a:tabLst>
                <a:tab pos="412115" algn="l"/>
              </a:tabLst>
            </a:pPr>
            <a:r>
              <a:rPr dirty="0" sz="2800">
                <a:latin typeface="Arial"/>
                <a:cs typeface="Arial"/>
              </a:rPr>
              <a:t>Expected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drop-</a:t>
            </a:r>
            <a:r>
              <a:rPr dirty="0" sz="2800">
                <a:latin typeface="Arial"/>
                <a:cs typeface="Arial"/>
              </a:rPr>
              <a:t>out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rate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5%</a:t>
            </a:r>
            <a:endParaRPr sz="2800">
              <a:latin typeface="Arial"/>
              <a:cs typeface="Arial"/>
            </a:endParaRPr>
          </a:p>
          <a:p>
            <a:pPr marL="412115" indent="-399415">
              <a:lnSpc>
                <a:spcPct val="100000"/>
              </a:lnSpc>
              <a:spcBef>
                <a:spcPts val="2230"/>
              </a:spcBef>
              <a:buFont typeface="Aglet Sans Light"/>
              <a:buChar char="►"/>
              <a:tabLst>
                <a:tab pos="412115" algn="l"/>
              </a:tabLst>
            </a:pPr>
            <a:r>
              <a:rPr dirty="0" sz="2800" spc="-10">
                <a:latin typeface="Arial"/>
                <a:cs typeface="Arial"/>
              </a:rPr>
              <a:t>2-</a:t>
            </a:r>
            <a:r>
              <a:rPr dirty="0" sz="2800">
                <a:latin typeface="Arial"/>
                <a:cs typeface="Arial"/>
              </a:rPr>
              <a:t>sided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α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0.05</a:t>
            </a:r>
            <a:endParaRPr sz="2800">
              <a:latin typeface="Arial"/>
              <a:cs typeface="Arial"/>
            </a:endParaRPr>
          </a:p>
          <a:p>
            <a:pPr marL="412115" indent="-399415">
              <a:lnSpc>
                <a:spcPct val="100000"/>
              </a:lnSpc>
              <a:spcBef>
                <a:spcPts val="2255"/>
              </a:spcBef>
              <a:buFont typeface="Aglet Sans Light"/>
              <a:buChar char="►"/>
              <a:tabLst>
                <a:tab pos="412115" algn="l"/>
              </a:tabLst>
            </a:pPr>
            <a:r>
              <a:rPr dirty="0" sz="2800">
                <a:latin typeface="Arial"/>
                <a:cs typeface="Arial"/>
              </a:rPr>
              <a:t>Randomizing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3486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patients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provides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80%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power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3840" y="1377188"/>
            <a:ext cx="5868035" cy="4366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Shao-</a:t>
            </a:r>
            <a:r>
              <a:rPr dirty="0" sz="1800">
                <a:latin typeface="Arial"/>
                <a:cs typeface="Arial"/>
              </a:rPr>
              <a:t>Liang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Chen,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MD,</a:t>
            </a:r>
            <a:r>
              <a:rPr dirty="0" sz="1800" spc="45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Nanjing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First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China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Executive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  <a:p>
            <a:pPr marL="12700" marR="1071880">
              <a:lnSpc>
                <a:spcPts val="3379"/>
              </a:lnSpc>
              <a:spcBef>
                <a:spcPts val="250"/>
              </a:spcBef>
            </a:pPr>
            <a:r>
              <a:rPr dirty="0" sz="1800" spc="-10">
                <a:latin typeface="Arial"/>
                <a:cs typeface="Arial"/>
              </a:rPr>
              <a:t>Shao-</a:t>
            </a:r>
            <a:r>
              <a:rPr dirty="0" sz="1800">
                <a:latin typeface="Arial"/>
                <a:cs typeface="Arial"/>
              </a:rPr>
              <a:t>Liang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(Study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chair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PI) </a:t>
            </a:r>
            <a:r>
              <a:rPr dirty="0" sz="1800">
                <a:latin typeface="Arial"/>
                <a:cs typeface="Arial"/>
              </a:rPr>
              <a:t>Gregg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Stone,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(Study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co-</a:t>
            </a:r>
            <a:r>
              <a:rPr dirty="0" sz="1800">
                <a:latin typeface="Arial"/>
                <a:cs typeface="Arial"/>
              </a:rPr>
              <a:t>chair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co-</a:t>
            </a:r>
            <a:r>
              <a:rPr dirty="0" sz="1800" spc="-25">
                <a:latin typeface="Arial"/>
                <a:cs typeface="Arial"/>
              </a:rPr>
              <a:t>PI)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>
                <a:latin typeface="Arial"/>
                <a:cs typeface="Arial"/>
              </a:rPr>
              <a:t>Jing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(Chair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Clinical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Coordinating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Center)</a:t>
            </a:r>
            <a:endParaRPr sz="1800">
              <a:latin typeface="Arial"/>
              <a:cs typeface="Arial"/>
            </a:endParaRPr>
          </a:p>
          <a:p>
            <a:pPr marL="12700" marR="3345179">
              <a:lnSpc>
                <a:spcPts val="3410"/>
              </a:lnSpc>
              <a:spcBef>
                <a:spcPts val="295"/>
              </a:spcBef>
            </a:pPr>
            <a:r>
              <a:rPr dirty="0" sz="1800" spc="-10">
                <a:latin typeface="Arial"/>
                <a:cs typeface="Arial"/>
              </a:rPr>
              <a:t>Jun-</a:t>
            </a:r>
            <a:r>
              <a:rPr dirty="0" sz="1800">
                <a:latin typeface="Arial"/>
                <a:cs typeface="Arial"/>
              </a:rPr>
              <a:t>Jie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Zhang,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PhD </a:t>
            </a:r>
            <a:r>
              <a:rPr dirty="0" sz="1800">
                <a:latin typeface="Arial"/>
                <a:cs typeface="Arial"/>
              </a:rPr>
              <a:t>Afsar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Razar,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800">
                <a:latin typeface="Arial"/>
                <a:cs typeface="Arial"/>
              </a:rPr>
              <a:t>Imad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Sheiban,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12700" marR="4512945">
              <a:lnSpc>
                <a:spcPct val="153300"/>
              </a:lnSpc>
              <a:spcBef>
                <a:spcPts val="70"/>
              </a:spcBef>
            </a:pPr>
            <a:r>
              <a:rPr dirty="0" sz="1800">
                <a:latin typeface="Arial"/>
                <a:cs typeface="Arial"/>
              </a:rPr>
              <a:t>Fei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Ye,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MD </a:t>
            </a:r>
            <a:r>
              <a:rPr dirty="0" sz="1800">
                <a:latin typeface="Arial"/>
                <a:cs typeface="Arial"/>
              </a:rPr>
              <a:t>Ping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Xie,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32239" y="941323"/>
            <a:ext cx="5092700" cy="503237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2684780">
              <a:lnSpc>
                <a:spcPct val="109300"/>
              </a:lnSpc>
              <a:spcBef>
                <a:spcPts val="40"/>
              </a:spcBef>
            </a:pPr>
            <a:r>
              <a:rPr dirty="0" sz="1800" b="1">
                <a:latin typeface="Arial"/>
                <a:cs typeface="Arial"/>
              </a:rPr>
              <a:t>Steering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Committee </a:t>
            </a:r>
            <a:r>
              <a:rPr dirty="0" sz="1800" spc="-10">
                <a:latin typeface="Arial"/>
                <a:cs typeface="Arial"/>
              </a:rPr>
              <a:t>Shao-</a:t>
            </a:r>
            <a:r>
              <a:rPr dirty="0" sz="1800">
                <a:latin typeface="Arial"/>
                <a:cs typeface="Arial"/>
              </a:rPr>
              <a:t>Liang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Chen,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MD </a:t>
            </a:r>
            <a:r>
              <a:rPr dirty="0" sz="1800">
                <a:latin typeface="Arial"/>
                <a:cs typeface="Arial"/>
              </a:rPr>
              <a:t>Gregg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Stone,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MD </a:t>
            </a:r>
            <a:r>
              <a:rPr dirty="0" sz="1800">
                <a:latin typeface="Arial"/>
                <a:cs typeface="Arial"/>
              </a:rPr>
              <a:t>Imad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Sheiban,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MD </a:t>
            </a:r>
            <a:r>
              <a:rPr dirty="0" sz="1800">
                <a:latin typeface="Arial"/>
                <a:cs typeface="Arial"/>
              </a:rPr>
              <a:t>Afsar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Raza,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MD </a:t>
            </a:r>
            <a:r>
              <a:rPr dirty="0" sz="1800" spc="-10">
                <a:latin typeface="Arial"/>
                <a:cs typeface="Arial"/>
              </a:rPr>
              <a:t>Muhammad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Anjum,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b="1">
                <a:latin typeface="Arial"/>
                <a:cs typeface="Arial"/>
              </a:rPr>
              <a:t>Country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Leaders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800">
                <a:latin typeface="Arial"/>
                <a:cs typeface="Arial"/>
              </a:rPr>
              <a:t>Imad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Sheiban,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(Italy)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>
                <a:latin typeface="Arial"/>
                <a:cs typeface="Arial"/>
              </a:rPr>
              <a:t>Afsar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Raza,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(United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Kingdom)</a:t>
            </a:r>
            <a:endParaRPr sz="1800">
              <a:latin typeface="Arial"/>
              <a:cs typeface="Arial"/>
            </a:endParaRPr>
          </a:p>
          <a:p>
            <a:pPr marL="12700" marR="1591945">
              <a:lnSpc>
                <a:spcPct val="106700"/>
              </a:lnSpc>
              <a:spcBef>
                <a:spcPts val="95"/>
              </a:spcBef>
            </a:pPr>
            <a:r>
              <a:rPr dirty="0" sz="1800" spc="-10">
                <a:latin typeface="Arial"/>
                <a:cs typeface="Arial"/>
              </a:rPr>
              <a:t>Muhammad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Anjum,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(Pakistan) </a:t>
            </a:r>
            <a:r>
              <a:rPr dirty="0" sz="1800">
                <a:latin typeface="Arial"/>
                <a:cs typeface="Arial"/>
              </a:rPr>
              <a:t>Zhiming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Wu,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(China)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800" spc="-10" b="1">
                <a:latin typeface="Arial"/>
                <a:cs typeface="Arial"/>
              </a:rPr>
              <a:t>Funding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140"/>
              </a:spcBef>
            </a:pPr>
            <a:r>
              <a:rPr dirty="0" sz="1400">
                <a:latin typeface="Arial"/>
                <a:cs typeface="Arial"/>
              </a:rPr>
              <a:t>Chinese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Society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Cardiology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[CSCF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2019-</a:t>
            </a:r>
            <a:r>
              <a:rPr dirty="0" sz="1400">
                <a:latin typeface="Arial"/>
                <a:cs typeface="Arial"/>
              </a:rPr>
              <a:t>A0003],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National </a:t>
            </a:r>
            <a:r>
              <a:rPr dirty="0" sz="1400">
                <a:latin typeface="Arial"/>
                <a:cs typeface="Arial"/>
              </a:rPr>
              <a:t>Natural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Scientific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Foundation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China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[NSFC,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grant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number: </a:t>
            </a:r>
            <a:r>
              <a:rPr dirty="0" sz="1400">
                <a:latin typeface="Arial"/>
                <a:cs typeface="Arial"/>
              </a:rPr>
              <a:t>91639303,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81770441,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82121001]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Jiangsu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Provincial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&amp; </a:t>
            </a:r>
            <a:r>
              <a:rPr dirty="0" sz="1400">
                <a:latin typeface="Arial"/>
                <a:cs typeface="Arial"/>
              </a:rPr>
              <a:t>Nanjing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Municipal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Clinical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Trial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[BE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2019615].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Stents </a:t>
            </a:r>
            <a:r>
              <a:rPr dirty="0" sz="1400">
                <a:latin typeface="Arial"/>
                <a:cs typeface="Arial"/>
              </a:rPr>
              <a:t>were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supplied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Medtronic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Microport.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1860" y="959611"/>
            <a:ext cx="323977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Investigator-</a:t>
            </a:r>
            <a:r>
              <a:rPr dirty="0" sz="1800">
                <a:latin typeface="Arial"/>
                <a:cs typeface="Arial"/>
              </a:rPr>
              <a:t>sponsored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study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2024-04-08T14:12:43Z</dcterms:created>
  <dcterms:modified xsi:type="dcterms:W3CDTF">2024-04-08T14:12:43Z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2024-04-08T00:00:00Z</vt:filetime>
  </property>
  <property fmtid="{D5CDD505-2E9C-101B-9397-08002B2CF9AE}" pid="4" name="Producer">
    <vt:lpwstr>macOS Version 13.2.1 (Build 22D68) Quartz PDFContext</vt:lpwstr>
  </property>
</Properties>
</file>