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0568" y="1219200"/>
            <a:ext cx="11282045" cy="0"/>
          </a:xfrm>
          <a:custGeom>
            <a:avLst/>
            <a:gdLst/>
            <a:ahLst/>
            <a:cxnLst/>
            <a:rect l="l" t="t" r="r" b="b"/>
            <a:pathLst>
              <a:path w="11282045" h="0">
                <a:moveTo>
                  <a:pt x="0" y="0"/>
                </a:moveTo>
                <a:lnTo>
                  <a:pt x="11281833" y="1"/>
                </a:lnTo>
              </a:path>
            </a:pathLst>
          </a:custGeom>
          <a:ln w="38100">
            <a:solidFill>
              <a:srgbClr val="A5002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300568" y="1271587"/>
            <a:ext cx="11282045" cy="0"/>
          </a:xfrm>
          <a:custGeom>
            <a:avLst/>
            <a:gdLst/>
            <a:ahLst/>
            <a:cxnLst/>
            <a:rect l="l" t="t" r="r" b="b"/>
            <a:pathLst>
              <a:path w="11282045" h="0">
                <a:moveTo>
                  <a:pt x="0" y="0"/>
                </a:moveTo>
                <a:lnTo>
                  <a:pt x="11281833" y="1"/>
                </a:lnTo>
              </a:path>
            </a:pathLst>
          </a:custGeom>
          <a:ln w="19050">
            <a:solidFill>
              <a:srgbClr val="A5002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66437" y="97027"/>
            <a:ext cx="8031480" cy="8870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6362" y="1819147"/>
            <a:ext cx="11100435" cy="2954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4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4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3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6.jpg"/><Relationship Id="rId7" Type="http://schemas.openxmlformats.org/officeDocument/2006/relationships/image" Target="../media/image5.png"/><Relationship Id="rId8" Type="http://schemas.openxmlformats.org/officeDocument/2006/relationships/image" Target="../media/image4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4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5583" y="2436876"/>
            <a:ext cx="5243195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>
                <a:solidFill>
                  <a:srgbClr val="800000"/>
                </a:solidFill>
              </a:rPr>
              <a:t>Bridge</a:t>
            </a:r>
            <a:r>
              <a:rPr dirty="0" sz="5000" spc="-35">
                <a:solidFill>
                  <a:srgbClr val="800000"/>
                </a:solidFill>
              </a:rPr>
              <a:t> </a:t>
            </a:r>
            <a:r>
              <a:rPr dirty="0" sz="5000">
                <a:solidFill>
                  <a:srgbClr val="800000"/>
                </a:solidFill>
              </a:rPr>
              <a:t>–</a:t>
            </a:r>
            <a:r>
              <a:rPr dirty="0" sz="5000" spc="-35">
                <a:solidFill>
                  <a:srgbClr val="800000"/>
                </a:solidFill>
              </a:rPr>
              <a:t> </a:t>
            </a:r>
            <a:r>
              <a:rPr dirty="0" sz="5000">
                <a:solidFill>
                  <a:srgbClr val="800000"/>
                </a:solidFill>
              </a:rPr>
              <a:t>TIMI</a:t>
            </a:r>
            <a:r>
              <a:rPr dirty="0" sz="5000" spc="-30">
                <a:solidFill>
                  <a:srgbClr val="800000"/>
                </a:solidFill>
              </a:rPr>
              <a:t> </a:t>
            </a:r>
            <a:r>
              <a:rPr dirty="0" sz="5000" spc="-25">
                <a:solidFill>
                  <a:srgbClr val="800000"/>
                </a:solidFill>
              </a:rPr>
              <a:t>73a</a:t>
            </a:r>
            <a:endParaRPr sz="5000"/>
          </a:p>
        </p:txBody>
      </p:sp>
      <p:sp>
        <p:nvSpPr>
          <p:cNvPr id="4" name="object 4" descr=""/>
          <p:cNvSpPr txBox="1"/>
          <p:nvPr/>
        </p:nvSpPr>
        <p:spPr>
          <a:xfrm>
            <a:off x="1658433" y="3429507"/>
            <a:ext cx="5357495" cy="147066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algn="ctr" marL="12065" marR="5080">
              <a:lnSpc>
                <a:spcPct val="89400"/>
              </a:lnSpc>
              <a:spcBef>
                <a:spcPts val="530"/>
              </a:spcBef>
            </a:pPr>
            <a:r>
              <a:rPr dirty="0" sz="3400" b="1" i="1">
                <a:solidFill>
                  <a:srgbClr val="002856"/>
                </a:solidFill>
                <a:latin typeface="Arial"/>
                <a:cs typeface="Arial"/>
              </a:rPr>
              <a:t>Olezarsen</a:t>
            </a:r>
            <a:r>
              <a:rPr dirty="0" sz="3400" spc="-60" b="1" i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400" b="1" i="1">
                <a:solidFill>
                  <a:srgbClr val="002856"/>
                </a:solidFill>
                <a:latin typeface="Arial"/>
                <a:cs typeface="Arial"/>
              </a:rPr>
              <a:t>in</a:t>
            </a:r>
            <a:r>
              <a:rPr dirty="0" sz="3400" spc="-60" b="1" i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400" b="1" i="1">
                <a:solidFill>
                  <a:srgbClr val="002856"/>
                </a:solidFill>
                <a:latin typeface="Arial"/>
                <a:cs typeface="Arial"/>
              </a:rPr>
              <a:t>patients</a:t>
            </a:r>
            <a:r>
              <a:rPr dirty="0" sz="3400" spc="-60" b="1" i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400" spc="-20" b="1" i="1">
                <a:solidFill>
                  <a:srgbClr val="002856"/>
                </a:solidFill>
                <a:latin typeface="Arial"/>
                <a:cs typeface="Arial"/>
              </a:rPr>
              <a:t>with</a:t>
            </a:r>
            <a:r>
              <a:rPr dirty="0" sz="3400" spc="-20" b="1" i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400" b="1" i="1">
                <a:solidFill>
                  <a:srgbClr val="002856"/>
                </a:solidFill>
                <a:latin typeface="Arial"/>
                <a:cs typeface="Arial"/>
              </a:rPr>
              <a:t>hypertriglyceridemia</a:t>
            </a:r>
            <a:r>
              <a:rPr dirty="0" sz="3400" spc="-114" b="1" i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400" spc="-25" b="1" i="1">
                <a:solidFill>
                  <a:srgbClr val="002856"/>
                </a:solidFill>
                <a:latin typeface="Arial"/>
                <a:cs typeface="Arial"/>
              </a:rPr>
              <a:t>at </a:t>
            </a:r>
            <a:r>
              <a:rPr dirty="0" sz="3400" b="1" i="1">
                <a:solidFill>
                  <a:srgbClr val="002856"/>
                </a:solidFill>
                <a:latin typeface="Arial"/>
                <a:cs typeface="Arial"/>
              </a:rPr>
              <a:t>high</a:t>
            </a:r>
            <a:r>
              <a:rPr dirty="0" sz="3400" spc="-55" b="1" i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400" b="1" i="1">
                <a:solidFill>
                  <a:srgbClr val="002856"/>
                </a:solidFill>
                <a:latin typeface="Arial"/>
                <a:cs typeface="Arial"/>
              </a:rPr>
              <a:t>cardiovascular</a:t>
            </a:r>
            <a:r>
              <a:rPr dirty="0" sz="3400" spc="-50" b="1" i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400" spc="-20" b="1" i="1">
                <a:solidFill>
                  <a:srgbClr val="002856"/>
                </a:solidFill>
                <a:latin typeface="Arial"/>
                <a:cs typeface="Arial"/>
              </a:rPr>
              <a:t>risk</a:t>
            </a:r>
            <a:endParaRPr sz="3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75651" y="5365394"/>
            <a:ext cx="4142104" cy="986155"/>
          </a:xfrm>
          <a:prstGeom prst="rect">
            <a:avLst/>
          </a:prstGeom>
        </p:spPr>
        <p:txBody>
          <a:bodyPr wrap="square" lIns="0" tIns="146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dirty="0" sz="2800" b="1">
                <a:solidFill>
                  <a:srgbClr val="002856"/>
                </a:solidFill>
                <a:latin typeface="Arial"/>
                <a:cs typeface="Arial"/>
              </a:rPr>
              <a:t>Brian</a:t>
            </a:r>
            <a:r>
              <a:rPr dirty="0" sz="2800" spc="-8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2856"/>
                </a:solidFill>
                <a:latin typeface="Arial"/>
                <a:cs typeface="Arial"/>
              </a:rPr>
              <a:t>Bergmark,</a:t>
            </a:r>
            <a:r>
              <a:rPr dirty="0" sz="2800" spc="-8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002856"/>
                </a:solidFill>
                <a:latin typeface="Arial"/>
                <a:cs typeface="Arial"/>
              </a:rPr>
              <a:t>MD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For</a:t>
            </a:r>
            <a:r>
              <a:rPr dirty="0" sz="2000" spc="-5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the</a:t>
            </a:r>
            <a:r>
              <a:rPr dirty="0" sz="2000" spc="-4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Bridge–TIMI</a:t>
            </a:r>
            <a:r>
              <a:rPr dirty="0" sz="2000" spc="-5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73</a:t>
            </a:r>
            <a:r>
              <a:rPr dirty="0" sz="2000" spc="-4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Investigators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3396" y="6509297"/>
            <a:ext cx="1757680" cy="200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90"/>
              </a:lnSpc>
            </a:pP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</a:t>
            </a:r>
            <a:r>
              <a:rPr dirty="0" sz="700" spc="-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Academic</a:t>
            </a:r>
            <a:r>
              <a:rPr dirty="0" sz="700" spc="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Research</a:t>
            </a:r>
            <a:r>
              <a:rPr dirty="0" sz="700" spc="-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990000"/>
                </a:solidFill>
                <a:latin typeface="Arial"/>
                <a:cs typeface="Arial"/>
              </a:rPr>
              <a:t>Organization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of</a:t>
            </a:r>
            <a:r>
              <a:rPr dirty="0" sz="700" spc="50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Brigham</a:t>
            </a:r>
            <a:r>
              <a:rPr dirty="0" sz="700" spc="-2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Women’s</a:t>
            </a:r>
            <a:r>
              <a:rPr dirty="0" sz="700" spc="-2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Hospital</a:t>
            </a:r>
            <a:r>
              <a:rPr dirty="0" sz="700" spc="-2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990000"/>
                </a:solidFill>
                <a:latin typeface="Arial"/>
                <a:cs typeface="Arial"/>
              </a:rPr>
              <a:t>Harvard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646178" y="6609881"/>
            <a:ext cx="601345" cy="99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75"/>
              </a:lnSpc>
            </a:pP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Medical</a:t>
            </a:r>
            <a:r>
              <a:rPr dirty="0" sz="700" spc="-3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990000"/>
                </a:solidFill>
                <a:latin typeface="Arial"/>
                <a:cs typeface="Arial"/>
              </a:rPr>
              <a:t>School</a:t>
            </a:r>
            <a:endParaRPr sz="7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616" y="6502520"/>
            <a:ext cx="197272" cy="22565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9393" y="269875"/>
            <a:ext cx="407046" cy="671064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139337" y="6336562"/>
            <a:ext cx="2504440" cy="502284"/>
          </a:xfrm>
          <a:custGeom>
            <a:avLst/>
            <a:gdLst/>
            <a:ahLst/>
            <a:cxnLst/>
            <a:rect l="l" t="t" r="r" b="b"/>
            <a:pathLst>
              <a:path w="2504440" h="502284">
                <a:moveTo>
                  <a:pt x="2504414" y="0"/>
                </a:moveTo>
                <a:lnTo>
                  <a:pt x="0" y="0"/>
                </a:lnTo>
                <a:lnTo>
                  <a:pt x="0" y="502110"/>
                </a:lnTo>
                <a:lnTo>
                  <a:pt x="2504414" y="502110"/>
                </a:lnTo>
                <a:lnTo>
                  <a:pt x="25044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956010" y="1455229"/>
            <a:ext cx="10934065" cy="4839335"/>
            <a:chOff x="956010" y="1455229"/>
            <a:chExt cx="10934065" cy="4839335"/>
          </a:xfrm>
        </p:grpSpPr>
        <p:sp>
          <p:nvSpPr>
            <p:cNvPr id="8" name="object 8" descr=""/>
            <p:cNvSpPr/>
            <p:nvPr/>
          </p:nvSpPr>
          <p:spPr>
            <a:xfrm>
              <a:off x="960772" y="1461073"/>
              <a:ext cx="10924540" cy="4829175"/>
            </a:xfrm>
            <a:custGeom>
              <a:avLst/>
              <a:gdLst/>
              <a:ahLst/>
              <a:cxnLst/>
              <a:rect l="l" t="t" r="r" b="b"/>
              <a:pathLst>
                <a:path w="10924540" h="4829175">
                  <a:moveTo>
                    <a:pt x="0" y="4828725"/>
                  </a:moveTo>
                  <a:lnTo>
                    <a:pt x="1" y="0"/>
                  </a:lnTo>
                </a:path>
                <a:path w="10924540" h="4829175">
                  <a:moveTo>
                    <a:pt x="0" y="4828725"/>
                  </a:moveTo>
                  <a:lnTo>
                    <a:pt x="10924093" y="482872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352354" y="1914974"/>
              <a:ext cx="57150" cy="937260"/>
            </a:xfrm>
            <a:custGeom>
              <a:avLst/>
              <a:gdLst/>
              <a:ahLst/>
              <a:cxnLst/>
              <a:rect l="l" t="t" r="r" b="b"/>
              <a:pathLst>
                <a:path w="57150" h="937260">
                  <a:moveTo>
                    <a:pt x="28389" y="523426"/>
                  </a:moveTo>
                  <a:lnTo>
                    <a:pt x="28389" y="936773"/>
                  </a:lnTo>
                </a:path>
                <a:path w="57150" h="937260">
                  <a:moveTo>
                    <a:pt x="28389" y="523426"/>
                  </a:moveTo>
                  <a:lnTo>
                    <a:pt x="28389" y="0"/>
                  </a:lnTo>
                </a:path>
                <a:path w="57150" h="937260">
                  <a:moveTo>
                    <a:pt x="0" y="936773"/>
                  </a:moveTo>
                  <a:lnTo>
                    <a:pt x="57150" y="936773"/>
                  </a:lnTo>
                </a:path>
                <a:path w="57150" h="937260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192670" y="1459991"/>
              <a:ext cx="57150" cy="1508125"/>
            </a:xfrm>
            <a:custGeom>
              <a:avLst/>
              <a:gdLst/>
              <a:ahLst/>
              <a:cxnLst/>
              <a:rect l="l" t="t" r="r" b="b"/>
              <a:pathLst>
                <a:path w="57150" h="1508125">
                  <a:moveTo>
                    <a:pt x="29322" y="890016"/>
                  </a:moveTo>
                  <a:lnTo>
                    <a:pt x="29322" y="1507644"/>
                  </a:lnTo>
                </a:path>
                <a:path w="57150" h="1508125">
                  <a:moveTo>
                    <a:pt x="29322" y="890016"/>
                  </a:moveTo>
                  <a:lnTo>
                    <a:pt x="29322" y="0"/>
                  </a:lnTo>
                </a:path>
                <a:path w="57150" h="1508125">
                  <a:moveTo>
                    <a:pt x="0" y="1507644"/>
                  </a:moveTo>
                  <a:lnTo>
                    <a:pt x="57150" y="1507644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032984" y="2059835"/>
              <a:ext cx="57150" cy="1332865"/>
            </a:xfrm>
            <a:custGeom>
              <a:avLst/>
              <a:gdLst/>
              <a:ahLst/>
              <a:cxnLst/>
              <a:rect l="l" t="t" r="r" b="b"/>
              <a:pathLst>
                <a:path w="57150" h="1332864">
                  <a:moveTo>
                    <a:pt x="27207" y="887580"/>
                  </a:moveTo>
                  <a:lnTo>
                    <a:pt x="27207" y="1332728"/>
                  </a:lnTo>
                </a:path>
                <a:path w="57150" h="1332864">
                  <a:moveTo>
                    <a:pt x="27207" y="887580"/>
                  </a:moveTo>
                  <a:lnTo>
                    <a:pt x="27207" y="0"/>
                  </a:lnTo>
                </a:path>
                <a:path w="57150" h="1332864">
                  <a:moveTo>
                    <a:pt x="0" y="1332728"/>
                  </a:moveTo>
                  <a:lnTo>
                    <a:pt x="57150" y="1332728"/>
                  </a:lnTo>
                </a:path>
                <a:path w="57150" h="1332864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873299" y="1459992"/>
              <a:ext cx="57150" cy="2203450"/>
            </a:xfrm>
            <a:custGeom>
              <a:avLst/>
              <a:gdLst/>
              <a:ahLst/>
              <a:cxnLst/>
              <a:rect l="l" t="t" r="r" b="b"/>
              <a:pathLst>
                <a:path w="57150" h="2203450">
                  <a:moveTo>
                    <a:pt x="28140" y="1237487"/>
                  </a:moveTo>
                  <a:lnTo>
                    <a:pt x="28140" y="2202980"/>
                  </a:lnTo>
                </a:path>
                <a:path w="57150" h="2203450">
                  <a:moveTo>
                    <a:pt x="28140" y="1237487"/>
                  </a:moveTo>
                  <a:lnTo>
                    <a:pt x="28140" y="0"/>
                  </a:lnTo>
                </a:path>
                <a:path w="57150" h="2203450">
                  <a:moveTo>
                    <a:pt x="0" y="2202980"/>
                  </a:moveTo>
                  <a:lnTo>
                    <a:pt x="57150" y="220298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713615" y="1886002"/>
              <a:ext cx="57150" cy="1429385"/>
            </a:xfrm>
            <a:custGeom>
              <a:avLst/>
              <a:gdLst/>
              <a:ahLst/>
              <a:cxnLst/>
              <a:rect l="l" t="t" r="r" b="b"/>
              <a:pathLst>
                <a:path w="57150" h="1429385">
                  <a:moveTo>
                    <a:pt x="29073" y="1061414"/>
                  </a:moveTo>
                  <a:lnTo>
                    <a:pt x="29073" y="1429302"/>
                  </a:lnTo>
                </a:path>
                <a:path w="57150" h="1429385">
                  <a:moveTo>
                    <a:pt x="29073" y="1061414"/>
                  </a:moveTo>
                  <a:lnTo>
                    <a:pt x="29073" y="0"/>
                  </a:lnTo>
                </a:path>
                <a:path w="57150" h="1429385">
                  <a:moveTo>
                    <a:pt x="0" y="1429302"/>
                  </a:moveTo>
                  <a:lnTo>
                    <a:pt x="57150" y="1429302"/>
                  </a:lnTo>
                </a:path>
                <a:path w="57150" h="1429385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553929" y="2059835"/>
              <a:ext cx="57150" cy="1487805"/>
            </a:xfrm>
            <a:custGeom>
              <a:avLst/>
              <a:gdLst/>
              <a:ahLst/>
              <a:cxnLst/>
              <a:rect l="l" t="t" r="r" b="b"/>
              <a:pathLst>
                <a:path w="57150" h="1487804">
                  <a:moveTo>
                    <a:pt x="30006" y="908916"/>
                  </a:moveTo>
                  <a:lnTo>
                    <a:pt x="30006" y="1487247"/>
                  </a:lnTo>
                </a:path>
                <a:path w="57150" h="1487804">
                  <a:moveTo>
                    <a:pt x="30006" y="908916"/>
                  </a:moveTo>
                  <a:lnTo>
                    <a:pt x="30006" y="0"/>
                  </a:lnTo>
                </a:path>
                <a:path w="57150" h="1487804">
                  <a:moveTo>
                    <a:pt x="0" y="1487247"/>
                  </a:moveTo>
                  <a:lnTo>
                    <a:pt x="57150" y="1487247"/>
                  </a:lnTo>
                </a:path>
                <a:path w="57150" h="1487804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394244" y="2127437"/>
              <a:ext cx="57150" cy="1419860"/>
            </a:xfrm>
            <a:custGeom>
              <a:avLst/>
              <a:gdLst/>
              <a:ahLst/>
              <a:cxnLst/>
              <a:rect l="l" t="t" r="r" b="b"/>
              <a:pathLst>
                <a:path w="57150" h="1419860">
                  <a:moveTo>
                    <a:pt x="27891" y="993714"/>
                  </a:moveTo>
                  <a:lnTo>
                    <a:pt x="27891" y="1419645"/>
                  </a:lnTo>
                </a:path>
                <a:path w="57150" h="1419860">
                  <a:moveTo>
                    <a:pt x="27891" y="993714"/>
                  </a:moveTo>
                  <a:lnTo>
                    <a:pt x="27891" y="0"/>
                  </a:lnTo>
                </a:path>
                <a:path w="57150" h="1419860">
                  <a:moveTo>
                    <a:pt x="0" y="1419645"/>
                  </a:moveTo>
                  <a:lnTo>
                    <a:pt x="57150" y="1419645"/>
                  </a:lnTo>
                </a:path>
                <a:path w="57150" h="1419860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234558" y="1459991"/>
              <a:ext cx="57150" cy="1951989"/>
            </a:xfrm>
            <a:custGeom>
              <a:avLst/>
              <a:gdLst/>
              <a:ahLst/>
              <a:cxnLst/>
              <a:rect l="l" t="t" r="r" b="b"/>
              <a:pathLst>
                <a:path w="57150" h="1951989">
                  <a:moveTo>
                    <a:pt x="28825" y="1197863"/>
                  </a:moveTo>
                  <a:lnTo>
                    <a:pt x="28825" y="1951886"/>
                  </a:lnTo>
                </a:path>
                <a:path w="57150" h="1951989">
                  <a:moveTo>
                    <a:pt x="28825" y="1197863"/>
                  </a:moveTo>
                  <a:lnTo>
                    <a:pt x="28825" y="0"/>
                  </a:lnTo>
                </a:path>
                <a:path w="57150" h="1951989">
                  <a:moveTo>
                    <a:pt x="0" y="1951886"/>
                  </a:moveTo>
                  <a:lnTo>
                    <a:pt x="57150" y="1951886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915188" y="1459991"/>
              <a:ext cx="57150" cy="2145665"/>
            </a:xfrm>
            <a:custGeom>
              <a:avLst/>
              <a:gdLst/>
              <a:ahLst/>
              <a:cxnLst/>
              <a:rect l="l" t="t" r="r" b="b"/>
              <a:pathLst>
                <a:path w="57150" h="2145665">
                  <a:moveTo>
                    <a:pt x="27643" y="1603248"/>
                  </a:moveTo>
                  <a:lnTo>
                    <a:pt x="27643" y="2145036"/>
                  </a:lnTo>
                </a:path>
                <a:path w="57150" h="2145665">
                  <a:moveTo>
                    <a:pt x="27643" y="1603248"/>
                  </a:moveTo>
                  <a:lnTo>
                    <a:pt x="27643" y="0"/>
                  </a:lnTo>
                </a:path>
                <a:path w="57150" h="2145665">
                  <a:moveTo>
                    <a:pt x="0" y="2145036"/>
                  </a:moveTo>
                  <a:lnTo>
                    <a:pt x="57150" y="2145036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0595818" y="1615592"/>
              <a:ext cx="57150" cy="2105660"/>
            </a:xfrm>
            <a:custGeom>
              <a:avLst/>
              <a:gdLst/>
              <a:ahLst/>
              <a:cxnLst/>
              <a:rect l="l" t="t" r="r" b="b"/>
              <a:pathLst>
                <a:path w="57150" h="2105660">
                  <a:moveTo>
                    <a:pt x="29509" y="1718919"/>
                  </a:moveTo>
                  <a:lnTo>
                    <a:pt x="29509" y="2105324"/>
                  </a:lnTo>
                </a:path>
                <a:path w="57150" h="2105660">
                  <a:moveTo>
                    <a:pt x="29509" y="1718919"/>
                  </a:moveTo>
                  <a:lnTo>
                    <a:pt x="29509" y="0"/>
                  </a:lnTo>
                </a:path>
                <a:path w="57150" h="2105660">
                  <a:moveTo>
                    <a:pt x="0" y="2105324"/>
                  </a:moveTo>
                  <a:lnTo>
                    <a:pt x="57150" y="2105324"/>
                  </a:lnTo>
                </a:path>
                <a:path w="57150" h="2105660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1436134" y="1886002"/>
              <a:ext cx="57150" cy="1052830"/>
            </a:xfrm>
            <a:custGeom>
              <a:avLst/>
              <a:gdLst/>
              <a:ahLst/>
              <a:cxnLst/>
              <a:rect l="l" t="t" r="r" b="b"/>
              <a:pathLst>
                <a:path w="57150" h="1052830">
                  <a:moveTo>
                    <a:pt x="27394" y="579830"/>
                  </a:moveTo>
                  <a:lnTo>
                    <a:pt x="27394" y="1052662"/>
                  </a:lnTo>
                </a:path>
                <a:path w="57150" h="1052830">
                  <a:moveTo>
                    <a:pt x="27394" y="579830"/>
                  </a:moveTo>
                  <a:lnTo>
                    <a:pt x="27394" y="0"/>
                  </a:lnTo>
                </a:path>
                <a:path w="57150" h="1052830">
                  <a:moveTo>
                    <a:pt x="0" y="1052662"/>
                  </a:moveTo>
                  <a:lnTo>
                    <a:pt x="57150" y="1052662"/>
                  </a:lnTo>
                </a:path>
                <a:path w="57150" h="1052830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352354" y="2098465"/>
              <a:ext cx="57150" cy="1256030"/>
            </a:xfrm>
            <a:custGeom>
              <a:avLst/>
              <a:gdLst/>
              <a:ahLst/>
              <a:cxnLst/>
              <a:rect l="l" t="t" r="r" b="b"/>
              <a:pathLst>
                <a:path w="57150" h="1256029">
                  <a:moveTo>
                    <a:pt x="28389" y="714838"/>
                  </a:moveTo>
                  <a:lnTo>
                    <a:pt x="28389" y="1255468"/>
                  </a:lnTo>
                </a:path>
                <a:path w="57150" h="1256029">
                  <a:moveTo>
                    <a:pt x="28389" y="714838"/>
                  </a:moveTo>
                  <a:lnTo>
                    <a:pt x="28389" y="0"/>
                  </a:lnTo>
                </a:path>
                <a:path w="57150" h="1256029">
                  <a:moveTo>
                    <a:pt x="0" y="1255468"/>
                  </a:moveTo>
                  <a:lnTo>
                    <a:pt x="57150" y="1255468"/>
                  </a:lnTo>
                </a:path>
                <a:path w="57150" h="1256029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192670" y="4435568"/>
              <a:ext cx="57150" cy="676275"/>
            </a:xfrm>
            <a:custGeom>
              <a:avLst/>
              <a:gdLst/>
              <a:ahLst/>
              <a:cxnLst/>
              <a:rect l="l" t="t" r="r" b="b"/>
              <a:pathLst>
                <a:path w="57150" h="676275">
                  <a:moveTo>
                    <a:pt x="29322" y="310167"/>
                  </a:moveTo>
                  <a:lnTo>
                    <a:pt x="29322" y="676021"/>
                  </a:lnTo>
                </a:path>
                <a:path w="57150" h="676275">
                  <a:moveTo>
                    <a:pt x="29322" y="310167"/>
                  </a:moveTo>
                  <a:lnTo>
                    <a:pt x="29322" y="0"/>
                  </a:lnTo>
                </a:path>
                <a:path w="57150" h="676275">
                  <a:moveTo>
                    <a:pt x="0" y="676021"/>
                  </a:moveTo>
                  <a:lnTo>
                    <a:pt x="57150" y="676021"/>
                  </a:lnTo>
                </a:path>
                <a:path w="57150" h="676275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032984" y="5169534"/>
              <a:ext cx="57150" cy="309245"/>
            </a:xfrm>
            <a:custGeom>
              <a:avLst/>
              <a:gdLst/>
              <a:ahLst/>
              <a:cxnLst/>
              <a:rect l="l" t="t" r="r" b="b"/>
              <a:pathLst>
                <a:path w="57150" h="309245">
                  <a:moveTo>
                    <a:pt x="27207" y="222377"/>
                  </a:moveTo>
                  <a:lnTo>
                    <a:pt x="27207" y="309038"/>
                  </a:lnTo>
                </a:path>
                <a:path w="57150" h="309245">
                  <a:moveTo>
                    <a:pt x="27207" y="222377"/>
                  </a:moveTo>
                  <a:lnTo>
                    <a:pt x="27207" y="0"/>
                  </a:lnTo>
                </a:path>
                <a:path w="57150" h="309245">
                  <a:moveTo>
                    <a:pt x="0" y="309038"/>
                  </a:moveTo>
                  <a:lnTo>
                    <a:pt x="57150" y="309038"/>
                  </a:lnTo>
                </a:path>
                <a:path w="57150" h="309245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3873299" y="5034329"/>
              <a:ext cx="57150" cy="560705"/>
            </a:xfrm>
            <a:custGeom>
              <a:avLst/>
              <a:gdLst/>
              <a:ahLst/>
              <a:cxnLst/>
              <a:rect l="l" t="t" r="r" b="b"/>
              <a:pathLst>
                <a:path w="57150" h="560704">
                  <a:moveTo>
                    <a:pt x="28140" y="299670"/>
                  </a:moveTo>
                  <a:lnTo>
                    <a:pt x="28140" y="560133"/>
                  </a:lnTo>
                </a:path>
                <a:path w="57150" h="560704">
                  <a:moveTo>
                    <a:pt x="28140" y="299670"/>
                  </a:moveTo>
                  <a:lnTo>
                    <a:pt x="28140" y="0"/>
                  </a:lnTo>
                </a:path>
                <a:path w="57150" h="560704">
                  <a:moveTo>
                    <a:pt x="0" y="560133"/>
                  </a:moveTo>
                  <a:lnTo>
                    <a:pt x="57150" y="560133"/>
                  </a:lnTo>
                </a:path>
                <a:path w="57150" h="560704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4713615" y="5173824"/>
              <a:ext cx="57150" cy="440055"/>
            </a:xfrm>
            <a:custGeom>
              <a:avLst/>
              <a:gdLst/>
              <a:ahLst/>
              <a:cxnLst/>
              <a:rect l="l" t="t" r="r" b="b"/>
              <a:pathLst>
                <a:path w="57150" h="440054">
                  <a:moveTo>
                    <a:pt x="29073" y="218087"/>
                  </a:moveTo>
                  <a:lnTo>
                    <a:pt x="29073" y="439952"/>
                  </a:lnTo>
                </a:path>
                <a:path w="57150" h="440054">
                  <a:moveTo>
                    <a:pt x="29073" y="218087"/>
                  </a:moveTo>
                  <a:lnTo>
                    <a:pt x="29073" y="0"/>
                  </a:lnTo>
                </a:path>
                <a:path w="57150" h="440054">
                  <a:moveTo>
                    <a:pt x="0" y="439952"/>
                  </a:moveTo>
                  <a:lnTo>
                    <a:pt x="57150" y="439952"/>
                  </a:lnTo>
                </a:path>
                <a:path w="57150" h="440054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553929" y="5072960"/>
              <a:ext cx="57150" cy="560705"/>
            </a:xfrm>
            <a:custGeom>
              <a:avLst/>
              <a:gdLst/>
              <a:ahLst/>
              <a:cxnLst/>
              <a:rect l="l" t="t" r="r" b="b"/>
              <a:pathLst>
                <a:path w="57150" h="560704">
                  <a:moveTo>
                    <a:pt x="30006" y="364671"/>
                  </a:moveTo>
                  <a:lnTo>
                    <a:pt x="30006" y="560132"/>
                  </a:lnTo>
                </a:path>
                <a:path w="57150" h="560704">
                  <a:moveTo>
                    <a:pt x="30006" y="364671"/>
                  </a:moveTo>
                  <a:lnTo>
                    <a:pt x="30006" y="0"/>
                  </a:lnTo>
                </a:path>
                <a:path w="57150" h="560704">
                  <a:moveTo>
                    <a:pt x="0" y="560132"/>
                  </a:moveTo>
                  <a:lnTo>
                    <a:pt x="57150" y="560132"/>
                  </a:lnTo>
                </a:path>
                <a:path w="57150" h="560704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394244" y="5275766"/>
              <a:ext cx="57150" cy="425450"/>
            </a:xfrm>
            <a:custGeom>
              <a:avLst/>
              <a:gdLst/>
              <a:ahLst/>
              <a:cxnLst/>
              <a:rect l="l" t="t" r="r" b="b"/>
              <a:pathLst>
                <a:path w="57150" h="425450">
                  <a:moveTo>
                    <a:pt x="27891" y="289881"/>
                  </a:moveTo>
                  <a:lnTo>
                    <a:pt x="27891" y="424928"/>
                  </a:lnTo>
                </a:path>
                <a:path w="57150" h="425450">
                  <a:moveTo>
                    <a:pt x="27891" y="289881"/>
                  </a:moveTo>
                  <a:lnTo>
                    <a:pt x="27891" y="0"/>
                  </a:lnTo>
                </a:path>
                <a:path w="57150" h="425450">
                  <a:moveTo>
                    <a:pt x="0" y="424928"/>
                  </a:moveTo>
                  <a:lnTo>
                    <a:pt x="57150" y="424928"/>
                  </a:lnTo>
                </a:path>
                <a:path w="57150" h="425450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234558" y="4957070"/>
              <a:ext cx="57150" cy="699135"/>
            </a:xfrm>
            <a:custGeom>
              <a:avLst/>
              <a:gdLst/>
              <a:ahLst/>
              <a:cxnLst/>
              <a:rect l="l" t="t" r="r" b="b"/>
              <a:pathLst>
                <a:path w="57150" h="699135">
                  <a:moveTo>
                    <a:pt x="28825" y="492753"/>
                  </a:moveTo>
                  <a:lnTo>
                    <a:pt x="28825" y="698890"/>
                  </a:lnTo>
                </a:path>
                <a:path w="57150" h="699135">
                  <a:moveTo>
                    <a:pt x="28825" y="492753"/>
                  </a:moveTo>
                  <a:lnTo>
                    <a:pt x="28825" y="0"/>
                  </a:lnTo>
                </a:path>
                <a:path w="57150" h="699135">
                  <a:moveTo>
                    <a:pt x="0" y="698890"/>
                  </a:moveTo>
                  <a:lnTo>
                    <a:pt x="57150" y="698890"/>
                  </a:lnTo>
                </a:path>
                <a:path w="57150" h="699135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8915188" y="5246794"/>
              <a:ext cx="57150" cy="425450"/>
            </a:xfrm>
            <a:custGeom>
              <a:avLst/>
              <a:gdLst/>
              <a:ahLst/>
              <a:cxnLst/>
              <a:rect l="l" t="t" r="r" b="b"/>
              <a:pathLst>
                <a:path w="57150" h="425450">
                  <a:moveTo>
                    <a:pt x="27643" y="288374"/>
                  </a:moveTo>
                  <a:lnTo>
                    <a:pt x="27643" y="424928"/>
                  </a:lnTo>
                </a:path>
                <a:path w="57150" h="425450">
                  <a:moveTo>
                    <a:pt x="27643" y="288374"/>
                  </a:moveTo>
                  <a:lnTo>
                    <a:pt x="27643" y="0"/>
                  </a:lnTo>
                </a:path>
                <a:path w="57150" h="425450">
                  <a:moveTo>
                    <a:pt x="0" y="424928"/>
                  </a:moveTo>
                  <a:lnTo>
                    <a:pt x="57150" y="424928"/>
                  </a:lnTo>
                </a:path>
                <a:path w="57150" h="425450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0595818" y="4995701"/>
              <a:ext cx="57150" cy="753745"/>
            </a:xfrm>
            <a:custGeom>
              <a:avLst/>
              <a:gdLst/>
              <a:ahLst/>
              <a:cxnLst/>
              <a:rect l="l" t="t" r="r" b="b"/>
              <a:pathLst>
                <a:path w="57150" h="753745">
                  <a:moveTo>
                    <a:pt x="29509" y="609571"/>
                  </a:moveTo>
                  <a:lnTo>
                    <a:pt x="29509" y="753281"/>
                  </a:lnTo>
                </a:path>
                <a:path w="57150" h="753745">
                  <a:moveTo>
                    <a:pt x="29509" y="609571"/>
                  </a:moveTo>
                  <a:lnTo>
                    <a:pt x="29509" y="0"/>
                  </a:lnTo>
                </a:path>
                <a:path w="57150" h="753745">
                  <a:moveTo>
                    <a:pt x="0" y="753281"/>
                  </a:moveTo>
                  <a:lnTo>
                    <a:pt x="57150" y="753281"/>
                  </a:lnTo>
                </a:path>
                <a:path w="57150" h="753745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1436134" y="4995701"/>
              <a:ext cx="57150" cy="734060"/>
            </a:xfrm>
            <a:custGeom>
              <a:avLst/>
              <a:gdLst/>
              <a:ahLst/>
              <a:cxnLst/>
              <a:rect l="l" t="t" r="r" b="b"/>
              <a:pathLst>
                <a:path w="57150" h="734060">
                  <a:moveTo>
                    <a:pt x="27394" y="402307"/>
                  </a:moveTo>
                  <a:lnTo>
                    <a:pt x="27394" y="733966"/>
                  </a:lnTo>
                </a:path>
                <a:path w="57150" h="734060">
                  <a:moveTo>
                    <a:pt x="27394" y="402307"/>
                  </a:moveTo>
                  <a:lnTo>
                    <a:pt x="27394" y="0"/>
                  </a:lnTo>
                </a:path>
                <a:path w="57150" h="734060">
                  <a:moveTo>
                    <a:pt x="0" y="733966"/>
                  </a:moveTo>
                  <a:lnTo>
                    <a:pt x="57150" y="733966"/>
                  </a:lnTo>
                </a:path>
                <a:path w="57150" h="734060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352354" y="1673537"/>
              <a:ext cx="57150" cy="1612900"/>
            </a:xfrm>
            <a:custGeom>
              <a:avLst/>
              <a:gdLst/>
              <a:ahLst/>
              <a:cxnLst/>
              <a:rect l="l" t="t" r="r" b="b"/>
              <a:pathLst>
                <a:path w="57150" h="1612900">
                  <a:moveTo>
                    <a:pt x="28389" y="917262"/>
                  </a:moveTo>
                  <a:lnTo>
                    <a:pt x="28389" y="1612794"/>
                  </a:lnTo>
                </a:path>
                <a:path w="57150" h="1612900">
                  <a:moveTo>
                    <a:pt x="28389" y="917262"/>
                  </a:moveTo>
                  <a:lnTo>
                    <a:pt x="28389" y="0"/>
                  </a:lnTo>
                </a:path>
                <a:path w="57150" h="1612900">
                  <a:moveTo>
                    <a:pt x="0" y="1612794"/>
                  </a:moveTo>
                  <a:lnTo>
                    <a:pt x="57150" y="1612794"/>
                  </a:lnTo>
                </a:path>
                <a:path w="57150" h="1612900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2192670" y="4609402"/>
              <a:ext cx="57150" cy="869315"/>
            </a:xfrm>
            <a:custGeom>
              <a:avLst/>
              <a:gdLst/>
              <a:ahLst/>
              <a:cxnLst/>
              <a:rect l="l" t="t" r="r" b="b"/>
              <a:pathLst>
                <a:path w="57150" h="869314">
                  <a:moveTo>
                    <a:pt x="29322" y="599629"/>
                  </a:moveTo>
                  <a:lnTo>
                    <a:pt x="29322" y="869170"/>
                  </a:lnTo>
                </a:path>
                <a:path w="57150" h="869314">
                  <a:moveTo>
                    <a:pt x="29322" y="599629"/>
                  </a:moveTo>
                  <a:lnTo>
                    <a:pt x="29322" y="0"/>
                  </a:lnTo>
                </a:path>
                <a:path w="57150" h="869314">
                  <a:moveTo>
                    <a:pt x="0" y="869170"/>
                  </a:moveTo>
                  <a:lnTo>
                    <a:pt x="57150" y="869170"/>
                  </a:lnTo>
                </a:path>
                <a:path w="57150" h="869314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3032984" y="5053645"/>
              <a:ext cx="57150" cy="637540"/>
            </a:xfrm>
            <a:custGeom>
              <a:avLst/>
              <a:gdLst/>
              <a:ahLst/>
              <a:cxnLst/>
              <a:rect l="l" t="t" r="r" b="b"/>
              <a:pathLst>
                <a:path w="57150" h="637539">
                  <a:moveTo>
                    <a:pt x="27207" y="405323"/>
                  </a:moveTo>
                  <a:lnTo>
                    <a:pt x="27207" y="637392"/>
                  </a:lnTo>
                </a:path>
                <a:path w="57150" h="637539">
                  <a:moveTo>
                    <a:pt x="27207" y="405323"/>
                  </a:moveTo>
                  <a:lnTo>
                    <a:pt x="27207" y="0"/>
                  </a:lnTo>
                </a:path>
                <a:path w="57150" h="637539">
                  <a:moveTo>
                    <a:pt x="0" y="637392"/>
                  </a:moveTo>
                  <a:lnTo>
                    <a:pt x="57150" y="637392"/>
                  </a:lnTo>
                </a:path>
                <a:path w="57150" h="637539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3873299" y="5362684"/>
              <a:ext cx="57150" cy="425450"/>
            </a:xfrm>
            <a:custGeom>
              <a:avLst/>
              <a:gdLst/>
              <a:ahLst/>
              <a:cxnLst/>
              <a:rect l="l" t="t" r="r" b="b"/>
              <a:pathLst>
                <a:path w="57150" h="425450">
                  <a:moveTo>
                    <a:pt x="28140" y="251732"/>
                  </a:moveTo>
                  <a:lnTo>
                    <a:pt x="28140" y="424928"/>
                  </a:lnTo>
                </a:path>
                <a:path w="57150" h="425450">
                  <a:moveTo>
                    <a:pt x="28140" y="251732"/>
                  </a:moveTo>
                  <a:lnTo>
                    <a:pt x="28140" y="0"/>
                  </a:lnTo>
                </a:path>
                <a:path w="57150" h="425450">
                  <a:moveTo>
                    <a:pt x="0" y="424928"/>
                  </a:moveTo>
                  <a:lnTo>
                    <a:pt x="57150" y="424928"/>
                  </a:lnTo>
                </a:path>
                <a:path w="57150" h="425450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4713615" y="5575147"/>
              <a:ext cx="57150" cy="309245"/>
            </a:xfrm>
            <a:custGeom>
              <a:avLst/>
              <a:gdLst/>
              <a:ahLst/>
              <a:cxnLst/>
              <a:rect l="l" t="t" r="r" b="b"/>
              <a:pathLst>
                <a:path w="57150" h="309245">
                  <a:moveTo>
                    <a:pt x="29073" y="231292"/>
                  </a:moveTo>
                  <a:lnTo>
                    <a:pt x="29073" y="309038"/>
                  </a:lnTo>
                </a:path>
                <a:path w="57150" h="309245">
                  <a:moveTo>
                    <a:pt x="29073" y="231292"/>
                  </a:moveTo>
                  <a:lnTo>
                    <a:pt x="29073" y="0"/>
                  </a:lnTo>
                </a:path>
                <a:path w="57150" h="309245">
                  <a:moveTo>
                    <a:pt x="0" y="309038"/>
                  </a:moveTo>
                  <a:lnTo>
                    <a:pt x="57150" y="309038"/>
                  </a:lnTo>
                </a:path>
                <a:path w="57150" h="309245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5553929" y="5169534"/>
              <a:ext cx="57150" cy="657225"/>
            </a:xfrm>
            <a:custGeom>
              <a:avLst/>
              <a:gdLst/>
              <a:ahLst/>
              <a:cxnLst/>
              <a:rect l="l" t="t" r="r" b="b"/>
              <a:pathLst>
                <a:path w="57150" h="657225">
                  <a:moveTo>
                    <a:pt x="30006" y="329057"/>
                  </a:moveTo>
                  <a:lnTo>
                    <a:pt x="30006" y="656706"/>
                  </a:lnTo>
                </a:path>
                <a:path w="57150" h="657225">
                  <a:moveTo>
                    <a:pt x="30006" y="329057"/>
                  </a:moveTo>
                  <a:lnTo>
                    <a:pt x="30006" y="0"/>
                  </a:lnTo>
                </a:path>
                <a:path w="57150" h="657225">
                  <a:moveTo>
                    <a:pt x="0" y="656706"/>
                  </a:moveTo>
                  <a:lnTo>
                    <a:pt x="57150" y="656706"/>
                  </a:lnTo>
                </a:path>
                <a:path w="57150" h="657225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6394244" y="5478573"/>
              <a:ext cx="57150" cy="434975"/>
            </a:xfrm>
            <a:custGeom>
              <a:avLst/>
              <a:gdLst/>
              <a:ahLst/>
              <a:cxnLst/>
              <a:rect l="l" t="t" r="r" b="b"/>
              <a:pathLst>
                <a:path w="57150" h="434975">
                  <a:moveTo>
                    <a:pt x="27891" y="184611"/>
                  </a:moveTo>
                  <a:lnTo>
                    <a:pt x="27891" y="434585"/>
                  </a:lnTo>
                </a:path>
                <a:path w="57150" h="434975">
                  <a:moveTo>
                    <a:pt x="27891" y="184611"/>
                  </a:moveTo>
                  <a:lnTo>
                    <a:pt x="27891" y="0"/>
                  </a:lnTo>
                </a:path>
                <a:path w="57150" h="434975">
                  <a:moveTo>
                    <a:pt x="0" y="434585"/>
                  </a:moveTo>
                  <a:lnTo>
                    <a:pt x="57150" y="434585"/>
                  </a:lnTo>
                </a:path>
                <a:path w="57150" h="434975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7234558" y="5381998"/>
              <a:ext cx="57150" cy="521970"/>
            </a:xfrm>
            <a:custGeom>
              <a:avLst/>
              <a:gdLst/>
              <a:ahLst/>
              <a:cxnLst/>
              <a:rect l="l" t="t" r="r" b="b"/>
              <a:pathLst>
                <a:path w="57150" h="521970">
                  <a:moveTo>
                    <a:pt x="28825" y="406153"/>
                  </a:moveTo>
                  <a:lnTo>
                    <a:pt x="28825" y="521502"/>
                  </a:lnTo>
                </a:path>
                <a:path w="57150" h="521970">
                  <a:moveTo>
                    <a:pt x="28825" y="406153"/>
                  </a:moveTo>
                  <a:lnTo>
                    <a:pt x="28825" y="0"/>
                  </a:lnTo>
                </a:path>
                <a:path w="57150" h="521970">
                  <a:moveTo>
                    <a:pt x="0" y="521502"/>
                  </a:moveTo>
                  <a:lnTo>
                    <a:pt x="57150" y="521502"/>
                  </a:lnTo>
                </a:path>
                <a:path w="57150" h="521970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8915188" y="5633091"/>
              <a:ext cx="57150" cy="290195"/>
            </a:xfrm>
            <a:custGeom>
              <a:avLst/>
              <a:gdLst/>
              <a:ahLst/>
              <a:cxnLst/>
              <a:rect l="l" t="t" r="r" b="b"/>
              <a:pathLst>
                <a:path w="57150" h="290195">
                  <a:moveTo>
                    <a:pt x="27643" y="173348"/>
                  </a:moveTo>
                  <a:lnTo>
                    <a:pt x="27643" y="289724"/>
                  </a:lnTo>
                </a:path>
                <a:path w="57150" h="290195">
                  <a:moveTo>
                    <a:pt x="27643" y="173348"/>
                  </a:moveTo>
                  <a:lnTo>
                    <a:pt x="27643" y="0"/>
                  </a:lnTo>
                </a:path>
                <a:path w="57150" h="290195">
                  <a:moveTo>
                    <a:pt x="0" y="289724"/>
                  </a:moveTo>
                  <a:lnTo>
                    <a:pt x="57150" y="289724"/>
                  </a:lnTo>
                </a:path>
                <a:path w="57150" h="290195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0595818" y="5517202"/>
              <a:ext cx="57150" cy="328930"/>
            </a:xfrm>
            <a:custGeom>
              <a:avLst/>
              <a:gdLst/>
              <a:ahLst/>
              <a:cxnLst/>
              <a:rect l="l" t="t" r="r" b="b"/>
              <a:pathLst>
                <a:path w="57150" h="328929">
                  <a:moveTo>
                    <a:pt x="29509" y="191701"/>
                  </a:moveTo>
                  <a:lnTo>
                    <a:pt x="29509" y="328353"/>
                  </a:lnTo>
                </a:path>
                <a:path w="57150" h="328929">
                  <a:moveTo>
                    <a:pt x="29509" y="191701"/>
                  </a:moveTo>
                  <a:lnTo>
                    <a:pt x="29509" y="0"/>
                  </a:lnTo>
                </a:path>
                <a:path w="57150" h="328929">
                  <a:moveTo>
                    <a:pt x="0" y="328353"/>
                  </a:moveTo>
                  <a:lnTo>
                    <a:pt x="57150" y="328353"/>
                  </a:lnTo>
                </a:path>
                <a:path w="57150" h="328929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1436134" y="5324053"/>
              <a:ext cx="57150" cy="657225"/>
            </a:xfrm>
            <a:custGeom>
              <a:avLst/>
              <a:gdLst/>
              <a:ahLst/>
              <a:cxnLst/>
              <a:rect l="l" t="t" r="r" b="b"/>
              <a:pathLst>
                <a:path w="57150" h="657225">
                  <a:moveTo>
                    <a:pt x="27394" y="299506"/>
                  </a:moveTo>
                  <a:lnTo>
                    <a:pt x="27394" y="656707"/>
                  </a:lnTo>
                </a:path>
                <a:path w="57150" h="657225">
                  <a:moveTo>
                    <a:pt x="27394" y="299506"/>
                  </a:moveTo>
                  <a:lnTo>
                    <a:pt x="27394" y="0"/>
                  </a:lnTo>
                </a:path>
                <a:path w="57150" h="657225">
                  <a:moveTo>
                    <a:pt x="0" y="656707"/>
                  </a:moveTo>
                  <a:lnTo>
                    <a:pt x="57150" y="656707"/>
                  </a:lnTo>
                </a:path>
                <a:path w="57150" h="657225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380929" y="2349558"/>
              <a:ext cx="10083800" cy="985519"/>
            </a:xfrm>
            <a:custGeom>
              <a:avLst/>
              <a:gdLst/>
              <a:ahLst/>
              <a:cxnLst/>
              <a:rect l="l" t="t" r="r" b="b"/>
              <a:pathLst>
                <a:path w="10083800" h="985520">
                  <a:moveTo>
                    <a:pt x="0" y="88841"/>
                  </a:moveTo>
                  <a:lnTo>
                    <a:pt x="841062" y="0"/>
                  </a:lnTo>
                  <a:lnTo>
                    <a:pt x="1679262" y="597857"/>
                  </a:lnTo>
                  <a:lnTo>
                    <a:pt x="2520510" y="347921"/>
                  </a:lnTo>
                  <a:lnTo>
                    <a:pt x="3361758" y="597857"/>
                  </a:lnTo>
                  <a:lnTo>
                    <a:pt x="4203006" y="619193"/>
                  </a:lnTo>
                  <a:lnTo>
                    <a:pt x="5041206" y="771593"/>
                  </a:lnTo>
                  <a:lnTo>
                    <a:pt x="5882454" y="308297"/>
                  </a:lnTo>
                  <a:lnTo>
                    <a:pt x="6723702" y="512513"/>
                  </a:lnTo>
                  <a:lnTo>
                    <a:pt x="7561902" y="713681"/>
                  </a:lnTo>
                  <a:lnTo>
                    <a:pt x="8403150" y="850841"/>
                  </a:lnTo>
                  <a:lnTo>
                    <a:pt x="9244398" y="985060"/>
                  </a:lnTo>
                  <a:lnTo>
                    <a:pt x="10083779" y="116273"/>
                  </a:lnTo>
                </a:path>
              </a:pathLst>
            </a:custGeom>
            <a:ln w="285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5764" y="2393665"/>
              <a:ext cx="88392" cy="88391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77012" y="2305273"/>
              <a:ext cx="88392" cy="88391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15212" y="2902681"/>
              <a:ext cx="88392" cy="88392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6460" y="2652745"/>
              <a:ext cx="88391" cy="88392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97708" y="2902681"/>
              <a:ext cx="88391" cy="88392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38956" y="2924017"/>
              <a:ext cx="88391" cy="88392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77155" y="3076417"/>
              <a:ext cx="88392" cy="88392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18403" y="2613121"/>
              <a:ext cx="88392" cy="88391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97851" y="3018505"/>
              <a:ext cx="88392" cy="88392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80347" y="3289776"/>
              <a:ext cx="88392" cy="88391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18547" y="2421097"/>
              <a:ext cx="88392" cy="88391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1380929" y="2813117"/>
              <a:ext cx="10083800" cy="2791460"/>
            </a:xfrm>
            <a:custGeom>
              <a:avLst/>
              <a:gdLst/>
              <a:ahLst/>
              <a:cxnLst/>
              <a:rect l="l" t="t" r="r" b="b"/>
              <a:pathLst>
                <a:path w="10083800" h="2791460">
                  <a:moveTo>
                    <a:pt x="0" y="0"/>
                  </a:moveTo>
                  <a:lnTo>
                    <a:pt x="841062" y="1932619"/>
                  </a:lnTo>
                  <a:lnTo>
                    <a:pt x="1679262" y="2578795"/>
                  </a:lnTo>
                  <a:lnTo>
                    <a:pt x="2520510" y="2520883"/>
                  </a:lnTo>
                  <a:lnTo>
                    <a:pt x="3361758" y="2578795"/>
                  </a:lnTo>
                  <a:lnTo>
                    <a:pt x="4203006" y="2624515"/>
                  </a:lnTo>
                  <a:lnTo>
                    <a:pt x="5041206" y="2752531"/>
                  </a:lnTo>
                  <a:lnTo>
                    <a:pt x="5882454" y="2636707"/>
                  </a:lnTo>
                  <a:lnTo>
                    <a:pt x="6723702" y="2679379"/>
                  </a:lnTo>
                  <a:lnTo>
                    <a:pt x="7561902" y="2722051"/>
                  </a:lnTo>
                  <a:lnTo>
                    <a:pt x="8403150" y="2758627"/>
                  </a:lnTo>
                  <a:lnTo>
                    <a:pt x="9244398" y="2791003"/>
                  </a:lnTo>
                  <a:lnTo>
                    <a:pt x="10083779" y="2584891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5764" y="2768569"/>
              <a:ext cx="88392" cy="88392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77012" y="4701000"/>
              <a:ext cx="88392" cy="88392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15212" y="5347176"/>
              <a:ext cx="88392" cy="88392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56460" y="5289264"/>
              <a:ext cx="88391" cy="88391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97708" y="5347176"/>
              <a:ext cx="88391" cy="88392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38956" y="5392896"/>
              <a:ext cx="88391" cy="88391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7155" y="5520912"/>
              <a:ext cx="88392" cy="88392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18403" y="5405088"/>
              <a:ext cx="88392" cy="88392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97851" y="5490432"/>
              <a:ext cx="88392" cy="88392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80347" y="5560536"/>
              <a:ext cx="88392" cy="88392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418547" y="5353272"/>
              <a:ext cx="88392" cy="88392"/>
            </a:xfrm>
            <a:prstGeom prst="rect">
              <a:avLst/>
            </a:prstGeom>
          </p:spPr>
        </p:pic>
        <p:sp>
          <p:nvSpPr>
            <p:cNvPr id="66" name="object 66" descr=""/>
            <p:cNvSpPr/>
            <p:nvPr/>
          </p:nvSpPr>
          <p:spPr>
            <a:xfrm>
              <a:off x="1380929" y="2590995"/>
              <a:ext cx="10083800" cy="3216275"/>
            </a:xfrm>
            <a:custGeom>
              <a:avLst/>
              <a:gdLst/>
              <a:ahLst/>
              <a:cxnLst/>
              <a:rect l="l" t="t" r="r" b="b"/>
              <a:pathLst>
                <a:path w="10083800" h="3216275">
                  <a:moveTo>
                    <a:pt x="0" y="0"/>
                  </a:moveTo>
                  <a:lnTo>
                    <a:pt x="841062" y="2618036"/>
                  </a:lnTo>
                  <a:lnTo>
                    <a:pt x="1679262" y="2867972"/>
                  </a:lnTo>
                  <a:lnTo>
                    <a:pt x="2520510" y="3023420"/>
                  </a:lnTo>
                  <a:lnTo>
                    <a:pt x="3361758" y="3215930"/>
                  </a:lnTo>
                  <a:lnTo>
                    <a:pt x="4203006" y="2907596"/>
                  </a:lnTo>
                  <a:lnTo>
                    <a:pt x="5041206" y="3072188"/>
                  </a:lnTo>
                  <a:lnTo>
                    <a:pt x="5882454" y="3197156"/>
                  </a:lnTo>
                  <a:lnTo>
                    <a:pt x="6723702" y="3206300"/>
                  </a:lnTo>
                  <a:lnTo>
                    <a:pt x="7561902" y="3215930"/>
                  </a:lnTo>
                  <a:lnTo>
                    <a:pt x="8403150" y="3166676"/>
                  </a:lnTo>
                  <a:lnTo>
                    <a:pt x="9244398" y="3117908"/>
                  </a:lnTo>
                  <a:lnTo>
                    <a:pt x="10083779" y="3032564"/>
                  </a:lnTo>
                </a:path>
              </a:pathLst>
            </a:custGeom>
            <a:ln w="285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35764" y="2546065"/>
              <a:ext cx="88392" cy="88391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77012" y="5164296"/>
              <a:ext cx="88392" cy="88392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15212" y="5414232"/>
              <a:ext cx="88392" cy="88392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56460" y="5569680"/>
              <a:ext cx="88391" cy="88392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97708" y="5761704"/>
              <a:ext cx="88391" cy="88392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38956" y="5453856"/>
              <a:ext cx="88391" cy="88391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7155" y="5618448"/>
              <a:ext cx="88392" cy="88391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18403" y="5743416"/>
              <a:ext cx="88392" cy="88392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897851" y="5761704"/>
              <a:ext cx="88392" cy="88392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580347" y="5664168"/>
              <a:ext cx="88392" cy="88391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418547" y="5578824"/>
              <a:ext cx="88392" cy="88392"/>
            </a:xfrm>
            <a:prstGeom prst="rect">
              <a:avLst/>
            </a:prstGeom>
          </p:spPr>
        </p:pic>
      </p:grpSp>
      <p:sp>
        <p:nvSpPr>
          <p:cNvPr id="78" name="object 78" descr=""/>
          <p:cNvSpPr txBox="1"/>
          <p:nvPr/>
        </p:nvSpPr>
        <p:spPr>
          <a:xfrm>
            <a:off x="597414" y="6155435"/>
            <a:ext cx="2286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"/>
                <a:cs typeface="Arial"/>
              </a:rPr>
              <a:t>50</a:t>
            </a:r>
            <a:endParaRPr sz="1400">
              <a:latin typeface="Arial"/>
              <a:cs typeface="Arial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498544" y="5192267"/>
            <a:ext cx="3302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"/>
                <a:cs typeface="Arial"/>
              </a:rPr>
              <a:t>100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498544" y="4226052"/>
            <a:ext cx="3302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"/>
                <a:cs typeface="Arial"/>
              </a:rPr>
              <a:t>150</a:t>
            </a:r>
            <a:endParaRPr sz="1400">
              <a:latin typeface="Arial"/>
              <a:cs typeface="Arial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498544" y="3259835"/>
            <a:ext cx="3302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"/>
                <a:cs typeface="Arial"/>
              </a:rPr>
              <a:t>200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498544" y="2293620"/>
            <a:ext cx="3302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"/>
                <a:cs typeface="Arial"/>
              </a:rPr>
              <a:t>250</a:t>
            </a:r>
            <a:endParaRPr sz="1400">
              <a:latin typeface="Arial"/>
              <a:cs typeface="Arial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498544" y="1327403"/>
            <a:ext cx="3302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"/>
                <a:cs typeface="Arial"/>
              </a:rPr>
              <a:t>300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7091913" y="6338315"/>
            <a:ext cx="341630" cy="44323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22860" marR="5080" indent="-10795">
              <a:lnSpc>
                <a:spcPts val="1610"/>
              </a:lnSpc>
              <a:spcBef>
                <a:spcPts val="210"/>
              </a:spcBef>
            </a:pPr>
            <a:r>
              <a:rPr dirty="0" sz="1400" spc="-25">
                <a:latin typeface="Arial"/>
                <a:cs typeface="Arial"/>
              </a:rPr>
              <a:t>Day 196</a:t>
            </a:r>
            <a:endParaRPr sz="1400">
              <a:latin typeface="Arial"/>
              <a:cs typeface="Arial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8761853" y="6338315"/>
            <a:ext cx="341630" cy="44323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22860" marR="5080" indent="-10795">
              <a:lnSpc>
                <a:spcPts val="1610"/>
              </a:lnSpc>
              <a:spcBef>
                <a:spcPts val="210"/>
              </a:spcBef>
            </a:pPr>
            <a:r>
              <a:rPr dirty="0" sz="1400" spc="-25">
                <a:latin typeface="Arial"/>
                <a:cs typeface="Arial"/>
              </a:rPr>
              <a:t>Day 252</a:t>
            </a:r>
            <a:endParaRPr sz="1400">
              <a:latin typeface="Arial"/>
              <a:cs typeface="Arial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5400356" y="6332220"/>
            <a:ext cx="341630" cy="44323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22860" marR="5080" indent="-10795">
              <a:lnSpc>
                <a:spcPts val="1610"/>
              </a:lnSpc>
              <a:spcBef>
                <a:spcPts val="210"/>
              </a:spcBef>
            </a:pPr>
            <a:r>
              <a:rPr dirty="0" sz="1400" spc="-25">
                <a:latin typeface="Arial"/>
                <a:cs typeface="Arial"/>
              </a:rPr>
              <a:t>Day 140</a:t>
            </a:r>
            <a:endParaRPr sz="1400">
              <a:latin typeface="Arial"/>
              <a:cs typeface="Arial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6121218" y="6338315"/>
            <a:ext cx="556260" cy="44323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228600" marR="5080" indent="-215900">
              <a:lnSpc>
                <a:spcPts val="1610"/>
              </a:lnSpc>
              <a:spcBef>
                <a:spcPts val="210"/>
              </a:spcBef>
            </a:pPr>
            <a:r>
              <a:rPr dirty="0" sz="1400" spc="-10" b="1">
                <a:latin typeface="Arial"/>
                <a:cs typeface="Arial"/>
              </a:rPr>
              <a:t>Month </a:t>
            </a:r>
            <a:r>
              <a:rPr dirty="0" sz="1400" spc="-50" b="1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88" name="object 88" descr=""/>
          <p:cNvSpPr txBox="1"/>
          <p:nvPr/>
        </p:nvSpPr>
        <p:spPr>
          <a:xfrm>
            <a:off x="10447689" y="6338315"/>
            <a:ext cx="341630" cy="44323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22860" marR="5080" indent="-10795">
              <a:lnSpc>
                <a:spcPts val="1610"/>
              </a:lnSpc>
              <a:spcBef>
                <a:spcPts val="210"/>
              </a:spcBef>
            </a:pPr>
            <a:r>
              <a:rPr dirty="0" sz="1400" spc="-25">
                <a:latin typeface="Arial"/>
                <a:cs typeface="Arial"/>
              </a:rPr>
              <a:t>Day 308</a:t>
            </a:r>
            <a:endParaRPr sz="1400">
              <a:latin typeface="Arial"/>
              <a:cs typeface="Arial"/>
            </a:endParaRPr>
          </a:p>
        </p:txBody>
      </p:sp>
      <p:sp>
        <p:nvSpPr>
          <p:cNvPr id="89" name="object 89" descr=""/>
          <p:cNvSpPr txBox="1"/>
          <p:nvPr/>
        </p:nvSpPr>
        <p:spPr>
          <a:xfrm>
            <a:off x="11215892" y="6335267"/>
            <a:ext cx="518159" cy="44323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60020" marR="5080" indent="-147955">
              <a:lnSpc>
                <a:spcPts val="1610"/>
              </a:lnSpc>
              <a:spcBef>
                <a:spcPts val="210"/>
              </a:spcBef>
            </a:pPr>
            <a:r>
              <a:rPr dirty="0" sz="1400" spc="-10">
                <a:latin typeface="Arial"/>
                <a:cs typeface="Arial"/>
              </a:rPr>
              <a:t>Month </a:t>
            </a:r>
            <a:r>
              <a:rPr dirty="0" sz="1400" spc="-25"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  <p:sp>
        <p:nvSpPr>
          <p:cNvPr id="90" name="object 90" descr=""/>
          <p:cNvSpPr txBox="1"/>
          <p:nvPr/>
        </p:nvSpPr>
        <p:spPr>
          <a:xfrm>
            <a:off x="4532101" y="6338315"/>
            <a:ext cx="341630" cy="44323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29209" marR="5080" indent="-17145">
              <a:lnSpc>
                <a:spcPts val="1610"/>
              </a:lnSpc>
              <a:spcBef>
                <a:spcPts val="210"/>
              </a:spcBef>
            </a:pPr>
            <a:r>
              <a:rPr dirty="0" sz="1400" spc="-25">
                <a:latin typeface="Arial"/>
                <a:cs typeface="Arial"/>
              </a:rPr>
              <a:t>Day 112</a:t>
            </a:r>
            <a:endParaRPr sz="1400">
              <a:latin typeface="Arial"/>
              <a:cs typeface="Arial"/>
            </a:endParaRPr>
          </a:p>
        </p:txBody>
      </p:sp>
      <p:sp>
        <p:nvSpPr>
          <p:cNvPr id="91" name="object 91" descr=""/>
          <p:cNvSpPr txBox="1"/>
          <p:nvPr/>
        </p:nvSpPr>
        <p:spPr>
          <a:xfrm>
            <a:off x="994096" y="6368796"/>
            <a:ext cx="7550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Arial"/>
                <a:cs typeface="Arial"/>
              </a:rPr>
              <a:t>Baseline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2" name="object 92" descr=""/>
          <p:cNvSpPr/>
          <p:nvPr/>
        </p:nvSpPr>
        <p:spPr>
          <a:xfrm>
            <a:off x="1733924" y="6306759"/>
            <a:ext cx="798195" cy="553085"/>
          </a:xfrm>
          <a:custGeom>
            <a:avLst/>
            <a:gdLst/>
            <a:ahLst/>
            <a:cxnLst/>
            <a:rect l="l" t="t" r="r" b="b"/>
            <a:pathLst>
              <a:path w="798194" h="553084">
                <a:moveTo>
                  <a:pt x="797919" y="0"/>
                </a:moveTo>
                <a:lnTo>
                  <a:pt x="0" y="0"/>
                </a:lnTo>
                <a:lnTo>
                  <a:pt x="0" y="552926"/>
                </a:lnTo>
                <a:lnTo>
                  <a:pt x="797919" y="552926"/>
                </a:lnTo>
                <a:lnTo>
                  <a:pt x="7979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 descr=""/>
          <p:cNvSpPr txBox="1"/>
          <p:nvPr/>
        </p:nvSpPr>
        <p:spPr>
          <a:xfrm>
            <a:off x="1962227" y="6338315"/>
            <a:ext cx="341630" cy="44323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71755" marR="5080" indent="-59690">
              <a:lnSpc>
                <a:spcPts val="1610"/>
              </a:lnSpc>
              <a:spcBef>
                <a:spcPts val="210"/>
              </a:spcBef>
            </a:pPr>
            <a:r>
              <a:rPr dirty="0" sz="1400" spc="-25">
                <a:latin typeface="Arial"/>
                <a:cs typeface="Arial"/>
              </a:rPr>
              <a:t>Day 28</a:t>
            </a:r>
            <a:endParaRPr sz="1400">
              <a:latin typeface="Arial"/>
              <a:cs typeface="Arial"/>
            </a:endParaRPr>
          </a:p>
        </p:txBody>
      </p:sp>
      <p:sp>
        <p:nvSpPr>
          <p:cNvPr id="94" name="object 94" descr=""/>
          <p:cNvSpPr/>
          <p:nvPr/>
        </p:nvSpPr>
        <p:spPr>
          <a:xfrm>
            <a:off x="2643751" y="6306751"/>
            <a:ext cx="798195" cy="553085"/>
          </a:xfrm>
          <a:custGeom>
            <a:avLst/>
            <a:gdLst/>
            <a:ahLst/>
            <a:cxnLst/>
            <a:rect l="l" t="t" r="r" b="b"/>
            <a:pathLst>
              <a:path w="798195" h="553084">
                <a:moveTo>
                  <a:pt x="797918" y="0"/>
                </a:moveTo>
                <a:lnTo>
                  <a:pt x="0" y="0"/>
                </a:lnTo>
                <a:lnTo>
                  <a:pt x="0" y="552926"/>
                </a:lnTo>
                <a:lnTo>
                  <a:pt x="797918" y="552926"/>
                </a:lnTo>
                <a:lnTo>
                  <a:pt x="7979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 descr=""/>
          <p:cNvSpPr txBox="1"/>
          <p:nvPr/>
        </p:nvSpPr>
        <p:spPr>
          <a:xfrm>
            <a:off x="2872054" y="6338315"/>
            <a:ext cx="341630" cy="44323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71755" marR="5080" indent="-59690">
              <a:lnSpc>
                <a:spcPts val="1610"/>
              </a:lnSpc>
              <a:spcBef>
                <a:spcPts val="210"/>
              </a:spcBef>
            </a:pPr>
            <a:r>
              <a:rPr dirty="0" sz="1400" spc="-25">
                <a:latin typeface="Arial"/>
                <a:cs typeface="Arial"/>
              </a:rPr>
              <a:t>Day 56</a:t>
            </a:r>
            <a:endParaRPr sz="1400">
              <a:latin typeface="Arial"/>
              <a:cs typeface="Arial"/>
            </a:endParaRPr>
          </a:p>
        </p:txBody>
      </p:sp>
      <p:sp>
        <p:nvSpPr>
          <p:cNvPr id="96" name="object 96" descr=""/>
          <p:cNvSpPr txBox="1"/>
          <p:nvPr/>
        </p:nvSpPr>
        <p:spPr>
          <a:xfrm>
            <a:off x="3711609" y="6338315"/>
            <a:ext cx="341630" cy="44323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71755" marR="5080" indent="-59690">
              <a:lnSpc>
                <a:spcPts val="1610"/>
              </a:lnSpc>
              <a:spcBef>
                <a:spcPts val="210"/>
              </a:spcBef>
            </a:pPr>
            <a:r>
              <a:rPr dirty="0" sz="1400" spc="-25">
                <a:latin typeface="Arial"/>
                <a:cs typeface="Arial"/>
              </a:rPr>
              <a:t>Day 84</a:t>
            </a:r>
            <a:endParaRPr sz="1400">
              <a:latin typeface="Arial"/>
              <a:cs typeface="Arial"/>
            </a:endParaRPr>
          </a:p>
        </p:txBody>
      </p:sp>
      <p:sp>
        <p:nvSpPr>
          <p:cNvPr id="97" name="object 9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3708" rIns="0" bIns="0" rtlCol="0" vert="horz">
            <a:spAutoFit/>
          </a:bodyPr>
          <a:lstStyle/>
          <a:p>
            <a:pPr marL="1629410">
              <a:lnSpc>
                <a:spcPct val="100000"/>
              </a:lnSpc>
              <a:spcBef>
                <a:spcPts val="100"/>
              </a:spcBef>
            </a:pPr>
            <a:r>
              <a:rPr dirty="0"/>
              <a:t>Olezarsen</a:t>
            </a:r>
            <a:r>
              <a:rPr dirty="0" spc="-190"/>
              <a:t> </a:t>
            </a:r>
            <a:r>
              <a:rPr dirty="0" spc="-10"/>
              <a:t>Efficacy</a:t>
            </a:r>
          </a:p>
        </p:txBody>
      </p:sp>
      <p:pic>
        <p:nvPicPr>
          <p:cNvPr id="98" name="object 98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699245" y="459348"/>
            <a:ext cx="1914518" cy="478270"/>
          </a:xfrm>
          <a:prstGeom prst="rect">
            <a:avLst/>
          </a:prstGeom>
        </p:spPr>
      </p:pic>
      <p:sp>
        <p:nvSpPr>
          <p:cNvPr id="99" name="object 99" descr=""/>
          <p:cNvSpPr txBox="1"/>
          <p:nvPr/>
        </p:nvSpPr>
        <p:spPr>
          <a:xfrm>
            <a:off x="8701886" y="6069076"/>
            <a:ext cx="31623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i="1">
                <a:latin typeface="Arial"/>
                <a:cs typeface="Arial"/>
              </a:rPr>
              <a:t>Values</a:t>
            </a:r>
            <a:r>
              <a:rPr dirty="0" sz="1000" spc="-2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shown</a:t>
            </a:r>
            <a:r>
              <a:rPr dirty="0" sz="1000" spc="-2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are</a:t>
            </a:r>
            <a:r>
              <a:rPr dirty="0" sz="1000" spc="-2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median</a:t>
            </a:r>
            <a:r>
              <a:rPr dirty="0" sz="1000" spc="-2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and</a:t>
            </a:r>
            <a:r>
              <a:rPr dirty="0" sz="1000" spc="-2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95%</a:t>
            </a:r>
            <a:r>
              <a:rPr dirty="0" sz="1000" spc="-1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CI</a:t>
            </a:r>
            <a:r>
              <a:rPr dirty="0" sz="1000" spc="-2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by</a:t>
            </a:r>
            <a:r>
              <a:rPr dirty="0" sz="1000" spc="-2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treatment</a:t>
            </a:r>
            <a:r>
              <a:rPr dirty="0" sz="1000" spc="-25" i="1">
                <a:latin typeface="Arial"/>
                <a:cs typeface="Arial"/>
              </a:rPr>
              <a:t> arm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00" name="object 100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00754" y="6407302"/>
            <a:ext cx="321263" cy="374904"/>
          </a:xfrm>
          <a:prstGeom prst="rect">
            <a:avLst/>
          </a:prstGeom>
        </p:spPr>
      </p:pic>
      <p:pic>
        <p:nvPicPr>
          <p:cNvPr id="101" name="object 101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01193" y="6422007"/>
            <a:ext cx="298573" cy="358843"/>
          </a:xfrm>
          <a:prstGeom prst="rect">
            <a:avLst/>
          </a:prstGeom>
        </p:spPr>
      </p:pic>
      <p:pic>
        <p:nvPicPr>
          <p:cNvPr id="102" name="object 102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67694" y="196977"/>
            <a:ext cx="508646" cy="822959"/>
          </a:xfrm>
          <a:prstGeom prst="rect">
            <a:avLst/>
          </a:prstGeom>
        </p:spPr>
      </p:pic>
      <p:sp>
        <p:nvSpPr>
          <p:cNvPr id="103" name="object 103" descr=""/>
          <p:cNvSpPr txBox="1"/>
          <p:nvPr/>
        </p:nvSpPr>
        <p:spPr>
          <a:xfrm>
            <a:off x="2728998" y="1381252"/>
            <a:ext cx="803910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dirty="0" sz="1600" spc="-10" b="1">
                <a:latin typeface="Arial"/>
                <a:cs typeface="Arial"/>
              </a:rPr>
              <a:t>Placebo (N=39)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4" name="object 104" descr=""/>
          <p:cNvSpPr txBox="1"/>
          <p:nvPr/>
        </p:nvSpPr>
        <p:spPr>
          <a:xfrm>
            <a:off x="117105" y="2517610"/>
            <a:ext cx="252729" cy="20828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70"/>
              </a:lnSpc>
            </a:pPr>
            <a:r>
              <a:rPr dirty="0" sz="1600" spc="-10" b="1">
                <a:latin typeface="Arial"/>
                <a:cs typeface="Arial"/>
              </a:rPr>
              <a:t>Triglycerides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(mg/dL)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5" name="object 105" descr=""/>
          <p:cNvSpPr txBox="1"/>
          <p:nvPr/>
        </p:nvSpPr>
        <p:spPr>
          <a:xfrm>
            <a:off x="2404634" y="4225035"/>
            <a:ext cx="1584960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dirty="0" sz="1600" b="1">
                <a:solidFill>
                  <a:srgbClr val="FF0000"/>
                </a:solidFill>
                <a:latin typeface="Arial"/>
                <a:cs typeface="Arial"/>
              </a:rPr>
              <a:t>Olezarsen</a:t>
            </a:r>
            <a:r>
              <a:rPr dirty="0" sz="1600" spc="-4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FF0000"/>
                </a:solidFill>
                <a:latin typeface="Arial"/>
                <a:cs typeface="Arial"/>
              </a:rPr>
              <a:t>50mg </a:t>
            </a:r>
            <a:r>
              <a:rPr dirty="0" sz="1600" spc="-10" b="1">
                <a:solidFill>
                  <a:srgbClr val="FF0000"/>
                </a:solidFill>
                <a:latin typeface="Arial"/>
                <a:cs typeface="Arial"/>
              </a:rPr>
              <a:t>(N=58)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6" name="object 106" descr=""/>
          <p:cNvSpPr txBox="1"/>
          <p:nvPr/>
        </p:nvSpPr>
        <p:spPr>
          <a:xfrm>
            <a:off x="2288677" y="5681979"/>
            <a:ext cx="158496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800000"/>
                </a:solidFill>
                <a:latin typeface="Arial"/>
                <a:cs typeface="Arial"/>
              </a:rPr>
              <a:t>Olezarsen</a:t>
            </a:r>
            <a:r>
              <a:rPr dirty="0" sz="1600" spc="-45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800000"/>
                </a:solidFill>
                <a:latin typeface="Arial"/>
                <a:cs typeface="Arial"/>
              </a:rPr>
              <a:t>80mg </a:t>
            </a:r>
            <a:r>
              <a:rPr dirty="0" sz="1600" spc="-10" b="1">
                <a:solidFill>
                  <a:srgbClr val="800000"/>
                </a:solidFill>
                <a:latin typeface="Arial"/>
                <a:cs typeface="Arial"/>
              </a:rPr>
              <a:t>(N=57)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7" name="object 107" descr=""/>
          <p:cNvGrpSpPr/>
          <p:nvPr/>
        </p:nvGrpSpPr>
        <p:grpSpPr>
          <a:xfrm>
            <a:off x="2201129" y="1415053"/>
            <a:ext cx="9884410" cy="3017520"/>
            <a:chOff x="2201129" y="1415053"/>
            <a:chExt cx="9884410" cy="3017520"/>
          </a:xfrm>
        </p:grpSpPr>
        <p:sp>
          <p:nvSpPr>
            <p:cNvPr id="108" name="object 108" descr=""/>
            <p:cNvSpPr/>
            <p:nvPr/>
          </p:nvSpPr>
          <p:spPr>
            <a:xfrm>
              <a:off x="2201126" y="1415059"/>
              <a:ext cx="6762750" cy="51435"/>
            </a:xfrm>
            <a:custGeom>
              <a:avLst/>
              <a:gdLst/>
              <a:ahLst/>
              <a:cxnLst/>
              <a:rect l="l" t="t" r="r" b="b"/>
              <a:pathLst>
                <a:path w="6762750" h="51434">
                  <a:moveTo>
                    <a:pt x="45720" y="49415"/>
                  </a:moveTo>
                  <a:lnTo>
                    <a:pt x="22860" y="3695"/>
                  </a:lnTo>
                  <a:lnTo>
                    <a:pt x="0" y="49415"/>
                  </a:lnTo>
                  <a:lnTo>
                    <a:pt x="45720" y="49415"/>
                  </a:lnTo>
                  <a:close/>
                </a:path>
                <a:path w="6762750" h="51434">
                  <a:moveTo>
                    <a:pt x="1719300" y="45720"/>
                  </a:moveTo>
                  <a:lnTo>
                    <a:pt x="1696440" y="0"/>
                  </a:lnTo>
                  <a:lnTo>
                    <a:pt x="1673580" y="45720"/>
                  </a:lnTo>
                  <a:lnTo>
                    <a:pt x="1719300" y="45720"/>
                  </a:lnTo>
                  <a:close/>
                </a:path>
                <a:path w="6762750" h="51434">
                  <a:moveTo>
                    <a:pt x="5084292" y="51155"/>
                  </a:moveTo>
                  <a:lnTo>
                    <a:pt x="5061432" y="5435"/>
                  </a:lnTo>
                  <a:lnTo>
                    <a:pt x="5038572" y="51155"/>
                  </a:lnTo>
                  <a:lnTo>
                    <a:pt x="5084292" y="51155"/>
                  </a:lnTo>
                  <a:close/>
                </a:path>
                <a:path w="6762750" h="51434">
                  <a:moveTo>
                    <a:pt x="6762166" y="51155"/>
                  </a:moveTo>
                  <a:lnTo>
                    <a:pt x="6739306" y="5435"/>
                  </a:lnTo>
                  <a:lnTo>
                    <a:pt x="6716446" y="51155"/>
                  </a:lnTo>
                  <a:lnTo>
                    <a:pt x="6762166" y="51155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8502711" y="4093500"/>
              <a:ext cx="3582670" cy="339090"/>
            </a:xfrm>
            <a:custGeom>
              <a:avLst/>
              <a:gdLst/>
              <a:ahLst/>
              <a:cxnLst/>
              <a:rect l="l" t="t" r="r" b="b"/>
              <a:pathLst>
                <a:path w="3582670" h="339089">
                  <a:moveTo>
                    <a:pt x="3582408" y="0"/>
                  </a:moveTo>
                  <a:lnTo>
                    <a:pt x="0" y="0"/>
                  </a:lnTo>
                  <a:lnTo>
                    <a:pt x="0" y="338554"/>
                  </a:lnTo>
                  <a:lnTo>
                    <a:pt x="3582408" y="338554"/>
                  </a:lnTo>
                  <a:lnTo>
                    <a:pt x="3582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0" name="object 110" descr=""/>
          <p:cNvSpPr txBox="1"/>
          <p:nvPr/>
        </p:nvSpPr>
        <p:spPr>
          <a:xfrm>
            <a:off x="8959621" y="4127500"/>
            <a:ext cx="26695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Month</a:t>
            </a:r>
            <a:r>
              <a:rPr dirty="0" u="heavy" sz="16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6</a:t>
            </a:r>
            <a:r>
              <a:rPr dirty="0" u="heavy" sz="16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PBO-</a:t>
            </a:r>
            <a:r>
              <a:rPr dirty="0" u="heavy" sz="1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adj</a:t>
            </a:r>
            <a:r>
              <a:rPr dirty="0" u="heavy" sz="16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%</a:t>
            </a:r>
            <a:r>
              <a:rPr dirty="0" u="heavy" sz="16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change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1" name="object 111" descr=""/>
          <p:cNvSpPr/>
          <p:nvPr/>
        </p:nvSpPr>
        <p:spPr>
          <a:xfrm>
            <a:off x="6119233" y="3191255"/>
            <a:ext cx="266700" cy="2286000"/>
          </a:xfrm>
          <a:custGeom>
            <a:avLst/>
            <a:gdLst/>
            <a:ahLst/>
            <a:cxnLst/>
            <a:rect l="l" t="t" r="r" b="b"/>
            <a:pathLst>
              <a:path w="266700" h="2286000">
                <a:moveTo>
                  <a:pt x="88899" y="2019300"/>
                </a:moveTo>
                <a:lnTo>
                  <a:pt x="0" y="2019300"/>
                </a:lnTo>
                <a:lnTo>
                  <a:pt x="133350" y="2286000"/>
                </a:lnTo>
                <a:lnTo>
                  <a:pt x="244475" y="2063750"/>
                </a:lnTo>
                <a:lnTo>
                  <a:pt x="88900" y="2063750"/>
                </a:lnTo>
                <a:lnTo>
                  <a:pt x="88899" y="2019300"/>
                </a:lnTo>
                <a:close/>
              </a:path>
              <a:path w="266700" h="2286000">
                <a:moveTo>
                  <a:pt x="177798" y="0"/>
                </a:moveTo>
                <a:lnTo>
                  <a:pt x="88898" y="0"/>
                </a:lnTo>
                <a:lnTo>
                  <a:pt x="88900" y="2063750"/>
                </a:lnTo>
                <a:lnTo>
                  <a:pt x="177800" y="2063750"/>
                </a:lnTo>
                <a:lnTo>
                  <a:pt x="177798" y="0"/>
                </a:lnTo>
                <a:close/>
              </a:path>
              <a:path w="266700" h="2286000">
                <a:moveTo>
                  <a:pt x="266700" y="2019300"/>
                </a:moveTo>
                <a:lnTo>
                  <a:pt x="177799" y="2019300"/>
                </a:lnTo>
                <a:lnTo>
                  <a:pt x="177800" y="2063750"/>
                </a:lnTo>
                <a:lnTo>
                  <a:pt x="244475" y="2063750"/>
                </a:lnTo>
                <a:lnTo>
                  <a:pt x="266700" y="20193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 descr=""/>
          <p:cNvSpPr txBox="1"/>
          <p:nvPr/>
        </p:nvSpPr>
        <p:spPr>
          <a:xfrm>
            <a:off x="4086743" y="3922190"/>
            <a:ext cx="2075814" cy="64643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260"/>
              </a:spcBef>
            </a:pPr>
            <a:r>
              <a:rPr dirty="0" sz="2000" spc="-10" b="1">
                <a:solidFill>
                  <a:srgbClr val="FF0000"/>
                </a:solidFill>
                <a:latin typeface="Arial"/>
                <a:cs typeface="Arial"/>
              </a:rPr>
              <a:t>-49.3%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dirty="0" sz="1600">
                <a:solidFill>
                  <a:srgbClr val="FF0000"/>
                </a:solidFill>
                <a:latin typeface="Arial"/>
                <a:cs typeface="Arial"/>
              </a:rPr>
              <a:t>(95%CI</a:t>
            </a:r>
            <a:r>
              <a:rPr dirty="0" sz="16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dirty="0" sz="1600">
                <a:solidFill>
                  <a:srgbClr val="FF0000"/>
                </a:solidFill>
                <a:latin typeface="Arial"/>
                <a:cs typeface="Arial"/>
              </a:rPr>
              <a:t>59.0,</a:t>
            </a:r>
            <a:r>
              <a:rPr dirty="0" sz="1600" spc="-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Arial"/>
                <a:cs typeface="Arial"/>
              </a:rPr>
              <a:t>-39.5)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3" name="object 113" descr=""/>
          <p:cNvSpPr/>
          <p:nvPr/>
        </p:nvSpPr>
        <p:spPr>
          <a:xfrm>
            <a:off x="6690566" y="3939612"/>
            <a:ext cx="2051050" cy="646430"/>
          </a:xfrm>
          <a:custGeom>
            <a:avLst/>
            <a:gdLst/>
            <a:ahLst/>
            <a:cxnLst/>
            <a:rect l="l" t="t" r="r" b="b"/>
            <a:pathLst>
              <a:path w="2051050" h="646429">
                <a:moveTo>
                  <a:pt x="0" y="0"/>
                </a:moveTo>
                <a:lnTo>
                  <a:pt x="2050482" y="0"/>
                </a:lnTo>
                <a:lnTo>
                  <a:pt x="2050482" y="646331"/>
                </a:lnTo>
                <a:lnTo>
                  <a:pt x="0" y="64633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 descr=""/>
          <p:cNvSpPr txBox="1"/>
          <p:nvPr/>
        </p:nvSpPr>
        <p:spPr>
          <a:xfrm>
            <a:off x="7301469" y="3960876"/>
            <a:ext cx="82994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800000"/>
                </a:solidFill>
                <a:latin typeface="Arial"/>
                <a:cs typeface="Arial"/>
              </a:rPr>
              <a:t>-53.1%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5" name="object 115" descr=""/>
          <p:cNvSpPr txBox="1"/>
          <p:nvPr/>
        </p:nvSpPr>
        <p:spPr>
          <a:xfrm>
            <a:off x="6780769" y="4276852"/>
            <a:ext cx="18700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800000"/>
                </a:solidFill>
                <a:latin typeface="Arial"/>
                <a:cs typeface="Arial"/>
              </a:rPr>
              <a:t>(95%CI</a:t>
            </a:r>
            <a:r>
              <a:rPr dirty="0" sz="1600" spc="-45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Arial"/>
                <a:cs typeface="Arial"/>
              </a:rPr>
              <a:t>-</a:t>
            </a:r>
            <a:r>
              <a:rPr dirty="0" sz="1600">
                <a:solidFill>
                  <a:srgbClr val="800000"/>
                </a:solidFill>
                <a:latin typeface="Arial"/>
                <a:cs typeface="Arial"/>
              </a:rPr>
              <a:t>62.9,</a:t>
            </a:r>
            <a:r>
              <a:rPr dirty="0" sz="1600" spc="-4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Arial"/>
                <a:cs typeface="Arial"/>
              </a:rPr>
              <a:t>-43.4)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6" name="object 116" descr=""/>
          <p:cNvSpPr/>
          <p:nvPr/>
        </p:nvSpPr>
        <p:spPr>
          <a:xfrm>
            <a:off x="6469134" y="3191255"/>
            <a:ext cx="266700" cy="2458720"/>
          </a:xfrm>
          <a:custGeom>
            <a:avLst/>
            <a:gdLst/>
            <a:ahLst/>
            <a:cxnLst/>
            <a:rect l="l" t="t" r="r" b="b"/>
            <a:pathLst>
              <a:path w="266700" h="2458720">
                <a:moveTo>
                  <a:pt x="88899" y="2192011"/>
                </a:moveTo>
                <a:lnTo>
                  <a:pt x="0" y="2192011"/>
                </a:lnTo>
                <a:lnTo>
                  <a:pt x="133350" y="2458710"/>
                </a:lnTo>
                <a:lnTo>
                  <a:pt x="244475" y="2236459"/>
                </a:lnTo>
                <a:lnTo>
                  <a:pt x="88900" y="2236459"/>
                </a:lnTo>
                <a:lnTo>
                  <a:pt x="88899" y="2192011"/>
                </a:lnTo>
                <a:close/>
              </a:path>
              <a:path w="266700" h="2458720">
                <a:moveTo>
                  <a:pt x="177798" y="0"/>
                </a:moveTo>
                <a:lnTo>
                  <a:pt x="88898" y="0"/>
                </a:lnTo>
                <a:lnTo>
                  <a:pt x="88900" y="2236459"/>
                </a:lnTo>
                <a:lnTo>
                  <a:pt x="177800" y="2236459"/>
                </a:lnTo>
                <a:lnTo>
                  <a:pt x="177798" y="0"/>
                </a:lnTo>
                <a:close/>
              </a:path>
              <a:path w="266700" h="2458720">
                <a:moveTo>
                  <a:pt x="266700" y="2192011"/>
                </a:moveTo>
                <a:lnTo>
                  <a:pt x="177799" y="2192011"/>
                </a:lnTo>
                <a:lnTo>
                  <a:pt x="177800" y="2236459"/>
                </a:lnTo>
                <a:lnTo>
                  <a:pt x="244475" y="2236459"/>
                </a:lnTo>
                <a:lnTo>
                  <a:pt x="266700" y="2192011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616" y="6502520"/>
            <a:ext cx="197272" cy="22565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9393" y="269875"/>
            <a:ext cx="407046" cy="671064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892502" y="3408673"/>
            <a:ext cx="245110" cy="1539240"/>
          </a:xfrm>
          <a:custGeom>
            <a:avLst/>
            <a:gdLst/>
            <a:ahLst/>
            <a:cxnLst/>
            <a:rect l="l" t="t" r="r" b="b"/>
            <a:pathLst>
              <a:path w="245109" h="1539239">
                <a:moveTo>
                  <a:pt x="245107" y="0"/>
                </a:moveTo>
                <a:lnTo>
                  <a:pt x="0" y="0"/>
                </a:lnTo>
                <a:lnTo>
                  <a:pt x="0" y="1538712"/>
                </a:lnTo>
                <a:lnTo>
                  <a:pt x="245107" y="1538712"/>
                </a:lnTo>
                <a:lnTo>
                  <a:pt x="2451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284674" y="3408673"/>
            <a:ext cx="245110" cy="1659889"/>
          </a:xfrm>
          <a:custGeom>
            <a:avLst/>
            <a:gdLst/>
            <a:ahLst/>
            <a:cxnLst/>
            <a:rect l="l" t="t" r="r" b="b"/>
            <a:pathLst>
              <a:path w="245109" h="1659889">
                <a:moveTo>
                  <a:pt x="245108" y="0"/>
                </a:moveTo>
                <a:lnTo>
                  <a:pt x="0" y="0"/>
                </a:lnTo>
                <a:lnTo>
                  <a:pt x="0" y="1659497"/>
                </a:lnTo>
                <a:lnTo>
                  <a:pt x="245108" y="1659497"/>
                </a:lnTo>
                <a:lnTo>
                  <a:pt x="245108" y="0"/>
                </a:lnTo>
                <a:close/>
              </a:path>
            </a:pathLst>
          </a:custGeom>
          <a:solidFill>
            <a:srgbClr val="92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069021" y="3408673"/>
            <a:ext cx="245110" cy="2003425"/>
          </a:xfrm>
          <a:custGeom>
            <a:avLst/>
            <a:gdLst/>
            <a:ahLst/>
            <a:cxnLst/>
            <a:rect l="l" t="t" r="r" b="b"/>
            <a:pathLst>
              <a:path w="245110" h="2003425">
                <a:moveTo>
                  <a:pt x="245108" y="0"/>
                </a:moveTo>
                <a:lnTo>
                  <a:pt x="0" y="0"/>
                </a:lnTo>
                <a:lnTo>
                  <a:pt x="0" y="2003397"/>
                </a:lnTo>
                <a:lnTo>
                  <a:pt x="245108" y="2003397"/>
                </a:lnTo>
                <a:lnTo>
                  <a:pt x="2451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2461196" y="3408673"/>
            <a:ext cx="245110" cy="2287270"/>
          </a:xfrm>
          <a:custGeom>
            <a:avLst/>
            <a:gdLst/>
            <a:ahLst/>
            <a:cxnLst/>
            <a:rect l="l" t="t" r="r" b="b"/>
            <a:pathLst>
              <a:path w="245110" h="2287270">
                <a:moveTo>
                  <a:pt x="245107" y="0"/>
                </a:moveTo>
                <a:lnTo>
                  <a:pt x="0" y="0"/>
                </a:lnTo>
                <a:lnTo>
                  <a:pt x="0" y="2287063"/>
                </a:lnTo>
                <a:lnTo>
                  <a:pt x="245107" y="2287063"/>
                </a:lnTo>
                <a:lnTo>
                  <a:pt x="245107" y="0"/>
                </a:lnTo>
                <a:close/>
              </a:path>
            </a:pathLst>
          </a:custGeom>
          <a:solidFill>
            <a:srgbClr val="92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014983" y="5202525"/>
            <a:ext cx="0" cy="49530"/>
          </a:xfrm>
          <a:custGeom>
            <a:avLst/>
            <a:gdLst/>
            <a:ahLst/>
            <a:cxnLst/>
            <a:rect l="l" t="t" r="r" b="b"/>
            <a:pathLst>
              <a:path w="0" h="49529">
                <a:moveTo>
                  <a:pt x="0" y="0"/>
                </a:moveTo>
                <a:lnTo>
                  <a:pt x="0" y="49064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1010221" y="4643179"/>
            <a:ext cx="9525" cy="317500"/>
            <a:chOff x="1010221" y="4643179"/>
            <a:chExt cx="9525" cy="317500"/>
          </a:xfrm>
        </p:grpSpPr>
        <p:sp>
          <p:nvSpPr>
            <p:cNvPr id="10" name="object 10" descr=""/>
            <p:cNvSpPr/>
            <p:nvPr/>
          </p:nvSpPr>
          <p:spPr>
            <a:xfrm>
              <a:off x="1014983" y="4946903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w="0" h="13335">
                  <a:moveTo>
                    <a:pt x="0" y="0"/>
                  </a:moveTo>
                  <a:lnTo>
                    <a:pt x="0" y="13179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14983" y="4643179"/>
              <a:ext cx="0" cy="304165"/>
            </a:xfrm>
            <a:custGeom>
              <a:avLst/>
              <a:gdLst/>
              <a:ahLst/>
              <a:cxnLst/>
              <a:rect l="l" t="t" r="r" b="b"/>
              <a:pathLst>
                <a:path w="0" h="304164">
                  <a:moveTo>
                    <a:pt x="0" y="30372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/>
          <p:nvPr/>
        </p:nvSpPr>
        <p:spPr>
          <a:xfrm>
            <a:off x="986480" y="525159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986480" y="464317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4" name="object 14" descr=""/>
          <p:cNvGrpSpPr/>
          <p:nvPr/>
        </p:nvGrpSpPr>
        <p:grpSpPr>
          <a:xfrm>
            <a:off x="1403413" y="4763115"/>
            <a:ext cx="9525" cy="356235"/>
            <a:chOff x="1403413" y="4763115"/>
            <a:chExt cx="9525" cy="356235"/>
          </a:xfrm>
        </p:grpSpPr>
        <p:sp>
          <p:nvSpPr>
            <p:cNvPr id="15" name="object 15" descr=""/>
            <p:cNvSpPr/>
            <p:nvPr/>
          </p:nvSpPr>
          <p:spPr>
            <a:xfrm>
              <a:off x="1408175" y="5068823"/>
              <a:ext cx="0" cy="50165"/>
            </a:xfrm>
            <a:custGeom>
              <a:avLst/>
              <a:gdLst/>
              <a:ahLst/>
              <a:cxnLst/>
              <a:rect l="l" t="t" r="r" b="b"/>
              <a:pathLst>
                <a:path w="0" h="50164">
                  <a:moveTo>
                    <a:pt x="0" y="0"/>
                  </a:moveTo>
                  <a:lnTo>
                    <a:pt x="0" y="50145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408175" y="4763115"/>
              <a:ext cx="0" cy="306070"/>
            </a:xfrm>
            <a:custGeom>
              <a:avLst/>
              <a:gdLst/>
              <a:ahLst/>
              <a:cxnLst/>
              <a:rect l="l" t="t" r="r" b="b"/>
              <a:pathLst>
                <a:path w="0" h="306070">
                  <a:moveTo>
                    <a:pt x="0" y="30570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/>
          <p:nvPr/>
        </p:nvSpPr>
        <p:spPr>
          <a:xfrm>
            <a:off x="1378653" y="537322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378653" y="47631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2191511" y="5692614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0"/>
                </a:moveTo>
                <a:lnTo>
                  <a:pt x="0" y="48291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0" name="object 20" descr=""/>
          <p:cNvGrpSpPr/>
          <p:nvPr/>
        </p:nvGrpSpPr>
        <p:grpSpPr>
          <a:xfrm>
            <a:off x="2186749" y="5083238"/>
            <a:ext cx="9525" cy="367030"/>
            <a:chOff x="2186749" y="5083238"/>
            <a:chExt cx="9525" cy="367030"/>
          </a:xfrm>
        </p:grpSpPr>
        <p:sp>
          <p:nvSpPr>
            <p:cNvPr id="21" name="object 21" descr=""/>
            <p:cNvSpPr/>
            <p:nvPr/>
          </p:nvSpPr>
          <p:spPr>
            <a:xfrm>
              <a:off x="2191511" y="5413248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0"/>
                  </a:moveTo>
                  <a:lnTo>
                    <a:pt x="0" y="36922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191511" y="5083238"/>
              <a:ext cx="0" cy="330200"/>
            </a:xfrm>
            <a:custGeom>
              <a:avLst/>
              <a:gdLst/>
              <a:ahLst/>
              <a:cxnLst/>
              <a:rect l="l" t="t" r="r" b="b"/>
              <a:pathLst>
                <a:path w="0" h="330200">
                  <a:moveTo>
                    <a:pt x="0" y="33001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/>
          <p:nvPr/>
        </p:nvSpPr>
        <p:spPr>
          <a:xfrm>
            <a:off x="2163000" y="574090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2163000" y="508323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2584704" y="5976280"/>
            <a:ext cx="0" cy="53975"/>
          </a:xfrm>
          <a:custGeom>
            <a:avLst/>
            <a:gdLst/>
            <a:ahLst/>
            <a:cxnLst/>
            <a:rect l="l" t="t" r="r" b="b"/>
            <a:pathLst>
              <a:path w="0" h="53975">
                <a:moveTo>
                  <a:pt x="0" y="0"/>
                </a:moveTo>
                <a:lnTo>
                  <a:pt x="0" y="53518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6" name="object 26" descr=""/>
          <p:cNvGrpSpPr/>
          <p:nvPr/>
        </p:nvGrpSpPr>
        <p:grpSpPr>
          <a:xfrm>
            <a:off x="2579941" y="5361674"/>
            <a:ext cx="9525" cy="372745"/>
            <a:chOff x="2579941" y="5361674"/>
            <a:chExt cx="9525" cy="372745"/>
          </a:xfrm>
        </p:grpSpPr>
        <p:sp>
          <p:nvSpPr>
            <p:cNvPr id="27" name="object 27" descr=""/>
            <p:cNvSpPr/>
            <p:nvPr/>
          </p:nvSpPr>
          <p:spPr>
            <a:xfrm>
              <a:off x="2584704" y="5696711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0"/>
                  </a:moveTo>
                  <a:lnTo>
                    <a:pt x="0" y="37125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584704" y="5361674"/>
              <a:ext cx="0" cy="335280"/>
            </a:xfrm>
            <a:custGeom>
              <a:avLst/>
              <a:gdLst/>
              <a:ahLst/>
              <a:cxnLst/>
              <a:rect l="l" t="t" r="r" b="b"/>
              <a:pathLst>
                <a:path w="0" h="335279">
                  <a:moveTo>
                    <a:pt x="0" y="335037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/>
          <p:nvPr/>
        </p:nvSpPr>
        <p:spPr>
          <a:xfrm>
            <a:off x="2555175" y="602979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2555175" y="536167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818969" y="5202525"/>
            <a:ext cx="0" cy="1236980"/>
          </a:xfrm>
          <a:custGeom>
            <a:avLst/>
            <a:gdLst/>
            <a:ahLst/>
            <a:cxnLst/>
            <a:rect l="l" t="t" r="r" b="b"/>
            <a:pathLst>
              <a:path w="0" h="1236979">
                <a:moveTo>
                  <a:pt x="0" y="0"/>
                </a:moveTo>
                <a:lnTo>
                  <a:pt x="0" y="1236589"/>
                </a:lnTo>
              </a:path>
            </a:pathLst>
          </a:custGeom>
          <a:ln w="952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818969" y="1847433"/>
            <a:ext cx="2182495" cy="3112770"/>
          </a:xfrm>
          <a:custGeom>
            <a:avLst/>
            <a:gdLst/>
            <a:ahLst/>
            <a:cxnLst/>
            <a:rect l="l" t="t" r="r" b="b"/>
            <a:pathLst>
              <a:path w="2182495" h="3112770">
                <a:moveTo>
                  <a:pt x="0" y="0"/>
                </a:moveTo>
                <a:lnTo>
                  <a:pt x="0" y="3112648"/>
                </a:lnTo>
              </a:path>
              <a:path w="2182495" h="3112770">
                <a:moveTo>
                  <a:pt x="0" y="1561240"/>
                </a:moveTo>
                <a:lnTo>
                  <a:pt x="2182401" y="1561240"/>
                </a:lnTo>
              </a:path>
            </a:pathLst>
          </a:custGeom>
          <a:ln w="952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12176137" y="340867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 h="0">
                <a:moveTo>
                  <a:pt x="0" y="0"/>
                </a:moveTo>
                <a:lnTo>
                  <a:pt x="15863" y="0"/>
                </a:lnTo>
              </a:path>
            </a:pathLst>
          </a:custGeom>
          <a:ln w="952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1217331" y="5118970"/>
            <a:ext cx="481965" cy="242570"/>
          </a:xfrm>
          <a:custGeom>
            <a:avLst/>
            <a:gdLst/>
            <a:ahLst/>
            <a:cxnLst/>
            <a:rect l="l" t="t" r="r" b="b"/>
            <a:pathLst>
              <a:path w="481964" h="242570">
                <a:moveTo>
                  <a:pt x="481394" y="0"/>
                </a:moveTo>
                <a:lnTo>
                  <a:pt x="0" y="0"/>
                </a:lnTo>
                <a:lnTo>
                  <a:pt x="0" y="242443"/>
                </a:lnTo>
                <a:lnTo>
                  <a:pt x="481394" y="242443"/>
                </a:lnTo>
                <a:lnTo>
                  <a:pt x="4813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 txBox="1"/>
          <p:nvPr/>
        </p:nvSpPr>
        <p:spPr>
          <a:xfrm>
            <a:off x="812459" y="4954523"/>
            <a:ext cx="861060" cy="397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65"/>
              </a:lnSpc>
              <a:spcBef>
                <a:spcPts val="100"/>
              </a:spcBef>
            </a:pPr>
            <a:r>
              <a:rPr dirty="0" sz="1400" spc="-10" b="1">
                <a:latin typeface="Arial"/>
                <a:cs typeface="Arial"/>
              </a:rPr>
              <a:t>-</a:t>
            </a:r>
            <a:r>
              <a:rPr dirty="0" sz="1400" spc="-20" b="1">
                <a:latin typeface="Arial"/>
                <a:cs typeface="Arial"/>
              </a:rPr>
              <a:t>49.3</a:t>
            </a:r>
            <a:endParaRPr sz="1400">
              <a:latin typeface="Arial"/>
              <a:cs typeface="Arial"/>
            </a:endParaRPr>
          </a:p>
          <a:p>
            <a:pPr marL="442595">
              <a:lnSpc>
                <a:spcPts val="1465"/>
              </a:lnSpc>
            </a:pPr>
            <a:r>
              <a:rPr dirty="0" sz="1400" spc="-10" b="1">
                <a:latin typeface="Arial"/>
                <a:cs typeface="Arial"/>
              </a:rPr>
              <a:t>-</a:t>
            </a:r>
            <a:r>
              <a:rPr dirty="0" sz="1400" spc="-20" b="1">
                <a:latin typeface="Arial"/>
                <a:cs typeface="Arial"/>
              </a:rPr>
              <a:t>53.1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976279" y="5445252"/>
            <a:ext cx="4311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Arial"/>
                <a:cs typeface="Arial"/>
              </a:rPr>
              <a:t>-</a:t>
            </a:r>
            <a:r>
              <a:rPr dirty="0" sz="1400" spc="-20" b="1">
                <a:latin typeface="Arial"/>
                <a:cs typeface="Arial"/>
              </a:rPr>
              <a:t>64.2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2368453" y="5728716"/>
            <a:ext cx="4311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Arial"/>
                <a:cs typeface="Arial"/>
              </a:rPr>
              <a:t>-</a:t>
            </a:r>
            <a:r>
              <a:rPr dirty="0" sz="1400" spc="-20" b="1">
                <a:latin typeface="Arial"/>
                <a:cs typeface="Arial"/>
              </a:rPr>
              <a:t>73.2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310258" y="6428818"/>
            <a:ext cx="2936875" cy="280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55"/>
              </a:lnSpc>
              <a:tabLst>
                <a:tab pos="552450" algn="l"/>
              </a:tabLst>
            </a:pPr>
            <a:r>
              <a:rPr dirty="0" sz="1400" b="1">
                <a:latin typeface="Arial"/>
                <a:cs typeface="Arial"/>
              </a:rPr>
              <a:t>-</a:t>
            </a:r>
            <a:r>
              <a:rPr dirty="0" sz="1400" spc="-25" b="1">
                <a:latin typeface="Arial"/>
                <a:cs typeface="Arial"/>
              </a:rPr>
              <a:t>100</a:t>
            </a:r>
            <a:r>
              <a:rPr dirty="0" sz="1400" b="1">
                <a:latin typeface="Arial"/>
                <a:cs typeface="Arial"/>
              </a:rPr>
              <a:t>	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</a:t>
            </a:r>
            <a:r>
              <a:rPr dirty="0" sz="700" spc="-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Academic</a:t>
            </a:r>
            <a:r>
              <a:rPr dirty="0" sz="700" spc="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Research</a:t>
            </a:r>
            <a:r>
              <a:rPr dirty="0" sz="700" spc="-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990000"/>
                </a:solidFill>
                <a:latin typeface="Arial"/>
                <a:cs typeface="Arial"/>
              </a:rPr>
              <a:t>Organization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of</a:t>
            </a:r>
            <a:endParaRPr sz="700">
              <a:latin typeface="Arial"/>
              <a:cs typeface="Arial"/>
            </a:endParaRPr>
          </a:p>
          <a:p>
            <a:pPr marL="553085">
              <a:lnSpc>
                <a:spcPts val="745"/>
              </a:lnSpc>
            </a:pP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Brigham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700" spc="-2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Women’s</a:t>
            </a:r>
            <a:r>
              <a:rPr dirty="0" sz="700" spc="-2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Hospital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Harvard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Medical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990000"/>
                </a:solidFill>
                <a:latin typeface="Arial"/>
                <a:cs typeface="Arial"/>
              </a:rPr>
              <a:t>School</a:t>
            </a:r>
            <a:endParaRPr sz="7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396428" y="5774435"/>
            <a:ext cx="2768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-</a:t>
            </a:r>
            <a:r>
              <a:rPr dirty="0" sz="1400" spc="-25" b="1">
                <a:latin typeface="Arial"/>
                <a:cs typeface="Arial"/>
              </a:rPr>
              <a:t>80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396428" y="5149596"/>
            <a:ext cx="2768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-</a:t>
            </a:r>
            <a:r>
              <a:rPr dirty="0" sz="1400" spc="-25" b="1">
                <a:latin typeface="Arial"/>
                <a:cs typeface="Arial"/>
              </a:rPr>
              <a:t>60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396428" y="3899916"/>
            <a:ext cx="276860" cy="863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-</a:t>
            </a:r>
            <a:r>
              <a:rPr dirty="0" sz="1400" spc="-25" b="1"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-</a:t>
            </a:r>
            <a:r>
              <a:rPr dirty="0" sz="1400" spc="-25" b="1">
                <a:latin typeface="Arial"/>
                <a:cs typeface="Arial"/>
              </a:rPr>
              <a:t>40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554480" y="3275076"/>
            <a:ext cx="1244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-13215" y="2389171"/>
            <a:ext cx="304800" cy="3223260"/>
          </a:xfrm>
          <a:prstGeom prst="rect">
            <a:avLst/>
          </a:prstGeom>
        </p:spPr>
        <p:txBody>
          <a:bodyPr wrap="square" lIns="0" tIns="127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800" b="1">
                <a:latin typeface="Calibri"/>
                <a:cs typeface="Calibri"/>
              </a:rPr>
              <a:t>%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Change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compared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with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placebo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 descr=""/>
          <p:cNvSpPr/>
          <p:nvPr/>
        </p:nvSpPr>
        <p:spPr>
          <a:xfrm>
            <a:off x="9724556" y="5858769"/>
            <a:ext cx="172720" cy="135890"/>
          </a:xfrm>
          <a:custGeom>
            <a:avLst/>
            <a:gdLst/>
            <a:ahLst/>
            <a:cxnLst/>
            <a:rect l="l" t="t" r="r" b="b"/>
            <a:pathLst>
              <a:path w="172720" h="135889">
                <a:moveTo>
                  <a:pt x="172218" y="0"/>
                </a:moveTo>
                <a:lnTo>
                  <a:pt x="0" y="0"/>
                </a:lnTo>
                <a:lnTo>
                  <a:pt x="0" y="135760"/>
                </a:lnTo>
                <a:lnTo>
                  <a:pt x="172218" y="135760"/>
                </a:lnTo>
                <a:lnTo>
                  <a:pt x="1722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9724556" y="6086917"/>
            <a:ext cx="172720" cy="135890"/>
          </a:xfrm>
          <a:custGeom>
            <a:avLst/>
            <a:gdLst/>
            <a:ahLst/>
            <a:cxnLst/>
            <a:rect l="l" t="t" r="r" b="b"/>
            <a:pathLst>
              <a:path w="172720" h="135889">
                <a:moveTo>
                  <a:pt x="172218" y="0"/>
                </a:moveTo>
                <a:lnTo>
                  <a:pt x="0" y="0"/>
                </a:lnTo>
                <a:lnTo>
                  <a:pt x="0" y="135760"/>
                </a:lnTo>
                <a:lnTo>
                  <a:pt x="172218" y="135760"/>
                </a:lnTo>
                <a:lnTo>
                  <a:pt x="172218" y="0"/>
                </a:lnTo>
                <a:close/>
              </a:path>
            </a:pathLst>
          </a:custGeom>
          <a:solidFill>
            <a:srgbClr val="92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 txBox="1"/>
          <p:nvPr/>
        </p:nvSpPr>
        <p:spPr>
          <a:xfrm>
            <a:off x="9975514" y="5721603"/>
            <a:ext cx="2036445" cy="56197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600" spc="-10" b="1">
                <a:latin typeface="Calibri"/>
                <a:cs typeface="Calibri"/>
              </a:rPr>
              <a:t>Olezarsen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50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mg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(N=58)</a:t>
            </a:r>
            <a:endParaRPr sz="16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190"/>
              </a:spcBef>
            </a:pPr>
            <a:r>
              <a:rPr dirty="0" sz="1600" spc="-10" b="1">
                <a:latin typeface="Calibri"/>
                <a:cs typeface="Calibri"/>
              </a:rPr>
              <a:t>Olezarsen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80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mg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(N=57)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455610" y="1370076"/>
            <a:ext cx="2416175" cy="1518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8905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Calibri"/>
                <a:cs typeface="Calibri"/>
              </a:rPr>
              <a:t>Triglycerides</a:t>
            </a:r>
            <a:r>
              <a:rPr dirty="0" sz="2000" spc="245" b="1">
                <a:latin typeface="Calibri"/>
                <a:cs typeface="Calibri"/>
              </a:rPr>
              <a:t> </a:t>
            </a:r>
            <a:r>
              <a:rPr dirty="0" sz="2000" spc="-20" b="1">
                <a:latin typeface="Calibri"/>
                <a:cs typeface="Calibri"/>
              </a:rPr>
              <a:t>ApoC-</a:t>
            </a:r>
            <a:r>
              <a:rPr dirty="0" sz="2000" spc="-25" b="1">
                <a:latin typeface="Calibri"/>
                <a:cs typeface="Calibri"/>
              </a:rPr>
              <a:t>III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-25" b="1">
                <a:latin typeface="Arial"/>
                <a:cs typeface="Arial"/>
              </a:rPr>
              <a:t>40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25" b="1"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921045" y="3007867"/>
            <a:ext cx="680085" cy="385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dirty="0" sz="1200" spc="-10" i="1">
                <a:latin typeface="Arial"/>
                <a:cs typeface="Arial"/>
              </a:rPr>
              <a:t>P&lt;0.0001</a:t>
            </a:r>
            <a:endParaRPr sz="1200">
              <a:latin typeface="Arial"/>
              <a:cs typeface="Arial"/>
            </a:endParaRPr>
          </a:p>
          <a:p>
            <a:pPr marL="64769">
              <a:lnSpc>
                <a:spcPts val="1415"/>
              </a:lnSpc>
            </a:pPr>
            <a:r>
              <a:rPr dirty="0" sz="1200" i="1">
                <a:latin typeface="Arial"/>
                <a:cs typeface="Arial"/>
              </a:rPr>
              <a:t>for</a:t>
            </a:r>
            <a:r>
              <a:rPr dirty="0" sz="1200" spc="-20" i="1">
                <a:latin typeface="Arial"/>
                <a:cs typeface="Arial"/>
              </a:rPr>
              <a:t> each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2070831" y="3020059"/>
            <a:ext cx="680085" cy="385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dirty="0" sz="1200" spc="-10" i="1">
                <a:latin typeface="Arial"/>
                <a:cs typeface="Arial"/>
              </a:rPr>
              <a:t>P&lt;0.0001</a:t>
            </a:r>
            <a:endParaRPr sz="1200">
              <a:latin typeface="Arial"/>
              <a:cs typeface="Arial"/>
            </a:endParaRPr>
          </a:p>
          <a:p>
            <a:pPr marL="64769">
              <a:lnSpc>
                <a:spcPts val="1415"/>
              </a:lnSpc>
            </a:pPr>
            <a:r>
              <a:rPr dirty="0" sz="1200" i="1">
                <a:latin typeface="Arial"/>
                <a:cs typeface="Arial"/>
              </a:rPr>
              <a:t>for</a:t>
            </a:r>
            <a:r>
              <a:rPr dirty="0" sz="1200" spc="-20" i="1">
                <a:latin typeface="Arial"/>
                <a:cs typeface="Arial"/>
              </a:rPr>
              <a:t> each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3165500" y="1407122"/>
            <a:ext cx="2025014" cy="3827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24765">
              <a:lnSpc>
                <a:spcPts val="2305"/>
              </a:lnSpc>
              <a:tabLst>
                <a:tab pos="1063625" algn="l"/>
              </a:tabLst>
            </a:pPr>
            <a:r>
              <a:rPr dirty="0" sz="2000" spc="-10" b="1">
                <a:latin typeface="Calibri"/>
                <a:cs typeface="Calibri"/>
              </a:rPr>
              <a:t>VLDL-</a:t>
            </a:r>
            <a:r>
              <a:rPr dirty="0" sz="2000" spc="-50" b="1">
                <a:latin typeface="Calibri"/>
                <a:cs typeface="Calibri"/>
              </a:rPr>
              <a:t>C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 spc="-10" b="1">
                <a:latin typeface="Calibri"/>
                <a:cs typeface="Calibri"/>
              </a:rPr>
              <a:t>Remnant</a:t>
            </a:r>
            <a:endParaRPr sz="2000">
              <a:latin typeface="Calibri"/>
              <a:cs typeface="Calibri"/>
            </a:endParaRPr>
          </a:p>
          <a:p>
            <a:pPr marL="1274445">
              <a:lnSpc>
                <a:spcPct val="100000"/>
              </a:lnSpc>
            </a:pPr>
            <a:r>
              <a:rPr dirty="0" sz="2000" spc="-10" b="1">
                <a:latin typeface="Calibri"/>
                <a:cs typeface="Calibri"/>
              </a:rPr>
              <a:t>Chol.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15"/>
              </a:spcBef>
            </a:pPr>
            <a:endParaRPr sz="2000">
              <a:latin typeface="Calibri"/>
              <a:cs typeface="Calibri"/>
            </a:endParaRPr>
          </a:p>
          <a:p>
            <a:pPr algn="ctr" marR="4445">
              <a:lnSpc>
                <a:spcPts val="1415"/>
              </a:lnSpc>
              <a:spcBef>
                <a:spcPts val="5"/>
              </a:spcBef>
              <a:tabLst>
                <a:tab pos="1177925" algn="l"/>
              </a:tabLst>
            </a:pPr>
            <a:r>
              <a:rPr dirty="0" sz="1200" spc="-10" i="1">
                <a:latin typeface="Arial"/>
                <a:cs typeface="Arial"/>
              </a:rPr>
              <a:t>P&lt;0.0001</a:t>
            </a:r>
            <a:r>
              <a:rPr dirty="0" sz="1200" i="1">
                <a:latin typeface="Arial"/>
                <a:cs typeface="Arial"/>
              </a:rPr>
              <a:t>	</a:t>
            </a:r>
            <a:r>
              <a:rPr dirty="0" baseline="2314" sz="1800" spc="-15" i="1">
                <a:latin typeface="Arial"/>
                <a:cs typeface="Arial"/>
              </a:rPr>
              <a:t>P&lt;0.0001</a:t>
            </a:r>
            <a:endParaRPr baseline="2314" sz="1800">
              <a:latin typeface="Arial"/>
              <a:cs typeface="Arial"/>
            </a:endParaRPr>
          </a:p>
          <a:p>
            <a:pPr algn="ctr" marR="3810">
              <a:lnSpc>
                <a:spcPts val="1415"/>
              </a:lnSpc>
              <a:tabLst>
                <a:tab pos="1177925" algn="l"/>
              </a:tabLst>
            </a:pPr>
            <a:r>
              <a:rPr dirty="0" sz="1200" i="1">
                <a:latin typeface="Arial"/>
                <a:cs typeface="Arial"/>
              </a:rPr>
              <a:t>for</a:t>
            </a:r>
            <a:r>
              <a:rPr dirty="0" sz="1200" spc="-20" i="1">
                <a:latin typeface="Arial"/>
                <a:cs typeface="Arial"/>
              </a:rPr>
              <a:t> each</a:t>
            </a:r>
            <a:r>
              <a:rPr dirty="0" sz="1200" i="1">
                <a:latin typeface="Arial"/>
                <a:cs typeface="Arial"/>
              </a:rPr>
              <a:t>	</a:t>
            </a:r>
            <a:r>
              <a:rPr dirty="0" baseline="2314" sz="1800" i="1">
                <a:latin typeface="Arial"/>
                <a:cs typeface="Arial"/>
              </a:rPr>
              <a:t>for</a:t>
            </a:r>
            <a:r>
              <a:rPr dirty="0" baseline="2314" sz="1800" spc="-30" i="1">
                <a:latin typeface="Arial"/>
                <a:cs typeface="Arial"/>
              </a:rPr>
              <a:t> each</a:t>
            </a:r>
            <a:endParaRPr baseline="2314"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tabLst>
                <a:tab pos="1176020" algn="l"/>
              </a:tabLst>
            </a:pPr>
            <a:r>
              <a:rPr dirty="0" baseline="39682" sz="2100" spc="-15" b="1">
                <a:latin typeface="Arial"/>
                <a:cs typeface="Arial"/>
              </a:rPr>
              <a:t>-</a:t>
            </a:r>
            <a:r>
              <a:rPr dirty="0" baseline="39682" sz="2100" b="1">
                <a:latin typeface="Arial"/>
                <a:cs typeface="Arial"/>
              </a:rPr>
              <a:t>46.2 </a:t>
            </a:r>
            <a:r>
              <a:rPr dirty="0" sz="1400" spc="-10" b="1">
                <a:latin typeface="Arial"/>
                <a:cs typeface="Arial"/>
              </a:rPr>
              <a:t>-</a:t>
            </a:r>
            <a:r>
              <a:rPr dirty="0" sz="1400" spc="-20" b="1">
                <a:latin typeface="Arial"/>
                <a:cs typeface="Arial"/>
              </a:rPr>
              <a:t>49.7</a:t>
            </a:r>
            <a:r>
              <a:rPr dirty="0" sz="1400" b="1">
                <a:latin typeface="Arial"/>
                <a:cs typeface="Arial"/>
              </a:rPr>
              <a:t>	</a:t>
            </a:r>
            <a:r>
              <a:rPr dirty="0" baseline="35714" sz="2100" spc="-15" b="1">
                <a:latin typeface="Arial"/>
                <a:cs typeface="Arial"/>
              </a:rPr>
              <a:t>-46.6</a:t>
            </a:r>
            <a:r>
              <a:rPr dirty="0" baseline="35714" sz="2100" spc="-104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-</a:t>
            </a:r>
            <a:r>
              <a:rPr dirty="0" sz="1400" spc="-20" b="1">
                <a:latin typeface="Arial"/>
                <a:cs typeface="Arial"/>
              </a:rPr>
              <a:t>50.1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5531241" y="1407122"/>
            <a:ext cx="2157730" cy="3053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6680">
              <a:lnSpc>
                <a:spcPts val="2305"/>
              </a:lnSpc>
              <a:tabLst>
                <a:tab pos="998855" algn="l"/>
              </a:tabLst>
            </a:pPr>
            <a:r>
              <a:rPr dirty="0" sz="2000" spc="-20" b="1">
                <a:latin typeface="Calibri"/>
                <a:cs typeface="Calibri"/>
              </a:rPr>
              <a:t>ApoB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 spc="-10" b="1">
                <a:latin typeface="Calibri"/>
                <a:cs typeface="Calibri"/>
              </a:rPr>
              <a:t>Non-HDL-</a:t>
            </a:r>
            <a:r>
              <a:rPr dirty="0" sz="2000" spc="-50" b="1">
                <a:latin typeface="Calibri"/>
                <a:cs typeface="Calibri"/>
              </a:rPr>
              <a:t>C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sz="2000">
              <a:latin typeface="Calibri"/>
              <a:cs typeface="Calibri"/>
            </a:endParaRPr>
          </a:p>
          <a:p>
            <a:pPr marL="71120">
              <a:lnSpc>
                <a:spcPts val="1415"/>
              </a:lnSpc>
              <a:tabLst>
                <a:tab pos="1254125" algn="l"/>
              </a:tabLst>
            </a:pPr>
            <a:r>
              <a:rPr dirty="0" baseline="2314" sz="1800" spc="-15" i="1">
                <a:latin typeface="Arial"/>
                <a:cs typeface="Arial"/>
              </a:rPr>
              <a:t>P&lt;0.0001</a:t>
            </a:r>
            <a:r>
              <a:rPr dirty="0" baseline="2314" sz="1800" i="1">
                <a:latin typeface="Arial"/>
                <a:cs typeface="Arial"/>
              </a:rPr>
              <a:t>	</a:t>
            </a:r>
            <a:r>
              <a:rPr dirty="0" sz="1200" spc="-10" i="1">
                <a:latin typeface="Arial"/>
                <a:cs typeface="Arial"/>
              </a:rPr>
              <a:t>P&lt;0.0001</a:t>
            </a:r>
            <a:endParaRPr sz="1200">
              <a:latin typeface="Arial"/>
              <a:cs typeface="Arial"/>
            </a:endParaRPr>
          </a:p>
          <a:p>
            <a:pPr marL="123189">
              <a:lnSpc>
                <a:spcPts val="1415"/>
              </a:lnSpc>
              <a:tabLst>
                <a:tab pos="1306830" algn="l"/>
              </a:tabLst>
            </a:pPr>
            <a:r>
              <a:rPr dirty="0" sz="1200" i="1">
                <a:latin typeface="Arial"/>
                <a:cs typeface="Arial"/>
              </a:rPr>
              <a:t>for</a:t>
            </a:r>
            <a:r>
              <a:rPr dirty="0" sz="1200" spc="-20" i="1">
                <a:latin typeface="Arial"/>
                <a:cs typeface="Arial"/>
              </a:rPr>
              <a:t> each</a:t>
            </a:r>
            <a:r>
              <a:rPr dirty="0" sz="1200" i="1">
                <a:latin typeface="Arial"/>
                <a:cs typeface="Arial"/>
              </a:rPr>
              <a:t>	for</a:t>
            </a:r>
            <a:r>
              <a:rPr dirty="0" sz="1200" spc="-20" i="1">
                <a:latin typeface="Arial"/>
                <a:cs typeface="Arial"/>
              </a:rPr>
              <a:t> each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1200">
              <a:latin typeface="Arial"/>
              <a:cs typeface="Arial"/>
            </a:endParaRPr>
          </a:p>
          <a:p>
            <a:pPr>
              <a:lnSpc>
                <a:spcPts val="1450"/>
              </a:lnSpc>
            </a:pPr>
            <a:r>
              <a:rPr dirty="0" sz="1400" spc="-10" b="1">
                <a:latin typeface="Arial"/>
                <a:cs typeface="Arial"/>
              </a:rPr>
              <a:t>-</a:t>
            </a:r>
            <a:r>
              <a:rPr dirty="0" sz="1400" b="1">
                <a:latin typeface="Arial"/>
                <a:cs typeface="Arial"/>
              </a:rPr>
              <a:t>18.2</a:t>
            </a:r>
            <a:r>
              <a:rPr dirty="0" sz="1400" spc="285" b="1">
                <a:latin typeface="Arial"/>
                <a:cs typeface="Arial"/>
              </a:rPr>
              <a:t> </a:t>
            </a:r>
            <a:r>
              <a:rPr dirty="0" baseline="-5952" sz="2100" spc="-15" b="1">
                <a:latin typeface="Arial"/>
                <a:cs typeface="Arial"/>
              </a:rPr>
              <a:t>-</a:t>
            </a:r>
            <a:r>
              <a:rPr dirty="0" baseline="-5952" sz="2100" spc="-30" b="1">
                <a:latin typeface="Arial"/>
                <a:cs typeface="Arial"/>
              </a:rPr>
              <a:t>18.5</a:t>
            </a:r>
            <a:endParaRPr baseline="-5952" sz="2100">
              <a:latin typeface="Arial"/>
              <a:cs typeface="Arial"/>
            </a:endParaRPr>
          </a:p>
          <a:p>
            <a:pPr marL="1163320">
              <a:lnSpc>
                <a:spcPts val="1450"/>
              </a:lnSpc>
            </a:pPr>
            <a:r>
              <a:rPr dirty="0" baseline="-27777" sz="2100" spc="-15" b="1">
                <a:latin typeface="Arial"/>
                <a:cs typeface="Arial"/>
              </a:rPr>
              <a:t>-</a:t>
            </a:r>
            <a:r>
              <a:rPr dirty="0" baseline="-27777" sz="2100" b="1">
                <a:latin typeface="Arial"/>
                <a:cs typeface="Arial"/>
              </a:rPr>
              <a:t>25.4 </a:t>
            </a:r>
            <a:r>
              <a:rPr dirty="0" sz="1400" spc="-10" b="1">
                <a:latin typeface="Arial"/>
                <a:cs typeface="Arial"/>
              </a:rPr>
              <a:t>-</a:t>
            </a:r>
            <a:r>
              <a:rPr dirty="0" sz="1400" spc="-20" b="1">
                <a:latin typeface="Arial"/>
                <a:cs typeface="Arial"/>
              </a:rPr>
              <a:t>23.1</a:t>
            </a:r>
            <a:endParaRPr sz="1400">
              <a:latin typeface="Arial"/>
              <a:cs typeface="Arial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7901172" y="1401026"/>
            <a:ext cx="1970405" cy="2414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7470">
              <a:lnSpc>
                <a:spcPts val="2350"/>
              </a:lnSpc>
              <a:tabLst>
                <a:tab pos="1259840" algn="l"/>
              </a:tabLst>
            </a:pPr>
            <a:r>
              <a:rPr dirty="0" baseline="1388" sz="3000" spc="-15" b="1">
                <a:latin typeface="Calibri"/>
                <a:cs typeface="Calibri"/>
              </a:rPr>
              <a:t>HDL-</a:t>
            </a:r>
            <a:r>
              <a:rPr dirty="0" baseline="1388" sz="3000" spc="-75" b="1">
                <a:latin typeface="Calibri"/>
                <a:cs typeface="Calibri"/>
              </a:rPr>
              <a:t>C</a:t>
            </a:r>
            <a:r>
              <a:rPr dirty="0" baseline="1388" sz="3000" b="1">
                <a:latin typeface="Calibri"/>
                <a:cs typeface="Calibri"/>
              </a:rPr>
              <a:t>	</a:t>
            </a:r>
            <a:r>
              <a:rPr dirty="0" sz="2000" spc="-20" b="1">
                <a:latin typeface="Calibri"/>
                <a:cs typeface="Calibri"/>
              </a:rPr>
              <a:t>ApoA1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60"/>
              </a:spcBef>
            </a:pPr>
            <a:r>
              <a:rPr dirty="0" sz="1400" b="1">
                <a:latin typeface="Arial"/>
                <a:cs typeface="Arial"/>
              </a:rPr>
              <a:t>39.6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39.6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400">
              <a:latin typeface="Arial"/>
              <a:cs typeface="Arial"/>
            </a:endParaRPr>
          </a:p>
          <a:p>
            <a:pPr marL="113792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14.5</a:t>
            </a:r>
            <a:r>
              <a:rPr dirty="0" sz="1400" spc="355" b="1">
                <a:latin typeface="Arial"/>
                <a:cs typeface="Arial"/>
              </a:rPr>
              <a:t> </a:t>
            </a:r>
            <a:r>
              <a:rPr dirty="0" baseline="-19841" sz="2100" spc="-30" b="1">
                <a:latin typeface="Arial"/>
                <a:cs typeface="Arial"/>
              </a:rPr>
              <a:t>12.1</a:t>
            </a:r>
            <a:endParaRPr baseline="-19841" sz="2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70"/>
              </a:spcBef>
            </a:pPr>
            <a:endParaRPr sz="1400">
              <a:latin typeface="Arial"/>
              <a:cs typeface="Arial"/>
            </a:endParaRPr>
          </a:p>
          <a:p>
            <a:pPr marL="50165">
              <a:lnSpc>
                <a:spcPts val="1415"/>
              </a:lnSpc>
              <a:tabLst>
                <a:tab pos="1224915" algn="l"/>
              </a:tabLst>
            </a:pPr>
            <a:r>
              <a:rPr dirty="0" baseline="2314" sz="1800" spc="-15" i="1">
                <a:latin typeface="Arial"/>
                <a:cs typeface="Arial"/>
              </a:rPr>
              <a:t>P&lt;0.0001</a:t>
            </a:r>
            <a:r>
              <a:rPr dirty="0" baseline="2314" sz="1800" i="1">
                <a:latin typeface="Arial"/>
                <a:cs typeface="Arial"/>
              </a:rPr>
              <a:t>	</a:t>
            </a:r>
            <a:r>
              <a:rPr dirty="0" sz="1200" spc="-10" i="1">
                <a:latin typeface="Arial"/>
                <a:cs typeface="Arial"/>
              </a:rPr>
              <a:t>P&lt;0.0001</a:t>
            </a:r>
            <a:endParaRPr sz="1200">
              <a:latin typeface="Arial"/>
              <a:cs typeface="Arial"/>
            </a:endParaRPr>
          </a:p>
          <a:p>
            <a:pPr marL="102235">
              <a:lnSpc>
                <a:spcPts val="1415"/>
              </a:lnSpc>
              <a:tabLst>
                <a:tab pos="1277620" algn="l"/>
              </a:tabLst>
            </a:pPr>
            <a:r>
              <a:rPr dirty="0" baseline="2314" sz="1800" i="1">
                <a:latin typeface="Arial"/>
                <a:cs typeface="Arial"/>
              </a:rPr>
              <a:t>for</a:t>
            </a:r>
            <a:r>
              <a:rPr dirty="0" baseline="2314" sz="1800" spc="-30" i="1">
                <a:latin typeface="Arial"/>
                <a:cs typeface="Arial"/>
              </a:rPr>
              <a:t> each</a:t>
            </a:r>
            <a:r>
              <a:rPr dirty="0" baseline="2314" sz="1800" i="1">
                <a:latin typeface="Arial"/>
                <a:cs typeface="Arial"/>
              </a:rPr>
              <a:t>	</a:t>
            </a:r>
            <a:r>
              <a:rPr dirty="0" sz="1200" i="1">
                <a:latin typeface="Arial"/>
                <a:cs typeface="Arial"/>
              </a:rPr>
              <a:t>for</a:t>
            </a:r>
            <a:r>
              <a:rPr dirty="0" sz="1200" spc="-20" i="1">
                <a:latin typeface="Arial"/>
                <a:cs typeface="Arial"/>
              </a:rPr>
              <a:t> each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10135401" y="1370546"/>
            <a:ext cx="2014220" cy="286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8120">
              <a:lnSpc>
                <a:spcPts val="2305"/>
              </a:lnSpc>
              <a:tabLst>
                <a:tab pos="1350645" algn="l"/>
              </a:tabLst>
            </a:pPr>
            <a:r>
              <a:rPr dirty="0" baseline="-6944" sz="3000" spc="-15" b="1">
                <a:latin typeface="Calibri"/>
                <a:cs typeface="Calibri"/>
              </a:rPr>
              <a:t>LDL-</a:t>
            </a:r>
            <a:r>
              <a:rPr dirty="0" baseline="-6944" sz="3000" spc="-75" b="1">
                <a:latin typeface="Calibri"/>
                <a:cs typeface="Calibri"/>
              </a:rPr>
              <a:t>C</a:t>
            </a:r>
            <a:r>
              <a:rPr dirty="0" baseline="-6944" sz="3000" b="1">
                <a:latin typeface="Calibri"/>
                <a:cs typeface="Calibri"/>
              </a:rPr>
              <a:t>	</a:t>
            </a:r>
            <a:r>
              <a:rPr dirty="0" sz="2000" spc="-20" b="1">
                <a:latin typeface="Calibri"/>
                <a:cs typeface="Calibri"/>
              </a:rPr>
              <a:t>Total</a:t>
            </a:r>
            <a:endParaRPr sz="2000">
              <a:latin typeface="Calibri"/>
              <a:cs typeface="Calibri"/>
            </a:endParaRPr>
          </a:p>
          <a:p>
            <a:pPr marL="1394460">
              <a:lnSpc>
                <a:spcPct val="100000"/>
              </a:lnSpc>
            </a:pPr>
            <a:r>
              <a:rPr dirty="0" sz="2000" spc="-10" b="1">
                <a:latin typeface="Calibri"/>
                <a:cs typeface="Calibri"/>
              </a:rPr>
              <a:t>Chol.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395"/>
              </a:spcBef>
            </a:pPr>
            <a:endParaRPr sz="2000">
              <a:latin typeface="Calibri"/>
              <a:cs typeface="Calibri"/>
            </a:endParaRPr>
          </a:p>
          <a:p>
            <a:pPr marR="1065530" indent="453390">
              <a:lnSpc>
                <a:spcPct val="80000"/>
              </a:lnSpc>
            </a:pPr>
            <a:r>
              <a:rPr dirty="0" sz="1200" spc="-10" i="1">
                <a:latin typeface="Arial"/>
                <a:cs typeface="Arial"/>
              </a:rPr>
              <a:t>P=0.36</a:t>
            </a:r>
            <a:r>
              <a:rPr dirty="0" sz="1200" spc="-10" i="1">
                <a:latin typeface="Arial"/>
                <a:cs typeface="Arial"/>
              </a:rPr>
              <a:t> P=0.24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40"/>
              </a:spcBef>
            </a:pPr>
            <a:endParaRPr sz="1200">
              <a:latin typeface="Arial"/>
              <a:cs typeface="Arial"/>
            </a:endParaRPr>
          </a:p>
          <a:p>
            <a:pPr marL="138430">
              <a:lnSpc>
                <a:spcPct val="100000"/>
              </a:lnSpc>
            </a:pPr>
            <a:r>
              <a:rPr dirty="0" baseline="-21825" sz="2100" spc="-15" b="1">
                <a:latin typeface="Arial"/>
                <a:cs typeface="Arial"/>
              </a:rPr>
              <a:t>-</a:t>
            </a:r>
            <a:r>
              <a:rPr dirty="0" baseline="-21825" sz="2100" b="1">
                <a:latin typeface="Arial"/>
                <a:cs typeface="Arial"/>
              </a:rPr>
              <a:t>9.9</a:t>
            </a:r>
            <a:r>
              <a:rPr dirty="0" baseline="-21825" sz="2100" spc="419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-</a:t>
            </a:r>
            <a:r>
              <a:rPr dirty="0" sz="1400" spc="-25" b="1">
                <a:latin typeface="Arial"/>
                <a:cs typeface="Arial"/>
              </a:rPr>
              <a:t>7.7</a:t>
            </a:r>
            <a:endParaRPr sz="1400">
              <a:latin typeface="Arial"/>
              <a:cs typeface="Arial"/>
            </a:endParaRPr>
          </a:p>
          <a:p>
            <a:pPr marL="1315085">
              <a:lnSpc>
                <a:spcPct val="100000"/>
              </a:lnSpc>
              <a:spcBef>
                <a:spcPts val="865"/>
              </a:spcBef>
            </a:pPr>
            <a:r>
              <a:rPr dirty="0" sz="1400" spc="-10" b="1">
                <a:latin typeface="Arial"/>
                <a:cs typeface="Arial"/>
              </a:rPr>
              <a:t>-</a:t>
            </a:r>
            <a:r>
              <a:rPr dirty="0" sz="1400" b="1">
                <a:latin typeface="Arial"/>
                <a:cs typeface="Arial"/>
              </a:rPr>
              <a:t>9.8</a:t>
            </a:r>
            <a:r>
              <a:rPr dirty="0" sz="1400" spc="28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-</a:t>
            </a:r>
            <a:r>
              <a:rPr dirty="0" sz="1400" spc="-25" b="1">
                <a:latin typeface="Arial"/>
                <a:cs typeface="Arial"/>
              </a:rPr>
              <a:t>9.5</a:t>
            </a:r>
            <a:endParaRPr sz="1400">
              <a:latin typeface="Arial"/>
              <a:cs typeface="Arial"/>
            </a:endParaRPr>
          </a:p>
        </p:txBody>
      </p:sp>
      <p:sp>
        <p:nvSpPr>
          <p:cNvPr id="54" name="object 54" descr=""/>
          <p:cNvSpPr/>
          <p:nvPr/>
        </p:nvSpPr>
        <p:spPr>
          <a:xfrm>
            <a:off x="16090" y="1353514"/>
            <a:ext cx="12160250" cy="5493385"/>
          </a:xfrm>
          <a:custGeom>
            <a:avLst/>
            <a:gdLst/>
            <a:ahLst/>
            <a:cxnLst/>
            <a:rect l="l" t="t" r="r" b="b"/>
            <a:pathLst>
              <a:path w="12160250" h="5493384">
                <a:moveTo>
                  <a:pt x="12160047" y="49847"/>
                </a:moveTo>
                <a:lnTo>
                  <a:pt x="10032136" y="49847"/>
                </a:lnTo>
                <a:lnTo>
                  <a:pt x="10032136" y="317"/>
                </a:lnTo>
                <a:lnTo>
                  <a:pt x="7807960" y="317"/>
                </a:lnTo>
                <a:lnTo>
                  <a:pt x="7807960" y="0"/>
                </a:lnTo>
                <a:lnTo>
                  <a:pt x="5385524" y="0"/>
                </a:lnTo>
                <a:lnTo>
                  <a:pt x="5385524" y="1320"/>
                </a:lnTo>
                <a:lnTo>
                  <a:pt x="2985274" y="1320"/>
                </a:lnTo>
                <a:lnTo>
                  <a:pt x="2985274" y="5085600"/>
                </a:lnTo>
                <a:lnTo>
                  <a:pt x="0" y="5085600"/>
                </a:lnTo>
                <a:lnTo>
                  <a:pt x="0" y="5493245"/>
                </a:lnTo>
                <a:lnTo>
                  <a:pt x="4181373" y="5493245"/>
                </a:lnTo>
                <a:lnTo>
                  <a:pt x="4181373" y="5196141"/>
                </a:lnTo>
                <a:lnTo>
                  <a:pt x="5427078" y="5196141"/>
                </a:lnTo>
                <a:lnTo>
                  <a:pt x="5427078" y="4811915"/>
                </a:lnTo>
                <a:lnTo>
                  <a:pt x="7807960" y="4811915"/>
                </a:lnTo>
                <a:lnTo>
                  <a:pt x="7807960" y="4465828"/>
                </a:lnTo>
                <a:lnTo>
                  <a:pt x="10032136" y="4465828"/>
                </a:lnTo>
                <a:lnTo>
                  <a:pt x="10032136" y="4099064"/>
                </a:lnTo>
                <a:lnTo>
                  <a:pt x="12160047" y="4099064"/>
                </a:lnTo>
                <a:lnTo>
                  <a:pt x="12160047" y="498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3708" rIns="0" bIns="0" rtlCol="0" vert="horz">
            <a:spAutoFit/>
          </a:bodyPr>
          <a:lstStyle/>
          <a:p>
            <a:pPr marL="590550">
              <a:lnSpc>
                <a:spcPct val="100000"/>
              </a:lnSpc>
              <a:spcBef>
                <a:spcPts val="100"/>
              </a:spcBef>
            </a:pPr>
            <a:r>
              <a:rPr dirty="0"/>
              <a:t>Lipid</a:t>
            </a:r>
            <a:r>
              <a:rPr dirty="0" spc="-85"/>
              <a:t> </a:t>
            </a:r>
            <a:r>
              <a:rPr dirty="0"/>
              <a:t>changes</a:t>
            </a:r>
            <a:r>
              <a:rPr dirty="0" spc="-80"/>
              <a:t> </a:t>
            </a:r>
            <a:r>
              <a:rPr dirty="0"/>
              <a:t>at</a:t>
            </a:r>
            <a:r>
              <a:rPr dirty="0" spc="-80"/>
              <a:t> </a:t>
            </a:r>
            <a:r>
              <a:rPr dirty="0"/>
              <a:t>6</a:t>
            </a:r>
            <a:r>
              <a:rPr dirty="0" spc="-80"/>
              <a:t> </a:t>
            </a:r>
            <a:r>
              <a:rPr dirty="0" spc="-10"/>
              <a:t>months</a:t>
            </a:r>
          </a:p>
        </p:txBody>
      </p:sp>
      <p:pic>
        <p:nvPicPr>
          <p:cNvPr id="56" name="object 5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99245" y="459348"/>
            <a:ext cx="1914518" cy="478270"/>
          </a:xfrm>
          <a:prstGeom prst="rect">
            <a:avLst/>
          </a:prstGeom>
        </p:spPr>
      </p:pic>
      <p:pic>
        <p:nvPicPr>
          <p:cNvPr id="57" name="object 5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7694" y="196977"/>
            <a:ext cx="508646" cy="822959"/>
          </a:xfrm>
          <a:prstGeom prst="rect">
            <a:avLst/>
          </a:prstGeom>
        </p:spPr>
      </p:pic>
      <p:sp>
        <p:nvSpPr>
          <p:cNvPr id="58" name="object 58" descr=""/>
          <p:cNvSpPr txBox="1"/>
          <p:nvPr/>
        </p:nvSpPr>
        <p:spPr>
          <a:xfrm>
            <a:off x="3832899" y="6622795"/>
            <a:ext cx="52476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i="1">
                <a:latin typeface="Arial"/>
                <a:cs typeface="Arial"/>
              </a:rPr>
              <a:t>Values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shown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are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placebo-</a:t>
            </a:r>
            <a:r>
              <a:rPr dirty="0" sz="1200" i="1">
                <a:latin typeface="Arial"/>
                <a:cs typeface="Arial"/>
              </a:rPr>
              <a:t>adjusted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LSM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%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changes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and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95%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CI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at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6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months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9" name="object 59" descr=""/>
          <p:cNvSpPr/>
          <p:nvPr/>
        </p:nvSpPr>
        <p:spPr>
          <a:xfrm>
            <a:off x="819411" y="4935427"/>
            <a:ext cx="0" cy="365760"/>
          </a:xfrm>
          <a:custGeom>
            <a:avLst/>
            <a:gdLst/>
            <a:ahLst/>
            <a:cxnLst/>
            <a:rect l="l" t="t" r="r" b="b"/>
            <a:pathLst>
              <a:path w="0" h="365760">
                <a:moveTo>
                  <a:pt x="0" y="365760"/>
                </a:moveTo>
                <a:lnTo>
                  <a:pt x="1" y="0"/>
                </a:lnTo>
              </a:path>
            </a:pathLst>
          </a:custGeom>
          <a:ln w="9525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3396" y="6509297"/>
            <a:ext cx="2383790" cy="200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0"/>
              </a:lnSpc>
            </a:pP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</a:t>
            </a:r>
            <a:r>
              <a:rPr dirty="0" sz="700" spc="-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Academic</a:t>
            </a:r>
            <a:r>
              <a:rPr dirty="0" sz="700" spc="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Research</a:t>
            </a:r>
            <a:r>
              <a:rPr dirty="0" sz="700" spc="-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990000"/>
                </a:solidFill>
                <a:latin typeface="Arial"/>
                <a:cs typeface="Arial"/>
              </a:rPr>
              <a:t>Organization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of</a:t>
            </a:r>
            <a:endParaRPr sz="700">
              <a:latin typeface="Arial"/>
              <a:cs typeface="Arial"/>
            </a:endParaRPr>
          </a:p>
          <a:p>
            <a:pPr>
              <a:lnSpc>
                <a:spcPts val="815"/>
              </a:lnSpc>
            </a:pP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Brigham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700" spc="-2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Women’s</a:t>
            </a:r>
            <a:r>
              <a:rPr dirty="0" sz="700" spc="-2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Hospital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Harvard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Medical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990000"/>
                </a:solidFill>
                <a:latin typeface="Arial"/>
                <a:cs typeface="Arial"/>
              </a:rPr>
              <a:t>School</a:t>
            </a:r>
            <a:endParaRPr sz="7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616" y="6502520"/>
            <a:ext cx="197272" cy="22565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9393" y="269875"/>
            <a:ext cx="407046" cy="671064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228600" y="6408794"/>
            <a:ext cx="3171190" cy="449580"/>
          </a:xfrm>
          <a:custGeom>
            <a:avLst/>
            <a:gdLst/>
            <a:ahLst/>
            <a:cxnLst/>
            <a:rect l="l" t="t" r="r" b="b"/>
            <a:pathLst>
              <a:path w="3171190" h="449579">
                <a:moveTo>
                  <a:pt x="3170582" y="0"/>
                </a:moveTo>
                <a:lnTo>
                  <a:pt x="0" y="0"/>
                </a:lnTo>
                <a:lnTo>
                  <a:pt x="0" y="449204"/>
                </a:lnTo>
                <a:lnTo>
                  <a:pt x="3170582" y="449204"/>
                </a:lnTo>
                <a:lnTo>
                  <a:pt x="3170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99245" y="459348"/>
            <a:ext cx="1914518" cy="47827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Achieved</a:t>
            </a:r>
            <a:r>
              <a:rPr dirty="0" sz="3600" spc="-40"/>
              <a:t> </a:t>
            </a:r>
            <a:r>
              <a:rPr dirty="0" sz="3600"/>
              <a:t>TG&lt;150</a:t>
            </a:r>
            <a:r>
              <a:rPr dirty="0" sz="3600" spc="-40"/>
              <a:t> </a:t>
            </a:r>
            <a:r>
              <a:rPr dirty="0" sz="3600"/>
              <a:t>mg/dL</a:t>
            </a:r>
            <a:r>
              <a:rPr dirty="0" sz="3600" spc="-100"/>
              <a:t> </a:t>
            </a:r>
            <a:r>
              <a:rPr dirty="0" sz="3600"/>
              <a:t>at</a:t>
            </a:r>
            <a:r>
              <a:rPr dirty="0" sz="3600" spc="-40"/>
              <a:t> </a:t>
            </a:r>
            <a:r>
              <a:rPr dirty="0" sz="3600"/>
              <a:t>6</a:t>
            </a:r>
            <a:r>
              <a:rPr dirty="0" sz="3600" spc="-40"/>
              <a:t> </a:t>
            </a:r>
            <a:r>
              <a:rPr dirty="0" sz="3600" spc="-10"/>
              <a:t>months</a:t>
            </a:r>
            <a:endParaRPr sz="3600"/>
          </a:p>
          <a:p>
            <a:pPr algn="ctr">
              <a:lnSpc>
                <a:spcPct val="100000"/>
              </a:lnSpc>
              <a:spcBef>
                <a:spcPts val="60"/>
              </a:spcBef>
              <a:tabLst>
                <a:tab pos="1984375" algn="l"/>
              </a:tabLst>
            </a:pPr>
            <a:r>
              <a:rPr dirty="0" sz="2000"/>
              <a:t>In</a:t>
            </a:r>
            <a:r>
              <a:rPr dirty="0" sz="2000" spc="-50"/>
              <a:t> </a:t>
            </a:r>
            <a:r>
              <a:rPr dirty="0" sz="2000"/>
              <a:t>patients</a:t>
            </a:r>
            <a:r>
              <a:rPr dirty="0" sz="2000" spc="-55"/>
              <a:t> </a:t>
            </a:r>
            <a:r>
              <a:rPr dirty="0" sz="2000" spc="-20"/>
              <a:t>with</a:t>
            </a:r>
            <a:r>
              <a:rPr dirty="0" sz="2000"/>
              <a:t>	moderate</a:t>
            </a:r>
            <a:r>
              <a:rPr dirty="0" sz="2000" spc="-35"/>
              <a:t> </a:t>
            </a:r>
            <a:r>
              <a:rPr dirty="0" sz="2000" spc="-10"/>
              <a:t>hypertriglyceridemia</a:t>
            </a:r>
            <a:r>
              <a:rPr dirty="0" sz="2000" spc="-35"/>
              <a:t> </a:t>
            </a:r>
            <a:r>
              <a:rPr dirty="0" sz="2000"/>
              <a:t>at</a:t>
            </a:r>
            <a:r>
              <a:rPr dirty="0" sz="2000" spc="-35"/>
              <a:t> </a:t>
            </a:r>
            <a:r>
              <a:rPr dirty="0" sz="2000" spc="-10"/>
              <a:t>baseline</a:t>
            </a:r>
            <a:endParaRPr sz="2000"/>
          </a:p>
        </p:txBody>
      </p:sp>
      <p:grpSp>
        <p:nvGrpSpPr>
          <p:cNvPr id="8" name="object 8" descr=""/>
          <p:cNvGrpSpPr/>
          <p:nvPr/>
        </p:nvGrpSpPr>
        <p:grpSpPr>
          <a:xfrm>
            <a:off x="150920" y="6374167"/>
            <a:ext cx="2379345" cy="408305"/>
            <a:chOff x="150920" y="6374167"/>
            <a:chExt cx="2379345" cy="408305"/>
          </a:xfrm>
        </p:grpSpPr>
        <p:sp>
          <p:nvSpPr>
            <p:cNvPr id="9" name="object 9" descr=""/>
            <p:cNvSpPr/>
            <p:nvPr/>
          </p:nvSpPr>
          <p:spPr>
            <a:xfrm>
              <a:off x="150920" y="6374167"/>
              <a:ext cx="2379345" cy="407670"/>
            </a:xfrm>
            <a:custGeom>
              <a:avLst/>
              <a:gdLst/>
              <a:ahLst/>
              <a:cxnLst/>
              <a:rect l="l" t="t" r="r" b="b"/>
              <a:pathLst>
                <a:path w="2379345" h="407670">
                  <a:moveTo>
                    <a:pt x="2379216" y="0"/>
                  </a:moveTo>
                  <a:lnTo>
                    <a:pt x="0" y="0"/>
                  </a:lnTo>
                  <a:lnTo>
                    <a:pt x="0" y="407632"/>
                  </a:lnTo>
                  <a:lnTo>
                    <a:pt x="2379216" y="407632"/>
                  </a:lnTo>
                  <a:lnTo>
                    <a:pt x="23792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0754" y="6407302"/>
              <a:ext cx="321263" cy="37490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193" y="6422007"/>
              <a:ext cx="298573" cy="358843"/>
            </a:xfrm>
            <a:prstGeom prst="rect">
              <a:avLst/>
            </a:prstGeom>
          </p:spPr>
        </p:pic>
      </p:grpSp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7694" y="196977"/>
            <a:ext cx="508646" cy="822959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917970" y="6648195"/>
            <a:ext cx="206184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P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values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compared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with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placebo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2252554" y="1802274"/>
            <a:ext cx="8304530" cy="4302125"/>
            <a:chOff x="2252554" y="1802274"/>
            <a:chExt cx="8304530" cy="4302125"/>
          </a:xfrm>
        </p:grpSpPr>
        <p:sp>
          <p:nvSpPr>
            <p:cNvPr id="15" name="object 15" descr=""/>
            <p:cNvSpPr/>
            <p:nvPr/>
          </p:nvSpPr>
          <p:spPr>
            <a:xfrm>
              <a:off x="5973371" y="2420837"/>
              <a:ext cx="867410" cy="3678554"/>
            </a:xfrm>
            <a:custGeom>
              <a:avLst/>
              <a:gdLst/>
              <a:ahLst/>
              <a:cxnLst/>
              <a:rect l="l" t="t" r="r" b="b"/>
              <a:pathLst>
                <a:path w="867409" h="3678554">
                  <a:moveTo>
                    <a:pt x="867223" y="0"/>
                  </a:moveTo>
                  <a:lnTo>
                    <a:pt x="0" y="0"/>
                  </a:lnTo>
                  <a:lnTo>
                    <a:pt x="0" y="3678504"/>
                  </a:lnTo>
                  <a:lnTo>
                    <a:pt x="867223" y="3678504"/>
                  </a:lnTo>
                  <a:lnTo>
                    <a:pt x="86722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739816" y="2094621"/>
              <a:ext cx="867410" cy="4004945"/>
            </a:xfrm>
            <a:custGeom>
              <a:avLst/>
              <a:gdLst/>
              <a:ahLst/>
              <a:cxnLst/>
              <a:rect l="l" t="t" r="r" b="b"/>
              <a:pathLst>
                <a:path w="867409" h="4004945">
                  <a:moveTo>
                    <a:pt x="867223" y="0"/>
                  </a:moveTo>
                  <a:lnTo>
                    <a:pt x="0" y="0"/>
                  </a:lnTo>
                  <a:lnTo>
                    <a:pt x="0" y="4004720"/>
                  </a:lnTo>
                  <a:lnTo>
                    <a:pt x="867223" y="4004720"/>
                  </a:lnTo>
                  <a:lnTo>
                    <a:pt x="867223" y="0"/>
                  </a:lnTo>
                  <a:close/>
                </a:path>
              </a:pathLst>
            </a:custGeom>
            <a:solidFill>
              <a:srgbClr val="8E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206496" y="5593079"/>
              <a:ext cx="868680" cy="506730"/>
            </a:xfrm>
            <a:custGeom>
              <a:avLst/>
              <a:gdLst/>
              <a:ahLst/>
              <a:cxnLst/>
              <a:rect l="l" t="t" r="r" b="b"/>
              <a:pathLst>
                <a:path w="868679" h="506729">
                  <a:moveTo>
                    <a:pt x="868680" y="0"/>
                  </a:moveTo>
                  <a:lnTo>
                    <a:pt x="0" y="0"/>
                  </a:lnTo>
                  <a:lnTo>
                    <a:pt x="0" y="506262"/>
                  </a:lnTo>
                  <a:lnTo>
                    <a:pt x="868680" y="506262"/>
                  </a:lnTo>
                  <a:lnTo>
                    <a:pt x="86868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611963" y="5129281"/>
              <a:ext cx="57150" cy="931544"/>
            </a:xfrm>
            <a:custGeom>
              <a:avLst/>
              <a:gdLst/>
              <a:ahLst/>
              <a:cxnLst/>
              <a:rect l="l" t="t" r="r" b="b"/>
              <a:pathLst>
                <a:path w="57150" h="931545">
                  <a:moveTo>
                    <a:pt x="27348" y="463799"/>
                  </a:moveTo>
                  <a:lnTo>
                    <a:pt x="27348" y="931430"/>
                  </a:lnTo>
                </a:path>
                <a:path w="57150" h="931545">
                  <a:moveTo>
                    <a:pt x="27348" y="463799"/>
                  </a:moveTo>
                  <a:lnTo>
                    <a:pt x="27348" y="0"/>
                  </a:lnTo>
                </a:path>
                <a:path w="57150" h="931545">
                  <a:moveTo>
                    <a:pt x="0" y="931430"/>
                  </a:moveTo>
                  <a:lnTo>
                    <a:pt x="57150" y="931430"/>
                  </a:lnTo>
                </a:path>
                <a:path w="57150" h="931545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378408" y="2000191"/>
              <a:ext cx="57150" cy="841375"/>
            </a:xfrm>
            <a:custGeom>
              <a:avLst/>
              <a:gdLst/>
              <a:ahLst/>
              <a:cxnLst/>
              <a:rect l="l" t="t" r="r" b="b"/>
              <a:pathLst>
                <a:path w="57150" h="841375">
                  <a:moveTo>
                    <a:pt x="28487" y="419921"/>
                  </a:moveTo>
                  <a:lnTo>
                    <a:pt x="28487" y="841292"/>
                  </a:lnTo>
                </a:path>
                <a:path w="57150" h="841375">
                  <a:moveTo>
                    <a:pt x="28487" y="419921"/>
                  </a:moveTo>
                  <a:lnTo>
                    <a:pt x="28487" y="0"/>
                  </a:lnTo>
                </a:path>
                <a:path w="57150" h="841375">
                  <a:moveTo>
                    <a:pt x="0" y="841292"/>
                  </a:moveTo>
                  <a:lnTo>
                    <a:pt x="57150" y="841292"/>
                  </a:lnTo>
                </a:path>
                <a:path w="57150" h="841375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9144852" y="1807037"/>
              <a:ext cx="57150" cy="601345"/>
            </a:xfrm>
            <a:custGeom>
              <a:avLst/>
              <a:gdLst/>
              <a:ahLst/>
              <a:cxnLst/>
              <a:rect l="l" t="t" r="r" b="b"/>
              <a:pathLst>
                <a:path w="57150" h="601344">
                  <a:moveTo>
                    <a:pt x="29627" y="286939"/>
                  </a:moveTo>
                  <a:lnTo>
                    <a:pt x="29627" y="600923"/>
                  </a:lnTo>
                </a:path>
                <a:path w="57150" h="601344">
                  <a:moveTo>
                    <a:pt x="29627" y="286939"/>
                  </a:moveTo>
                  <a:lnTo>
                    <a:pt x="29627" y="0"/>
                  </a:lnTo>
                </a:path>
                <a:path w="57150" h="601344">
                  <a:moveTo>
                    <a:pt x="0" y="600923"/>
                  </a:moveTo>
                  <a:lnTo>
                    <a:pt x="57150" y="600923"/>
                  </a:lnTo>
                </a:path>
                <a:path w="57150" h="601344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257317" y="1807036"/>
              <a:ext cx="8299450" cy="4292600"/>
            </a:xfrm>
            <a:custGeom>
              <a:avLst/>
              <a:gdLst/>
              <a:ahLst/>
              <a:cxnLst/>
              <a:rect l="l" t="t" r="r" b="b"/>
              <a:pathLst>
                <a:path w="8299450" h="4292600">
                  <a:moveTo>
                    <a:pt x="0" y="4292305"/>
                  </a:moveTo>
                  <a:lnTo>
                    <a:pt x="1" y="0"/>
                  </a:lnTo>
                </a:path>
                <a:path w="8299450" h="4292600">
                  <a:moveTo>
                    <a:pt x="0" y="4292305"/>
                  </a:moveTo>
                  <a:lnTo>
                    <a:pt x="8299333" y="429230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3335485" y="5260340"/>
            <a:ext cx="661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11.8%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070211" y="2075179"/>
            <a:ext cx="6737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85.7%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735843" y="5536691"/>
            <a:ext cx="389890" cy="668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"/>
                <a:cs typeface="Arial"/>
              </a:rPr>
              <a:t>10%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400">
              <a:latin typeface="Arial"/>
              <a:cs typeface="Arial"/>
            </a:endParaRPr>
          </a:p>
          <a:p>
            <a:pPr marL="111125">
              <a:lnSpc>
                <a:spcPct val="100000"/>
              </a:lnSpc>
              <a:spcBef>
                <a:spcPts val="5"/>
              </a:spcBef>
            </a:pPr>
            <a:r>
              <a:rPr dirty="0" sz="1400" spc="-25" b="1">
                <a:latin typeface="Arial"/>
                <a:cs typeface="Arial"/>
              </a:rPr>
              <a:t>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735843" y="2531364"/>
            <a:ext cx="389890" cy="2814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"/>
                <a:cs typeface="Arial"/>
              </a:rPr>
              <a:t>80%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25" b="1">
                <a:latin typeface="Arial"/>
                <a:cs typeface="Arial"/>
              </a:rPr>
              <a:t>70%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25" b="1">
                <a:latin typeface="Arial"/>
                <a:cs typeface="Arial"/>
              </a:rPr>
              <a:t>60%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25" b="1">
                <a:latin typeface="Arial"/>
                <a:cs typeface="Arial"/>
              </a:rPr>
              <a:t>50%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25" b="1">
                <a:latin typeface="Arial"/>
                <a:cs typeface="Arial"/>
              </a:rPr>
              <a:t>40%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25" b="1">
                <a:latin typeface="Arial"/>
                <a:cs typeface="Arial"/>
              </a:rPr>
              <a:t>30%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25" b="1">
                <a:latin typeface="Arial"/>
                <a:cs typeface="Arial"/>
              </a:rPr>
              <a:t>20%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735843" y="2104644"/>
            <a:ext cx="3898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"/>
                <a:cs typeface="Arial"/>
              </a:rPr>
              <a:t>90%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636974" y="1674876"/>
            <a:ext cx="4762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 b="1">
                <a:latin typeface="Arial"/>
                <a:cs typeface="Arial"/>
              </a:rPr>
              <a:t>100%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189530" y="6133809"/>
            <a:ext cx="902335" cy="629285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1800" spc="-10" b="1">
                <a:latin typeface="Arial"/>
                <a:cs typeface="Arial"/>
              </a:rPr>
              <a:t>Placebo</a:t>
            </a:r>
            <a:endParaRPr sz="1800">
              <a:latin typeface="Arial"/>
              <a:cs typeface="Arial"/>
            </a:endParaRPr>
          </a:p>
          <a:p>
            <a:pPr marL="110489">
              <a:lnSpc>
                <a:spcPct val="100000"/>
              </a:lnSpc>
              <a:spcBef>
                <a:spcPts val="400"/>
              </a:spcBef>
            </a:pPr>
            <a:r>
              <a:rPr dirty="0" sz="1400" spc="-10" b="1">
                <a:latin typeface="Arial"/>
                <a:cs typeface="Arial"/>
              </a:rPr>
              <a:t>(N=34)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5485851" y="6145566"/>
            <a:ext cx="1841500" cy="60833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dirty="0" sz="1800" b="1">
                <a:latin typeface="Arial"/>
                <a:cs typeface="Arial"/>
              </a:rPr>
              <a:t>Olezarsen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50</a:t>
            </a:r>
            <a:r>
              <a:rPr dirty="0" sz="1800" spc="-35" b="1">
                <a:latin typeface="Arial"/>
                <a:cs typeface="Arial"/>
              </a:rPr>
              <a:t> mg</a:t>
            </a:r>
            <a:endParaRPr sz="1800">
              <a:latin typeface="Arial"/>
              <a:cs typeface="Arial"/>
            </a:endParaRPr>
          </a:p>
          <a:p>
            <a:pPr algn="ctr" marR="17145">
              <a:lnSpc>
                <a:spcPct val="100000"/>
              </a:lnSpc>
              <a:spcBef>
                <a:spcPts val="330"/>
              </a:spcBef>
            </a:pPr>
            <a:r>
              <a:rPr dirty="0" sz="1400" spc="-10" b="1">
                <a:latin typeface="Arial"/>
                <a:cs typeface="Arial"/>
              </a:rPr>
              <a:t>(N=49)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8252296" y="6145566"/>
            <a:ext cx="1841500" cy="60833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800" b="1">
                <a:latin typeface="Arial"/>
                <a:cs typeface="Arial"/>
              </a:rPr>
              <a:t>Olezarsen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80</a:t>
            </a:r>
            <a:r>
              <a:rPr dirty="0" sz="1800" spc="-35" b="1">
                <a:latin typeface="Arial"/>
                <a:cs typeface="Arial"/>
              </a:rPr>
              <a:t> mg</a:t>
            </a:r>
            <a:endParaRPr sz="1800">
              <a:latin typeface="Arial"/>
              <a:cs typeface="Arial"/>
            </a:endParaRPr>
          </a:p>
          <a:p>
            <a:pPr marL="688340">
              <a:lnSpc>
                <a:spcPct val="100000"/>
              </a:lnSpc>
              <a:spcBef>
                <a:spcPts val="330"/>
              </a:spcBef>
            </a:pPr>
            <a:r>
              <a:rPr dirty="0" sz="1400" spc="-10" b="1">
                <a:latin typeface="Arial"/>
                <a:cs typeface="Arial"/>
              </a:rPr>
              <a:t>(N=45)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6069893" y="1662684"/>
            <a:ext cx="6915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i="1">
                <a:latin typeface="Arial"/>
                <a:cs typeface="Arial"/>
              </a:rPr>
              <a:t>P&lt;0.001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8832808" y="1292408"/>
            <a:ext cx="728345" cy="753745"/>
          </a:xfrm>
          <a:prstGeom prst="rect">
            <a:avLst/>
          </a:prstGeom>
        </p:spPr>
        <p:txBody>
          <a:bodyPr wrap="square" lIns="0" tIns="1174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400" spc="-10" i="1">
                <a:latin typeface="Arial"/>
                <a:cs typeface="Arial"/>
              </a:rPr>
              <a:t>P&lt;0.001</a:t>
            </a:r>
            <a:endParaRPr sz="1400">
              <a:latin typeface="Arial"/>
              <a:cs typeface="Arial"/>
            </a:endParaRPr>
          </a:p>
          <a:p>
            <a:pPr marL="67310">
              <a:lnSpc>
                <a:spcPct val="100000"/>
              </a:lnSpc>
              <a:spcBef>
                <a:spcPts val="1065"/>
              </a:spcBef>
            </a:pPr>
            <a:r>
              <a:rPr dirty="0" sz="1800" spc="-10" b="1">
                <a:latin typeface="Arial"/>
                <a:cs typeface="Arial"/>
              </a:rPr>
              <a:t>93.3%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323452" y="2913205"/>
            <a:ext cx="281305" cy="20834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 b="1">
                <a:latin typeface="Arial"/>
                <a:cs typeface="Arial"/>
              </a:rPr>
              <a:t>Percent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of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patients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3396" y="6509297"/>
            <a:ext cx="2383790" cy="200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0"/>
              </a:lnSpc>
            </a:pP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</a:t>
            </a:r>
            <a:r>
              <a:rPr dirty="0" sz="700" spc="-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Academic</a:t>
            </a:r>
            <a:r>
              <a:rPr dirty="0" sz="700" spc="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Research</a:t>
            </a:r>
            <a:r>
              <a:rPr dirty="0" sz="700" spc="-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990000"/>
                </a:solidFill>
                <a:latin typeface="Arial"/>
                <a:cs typeface="Arial"/>
              </a:rPr>
              <a:t>Organization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of</a:t>
            </a:r>
            <a:endParaRPr sz="700">
              <a:latin typeface="Arial"/>
              <a:cs typeface="Arial"/>
            </a:endParaRPr>
          </a:p>
          <a:p>
            <a:pPr>
              <a:lnSpc>
                <a:spcPts val="815"/>
              </a:lnSpc>
            </a:pP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Brigham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700" spc="-2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Women’s</a:t>
            </a:r>
            <a:r>
              <a:rPr dirty="0" sz="700" spc="-2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Hospital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Harvard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Medical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990000"/>
                </a:solidFill>
                <a:latin typeface="Arial"/>
                <a:cs typeface="Arial"/>
              </a:rPr>
              <a:t>School</a:t>
            </a:r>
            <a:endParaRPr sz="7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616" y="6502520"/>
            <a:ext cx="197272" cy="225655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267694" y="196977"/>
            <a:ext cx="509270" cy="822960"/>
            <a:chOff x="267694" y="196977"/>
            <a:chExt cx="509270" cy="82296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393" y="269875"/>
              <a:ext cx="407046" cy="67106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694" y="196977"/>
              <a:ext cx="508646" cy="82295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3708" rIns="0" bIns="0" rtlCol="0" vert="horz">
            <a:spAutoFit/>
          </a:bodyPr>
          <a:lstStyle/>
          <a:p>
            <a:pPr marL="1457960">
              <a:lnSpc>
                <a:spcPct val="100000"/>
              </a:lnSpc>
              <a:spcBef>
                <a:spcPts val="100"/>
              </a:spcBef>
            </a:pPr>
            <a:r>
              <a:rPr dirty="0"/>
              <a:t>Key</a:t>
            </a:r>
            <a:r>
              <a:rPr dirty="0" spc="-110"/>
              <a:t> </a:t>
            </a:r>
            <a:r>
              <a:rPr dirty="0"/>
              <a:t>Safety</a:t>
            </a:r>
            <a:r>
              <a:rPr dirty="0" spc="-125"/>
              <a:t> </a:t>
            </a:r>
            <a:r>
              <a:rPr dirty="0" spc="-10"/>
              <a:t>Parameters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99245" y="459348"/>
            <a:ext cx="1914518" cy="478270"/>
          </a:xfrm>
          <a:prstGeom prst="rect">
            <a:avLst/>
          </a:prstGeom>
        </p:spPr>
      </p:pic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1244110" y="1428982"/>
          <a:ext cx="9781540" cy="4901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2029"/>
                <a:gridCol w="1406525"/>
                <a:gridCol w="1356995"/>
                <a:gridCol w="1149984"/>
                <a:gridCol w="1318259"/>
                <a:gridCol w="917575"/>
              </a:tblGrid>
              <a:tr h="100774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991610" marR="394335" indent="-125730">
                        <a:lnSpc>
                          <a:spcPct val="10710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Placebo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N=39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87350" marR="113030">
                        <a:lnSpc>
                          <a:spcPct val="107100"/>
                        </a:lnSpc>
                        <a:spcBef>
                          <a:spcPts val="1095"/>
                        </a:spcBef>
                      </a:pPr>
                      <a:r>
                        <a:rPr dirty="0" sz="1400" spc="-1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Olezarsen </a:t>
                      </a:r>
                      <a:r>
                        <a:rPr dirty="0" sz="140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50</a:t>
                      </a:r>
                      <a:r>
                        <a:rPr dirty="0" sz="1400" spc="-25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mg </a:t>
                      </a:r>
                      <a:r>
                        <a:rPr dirty="0" sz="1400" spc="-2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N=58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906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0" marR="341630" indent="-635">
                        <a:lnSpc>
                          <a:spcPct val="107100"/>
                        </a:lnSpc>
                        <a:spcBef>
                          <a:spcPts val="1095"/>
                        </a:spcBef>
                      </a:pPr>
                      <a:r>
                        <a:rPr dirty="0" sz="1400" spc="-1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P-value </a:t>
                      </a:r>
                      <a:r>
                        <a:rPr dirty="0" sz="1400" spc="-25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vs </a:t>
                      </a:r>
                      <a:r>
                        <a:rPr dirty="0" sz="1400" spc="-1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Placebo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906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49250" marR="113030">
                        <a:lnSpc>
                          <a:spcPct val="107100"/>
                        </a:lnSpc>
                        <a:spcBef>
                          <a:spcPts val="1095"/>
                        </a:spcBef>
                      </a:pPr>
                      <a:r>
                        <a:rPr dirty="0" sz="1400" spc="-1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Olezarsen </a:t>
                      </a:r>
                      <a:r>
                        <a:rPr dirty="0" sz="140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80</a:t>
                      </a:r>
                      <a:r>
                        <a:rPr dirty="0" sz="1400" spc="-25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 mg </a:t>
                      </a:r>
                      <a:r>
                        <a:rPr dirty="0" sz="1400" spc="-2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N=57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906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0" marR="109220" indent="-635">
                        <a:lnSpc>
                          <a:spcPct val="107100"/>
                        </a:lnSpc>
                        <a:spcBef>
                          <a:spcPts val="1095"/>
                        </a:spcBef>
                      </a:pPr>
                      <a:r>
                        <a:rPr dirty="0" sz="1400" spc="-1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P-value </a:t>
                      </a:r>
                      <a:r>
                        <a:rPr dirty="0" sz="1400" spc="-25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vs </a:t>
                      </a:r>
                      <a:r>
                        <a:rPr dirty="0" sz="1400" spc="-1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Placebo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906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9915">
                <a:tc rowSpan="10">
                  <a:txBody>
                    <a:bodyPr/>
                    <a:lstStyle/>
                    <a:p>
                      <a:pPr marL="297180" marR="432434" indent="-228600">
                        <a:lnSpc>
                          <a:spcPts val="2110"/>
                        </a:lnSpc>
                        <a:spcBef>
                          <a:spcPts val="45"/>
                        </a:spcBef>
                      </a:pPr>
                      <a:r>
                        <a:rPr dirty="0" sz="1400" spc="-20" b="1">
                          <a:latin typeface="Arial"/>
                          <a:cs typeface="Arial"/>
                        </a:rPr>
                        <a:t>Treatment-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emergent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adverse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events 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Any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97180" marR="302895" indent="231775">
                        <a:lnSpc>
                          <a:spcPts val="2540"/>
                        </a:lnSpc>
                        <a:spcBef>
                          <a:spcPts val="114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Leading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drug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discontinuation Serious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97180" marR="302895" indent="231775">
                        <a:lnSpc>
                          <a:spcPts val="2540"/>
                        </a:lnSpc>
                        <a:spcBef>
                          <a:spcPts val="3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Leading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drug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discontinuation Pancreatitis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97180" marR="1623695" indent="-228600">
                        <a:lnSpc>
                          <a:spcPct val="125699"/>
                        </a:lnSpc>
                        <a:spcBef>
                          <a:spcPts val="66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Hepatic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abnormalities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ALT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≥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ULN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9718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AST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≥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ULN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9718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400" spc="-20" b="1">
                          <a:latin typeface="Arial"/>
                          <a:cs typeface="Arial"/>
                        </a:rPr>
                        <a:t>ALT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AST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≥3x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ULN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97180" marR="661035">
                        <a:lnSpc>
                          <a:spcPct val="151400"/>
                        </a:lnSpc>
                        <a:spcBef>
                          <a:spcPts val="25"/>
                        </a:spcBef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bilirubin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≥2x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ULN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Alkaline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phosphatase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≥2x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ULN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R="70485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29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(74.4)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6045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r" marR="182880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42</a:t>
                      </a:r>
                      <a:r>
                        <a:rPr dirty="0" sz="1400" spc="-25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(72.4)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6045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87655">
                        <a:lnSpc>
                          <a:spcPct val="100000"/>
                        </a:lnSpc>
                      </a:pPr>
                      <a:r>
                        <a:rPr dirty="0" sz="1400" spc="-2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0.83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6045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r" marR="182880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38</a:t>
                      </a:r>
                      <a:r>
                        <a:rPr dirty="0" sz="1400" spc="-25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(66.7)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6045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3175">
                        <a:lnSpc>
                          <a:spcPct val="100000"/>
                        </a:lnSpc>
                      </a:pPr>
                      <a:r>
                        <a:rPr dirty="0" sz="1400" spc="-2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0.42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604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244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1938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(0)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algn="r" marR="23241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40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400" spc="-1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(12.1)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400" spc="-2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0.04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40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400" spc="-1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 (5.3)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400" spc="-2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0.27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3244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7048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(5.1)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/>
                </a:tc>
                <a:tc>
                  <a:txBody>
                    <a:bodyPr/>
                    <a:lstStyle/>
                    <a:p>
                      <a:pPr algn="r" marR="2819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400" spc="-1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(6.9)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/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spc="-1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&gt;0.99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/>
                </a:tc>
                <a:tc>
                  <a:txBody>
                    <a:bodyPr/>
                    <a:lstStyle/>
                    <a:p>
                      <a:pPr algn="r" marR="2324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400" spc="-1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 (12.3)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spc="-2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0.30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3244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095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(0)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algn="r" marR="2819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40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400" spc="-1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(1.7)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400" spc="-1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&gt;0.99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40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400" spc="-1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 (1.8)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400" spc="-1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&gt;0.99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48577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98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spc="-50" b="1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/>
                </a:tc>
                <a:tc>
                  <a:txBody>
                    <a:bodyPr/>
                    <a:lstStyle/>
                    <a:p>
                      <a:pPr algn="ctr" marL="2667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spc="-5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/>
                </a:tc>
                <a:tc>
                  <a:txBody>
                    <a:bodyPr/>
                    <a:lstStyle/>
                    <a:p>
                      <a:pPr algn="ctr" marR="220979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spc="-1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5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/>
                </a:tc>
                <a:tc>
                  <a:txBody>
                    <a:bodyPr/>
                    <a:lstStyle/>
                    <a:p>
                      <a:pPr algn="ctr" marL="2279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spc="-5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spc="-1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5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48768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R="70485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(2.6)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r" marR="182880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27</a:t>
                      </a:r>
                      <a:r>
                        <a:rPr dirty="0" sz="1400" spc="-25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(46.6)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&lt;0.001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r" marR="182880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21</a:t>
                      </a:r>
                      <a:r>
                        <a:rPr dirty="0" sz="1400" spc="-25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(36.8)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317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&lt;0.001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3244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7048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(10.3)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algn="r" marR="18288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40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18</a:t>
                      </a:r>
                      <a:r>
                        <a:rPr dirty="0" sz="1400" spc="-25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(31.0)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400" spc="-2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0.03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algn="r" marR="18288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40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21</a:t>
                      </a:r>
                      <a:r>
                        <a:rPr dirty="0" sz="1400" spc="-25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(36.8)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400" spc="-1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0.004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3244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98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spc="-50" b="1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/>
                </a:tc>
                <a:tc>
                  <a:txBody>
                    <a:bodyPr/>
                    <a:lstStyle/>
                    <a:p>
                      <a:pPr algn="r" marR="2819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400" spc="-1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(6.9)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/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spc="-2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0.15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/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400" spc="-1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 (1.8)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spc="-1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&gt;0.99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3244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98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400" spc="-50" b="1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algn="ctr" marL="2667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400" spc="-5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algn="ctr" marR="220979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400" spc="-1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5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algn="ctr" marL="22796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400" spc="-5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400" spc="-1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5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3835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98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spc="-50" b="1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667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spc="-5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0979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spc="-1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5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279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spc="-5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spc="-1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5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 descr=""/>
          <p:cNvSpPr txBox="1"/>
          <p:nvPr/>
        </p:nvSpPr>
        <p:spPr>
          <a:xfrm>
            <a:off x="10082059" y="6654292"/>
            <a:ext cx="2031364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Treatment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phase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safety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data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shown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150919" y="6374167"/>
            <a:ext cx="4181475" cy="408305"/>
            <a:chOff x="150919" y="6374167"/>
            <a:chExt cx="4181475" cy="408305"/>
          </a:xfrm>
        </p:grpSpPr>
        <p:sp>
          <p:nvSpPr>
            <p:cNvPr id="12" name="object 12" descr=""/>
            <p:cNvSpPr/>
            <p:nvPr/>
          </p:nvSpPr>
          <p:spPr>
            <a:xfrm>
              <a:off x="150919" y="6374167"/>
              <a:ext cx="4181475" cy="407670"/>
            </a:xfrm>
            <a:custGeom>
              <a:avLst/>
              <a:gdLst/>
              <a:ahLst/>
              <a:cxnLst/>
              <a:rect l="l" t="t" r="r" b="b"/>
              <a:pathLst>
                <a:path w="4181475" h="407670">
                  <a:moveTo>
                    <a:pt x="4181382" y="0"/>
                  </a:moveTo>
                  <a:lnTo>
                    <a:pt x="0" y="0"/>
                  </a:lnTo>
                  <a:lnTo>
                    <a:pt x="0" y="407632"/>
                  </a:lnTo>
                  <a:lnTo>
                    <a:pt x="4181382" y="407632"/>
                  </a:lnTo>
                  <a:lnTo>
                    <a:pt x="41813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0754" y="6407302"/>
              <a:ext cx="321263" cy="37490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1193" y="6422007"/>
              <a:ext cx="298573" cy="358843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1007539" y="6447535"/>
            <a:ext cx="3308350" cy="302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An</a:t>
            </a:r>
            <a:r>
              <a:rPr dirty="0" sz="900" spc="-3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Academic</a:t>
            </a:r>
            <a:r>
              <a:rPr dirty="0" sz="900" spc="-3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Research</a:t>
            </a:r>
            <a:r>
              <a:rPr dirty="0" sz="900" spc="-3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Organization</a:t>
            </a:r>
            <a:r>
              <a:rPr dirty="0" sz="900" spc="-3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spc="-25" b="1">
                <a:solidFill>
                  <a:srgbClr val="990000"/>
                </a:solidFill>
                <a:latin typeface="Arial"/>
                <a:cs typeface="Arial"/>
              </a:rPr>
              <a:t>of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Brigham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900" spc="-1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Women’s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Hospital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900" spc="-1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Harvard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Medical</a:t>
            </a:r>
            <a:r>
              <a:rPr dirty="0" sz="900" spc="-10" b="1">
                <a:solidFill>
                  <a:srgbClr val="990000"/>
                </a:solidFill>
                <a:latin typeface="Arial"/>
                <a:cs typeface="Arial"/>
              </a:rPr>
              <a:t> School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3396" y="6509297"/>
            <a:ext cx="2383790" cy="200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0"/>
              </a:lnSpc>
            </a:pP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</a:t>
            </a:r>
            <a:r>
              <a:rPr dirty="0" sz="700" spc="-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Academic</a:t>
            </a:r>
            <a:r>
              <a:rPr dirty="0" sz="700" spc="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Research</a:t>
            </a:r>
            <a:r>
              <a:rPr dirty="0" sz="700" spc="-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990000"/>
                </a:solidFill>
                <a:latin typeface="Arial"/>
                <a:cs typeface="Arial"/>
              </a:rPr>
              <a:t>Organization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of</a:t>
            </a:r>
            <a:endParaRPr sz="700">
              <a:latin typeface="Arial"/>
              <a:cs typeface="Arial"/>
            </a:endParaRPr>
          </a:p>
          <a:p>
            <a:pPr>
              <a:lnSpc>
                <a:spcPts val="815"/>
              </a:lnSpc>
            </a:pP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Brigham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700" spc="-2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Women’s</a:t>
            </a:r>
            <a:r>
              <a:rPr dirty="0" sz="700" spc="-2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Hospital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Harvard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Medical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990000"/>
                </a:solidFill>
                <a:latin typeface="Arial"/>
                <a:cs typeface="Arial"/>
              </a:rPr>
              <a:t>School</a:t>
            </a:r>
            <a:endParaRPr sz="7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616" y="6502520"/>
            <a:ext cx="197272" cy="225655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267694" y="196977"/>
            <a:ext cx="509270" cy="822960"/>
            <a:chOff x="267694" y="196977"/>
            <a:chExt cx="509270" cy="82296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393" y="269875"/>
              <a:ext cx="407046" cy="67106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694" y="196977"/>
              <a:ext cx="508646" cy="82295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3708" rIns="0" bIns="0" rtlCol="0" vert="horz">
            <a:spAutoFit/>
          </a:bodyPr>
          <a:lstStyle/>
          <a:p>
            <a:pPr marL="1457960">
              <a:lnSpc>
                <a:spcPct val="100000"/>
              </a:lnSpc>
              <a:spcBef>
                <a:spcPts val="100"/>
              </a:spcBef>
            </a:pPr>
            <a:r>
              <a:rPr dirty="0"/>
              <a:t>Key</a:t>
            </a:r>
            <a:r>
              <a:rPr dirty="0" spc="-110"/>
              <a:t> </a:t>
            </a:r>
            <a:r>
              <a:rPr dirty="0"/>
              <a:t>Safety</a:t>
            </a:r>
            <a:r>
              <a:rPr dirty="0" spc="-125"/>
              <a:t> </a:t>
            </a:r>
            <a:r>
              <a:rPr dirty="0" spc="-10"/>
              <a:t>Parameters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99245" y="459348"/>
            <a:ext cx="1914518" cy="478270"/>
          </a:xfrm>
          <a:prstGeom prst="rect">
            <a:avLst/>
          </a:prstGeom>
        </p:spPr>
      </p:pic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1244110" y="1428982"/>
          <a:ext cx="9781540" cy="3603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5920"/>
                <a:gridCol w="2026284"/>
                <a:gridCol w="1364614"/>
                <a:gridCol w="1150619"/>
                <a:gridCol w="1318895"/>
                <a:gridCol w="918209"/>
              </a:tblGrid>
              <a:tr h="100774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991610" marR="387350" indent="-125730">
                        <a:lnSpc>
                          <a:spcPct val="10710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Placebo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N=39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94970" marR="113030">
                        <a:lnSpc>
                          <a:spcPct val="107100"/>
                        </a:lnSpc>
                        <a:spcBef>
                          <a:spcPts val="1095"/>
                        </a:spcBef>
                      </a:pPr>
                      <a:r>
                        <a:rPr dirty="0" sz="1400" spc="-1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Olezarsen </a:t>
                      </a:r>
                      <a:r>
                        <a:rPr dirty="0" sz="140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50</a:t>
                      </a:r>
                      <a:r>
                        <a:rPr dirty="0" sz="1400" spc="-25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mg </a:t>
                      </a:r>
                      <a:r>
                        <a:rPr dirty="0" sz="1400" spc="-2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N=58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906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0" marR="341630" indent="-635">
                        <a:lnSpc>
                          <a:spcPct val="107100"/>
                        </a:lnSpc>
                        <a:spcBef>
                          <a:spcPts val="1095"/>
                        </a:spcBef>
                      </a:pPr>
                      <a:r>
                        <a:rPr dirty="0" sz="1400" spc="-1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P-value </a:t>
                      </a:r>
                      <a:r>
                        <a:rPr dirty="0" sz="1400" spc="-25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vs </a:t>
                      </a:r>
                      <a:r>
                        <a:rPr dirty="0" sz="1400" spc="-1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Placebo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906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49250" marR="113030">
                        <a:lnSpc>
                          <a:spcPct val="107100"/>
                        </a:lnSpc>
                        <a:spcBef>
                          <a:spcPts val="1095"/>
                        </a:spcBef>
                      </a:pPr>
                      <a:r>
                        <a:rPr dirty="0" sz="1400" spc="-1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Olezarsen </a:t>
                      </a:r>
                      <a:r>
                        <a:rPr dirty="0" sz="140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80</a:t>
                      </a:r>
                      <a:r>
                        <a:rPr dirty="0" sz="1400" spc="-25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 mg </a:t>
                      </a:r>
                      <a:r>
                        <a:rPr dirty="0" sz="1400" spc="-2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N=57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906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0" marR="109220" indent="-635">
                        <a:lnSpc>
                          <a:spcPct val="107100"/>
                        </a:lnSpc>
                        <a:spcBef>
                          <a:spcPts val="1095"/>
                        </a:spcBef>
                      </a:pPr>
                      <a:r>
                        <a:rPr dirty="0" sz="1400" spc="-1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P-value </a:t>
                      </a:r>
                      <a:r>
                        <a:rPr dirty="0" sz="1400" spc="-25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vs </a:t>
                      </a:r>
                      <a:r>
                        <a:rPr dirty="0" sz="1400" spc="-1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Placebo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906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273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Renal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abnormalities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algn="r" marR="9785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eGFR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decline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≥30%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778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 marR="4222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(20.5)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7780"/>
                </a:tc>
                <a:tc>
                  <a:txBody>
                    <a:bodyPr/>
                    <a:lstStyle/>
                    <a:p>
                      <a:pPr algn="r" marR="2324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40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400" spc="-1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(10.3)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7780"/>
                </a:tc>
                <a:tc>
                  <a:txBody>
                    <a:bodyPr/>
                    <a:lstStyle/>
                    <a:p>
                      <a:pPr algn="ctr" marR="220979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400" spc="-2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0.16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7780"/>
                </a:tc>
                <a:tc>
                  <a:txBody>
                    <a:bodyPr/>
                    <a:lstStyle/>
                    <a:p>
                      <a:pPr algn="ctr" marL="22796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40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400" spc="-1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 (7.0)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778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400" spc="-2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0.06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778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324485">
                <a:tc>
                  <a:txBody>
                    <a:bodyPr/>
                    <a:lstStyle/>
                    <a:p>
                      <a:pPr algn="r" marR="9785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eGFR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decline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≥50%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55499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400" spc="-50" b="1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algn="ctr" marL="27368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400" spc="-5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algn="ctr" marR="220979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400" spc="-1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5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algn="ctr" marL="22796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400" spc="-5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400" spc="-1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5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351790"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UPCR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≥1000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mg/g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 marR="4222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(10.3)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/>
                </a:tc>
                <a:tc>
                  <a:txBody>
                    <a:bodyPr/>
                    <a:lstStyle/>
                    <a:p>
                      <a:pPr algn="r" marR="2819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400" spc="-1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(6.9)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/>
                </a:tc>
                <a:tc>
                  <a:txBody>
                    <a:bodyPr/>
                    <a:lstStyle/>
                    <a:p>
                      <a:pPr algn="ctr" marR="220979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spc="-2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0.71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/>
                </a:tc>
                <a:tc>
                  <a:txBody>
                    <a:bodyPr/>
                    <a:lstStyle/>
                    <a:p>
                      <a:pPr algn="ctr" marL="2279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400" spc="-1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 (5.3)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spc="-2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0.44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32448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Platelet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count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&lt;140K/uL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778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 marR="47180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(2.6)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7780"/>
                </a:tc>
                <a:tc>
                  <a:txBody>
                    <a:bodyPr/>
                    <a:lstStyle/>
                    <a:p>
                      <a:pPr algn="r" marR="1828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40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1400" spc="-25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(17.2)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7780"/>
                </a:tc>
                <a:tc>
                  <a:txBody>
                    <a:bodyPr/>
                    <a:lstStyle/>
                    <a:p>
                      <a:pPr algn="ctr" marR="220979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400" spc="-2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0.05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7780"/>
                </a:tc>
                <a:tc>
                  <a:txBody>
                    <a:bodyPr/>
                    <a:lstStyle/>
                    <a:p>
                      <a:pPr algn="ctr" marL="22796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40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1400" spc="-25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(17.5)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778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400" spc="-2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0.03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778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324485"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&lt;100K/uL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 marR="47180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(2.6)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algn="ctr" marL="27368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400" spc="-5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algn="ctr" marR="220979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400" spc="-2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0.40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algn="ctr" marL="22796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40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400" spc="-1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 (5.3)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400" spc="-2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0.64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&lt;75K/uL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549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spc="-50" b="1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7368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spc="-5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0979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spc="-1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50" b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279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spc="-5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spc="-1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50" b="1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 descr=""/>
          <p:cNvSpPr txBox="1"/>
          <p:nvPr/>
        </p:nvSpPr>
        <p:spPr>
          <a:xfrm>
            <a:off x="10082059" y="6654292"/>
            <a:ext cx="2031364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Treatment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phase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safety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data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shown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150919" y="6374167"/>
            <a:ext cx="4181475" cy="408305"/>
            <a:chOff x="150919" y="6374167"/>
            <a:chExt cx="4181475" cy="408305"/>
          </a:xfrm>
        </p:grpSpPr>
        <p:sp>
          <p:nvSpPr>
            <p:cNvPr id="12" name="object 12" descr=""/>
            <p:cNvSpPr/>
            <p:nvPr/>
          </p:nvSpPr>
          <p:spPr>
            <a:xfrm>
              <a:off x="150919" y="6374167"/>
              <a:ext cx="4181475" cy="407670"/>
            </a:xfrm>
            <a:custGeom>
              <a:avLst/>
              <a:gdLst/>
              <a:ahLst/>
              <a:cxnLst/>
              <a:rect l="l" t="t" r="r" b="b"/>
              <a:pathLst>
                <a:path w="4181475" h="407670">
                  <a:moveTo>
                    <a:pt x="4181382" y="0"/>
                  </a:moveTo>
                  <a:lnTo>
                    <a:pt x="0" y="0"/>
                  </a:lnTo>
                  <a:lnTo>
                    <a:pt x="0" y="407632"/>
                  </a:lnTo>
                  <a:lnTo>
                    <a:pt x="4181382" y="407632"/>
                  </a:lnTo>
                  <a:lnTo>
                    <a:pt x="41813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0754" y="6407302"/>
              <a:ext cx="321263" cy="37490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1193" y="6422007"/>
              <a:ext cx="298573" cy="358843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1007539" y="6447535"/>
            <a:ext cx="3308350" cy="302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An</a:t>
            </a:r>
            <a:r>
              <a:rPr dirty="0" sz="900" spc="-3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Academic</a:t>
            </a:r>
            <a:r>
              <a:rPr dirty="0" sz="900" spc="-3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Research</a:t>
            </a:r>
            <a:r>
              <a:rPr dirty="0" sz="900" spc="-3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Organization</a:t>
            </a:r>
            <a:r>
              <a:rPr dirty="0" sz="900" spc="-3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spc="-25" b="1">
                <a:solidFill>
                  <a:srgbClr val="990000"/>
                </a:solidFill>
                <a:latin typeface="Arial"/>
                <a:cs typeface="Arial"/>
              </a:rPr>
              <a:t>of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Brigham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900" spc="-1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Women’s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Hospital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900" spc="-1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Harvard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Medical</a:t>
            </a:r>
            <a:r>
              <a:rPr dirty="0" sz="900" spc="-10" b="1">
                <a:solidFill>
                  <a:srgbClr val="990000"/>
                </a:solidFill>
                <a:latin typeface="Arial"/>
                <a:cs typeface="Arial"/>
              </a:rPr>
              <a:t> School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3396" y="6509297"/>
            <a:ext cx="2383790" cy="200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0"/>
              </a:lnSpc>
            </a:pP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</a:t>
            </a:r>
            <a:r>
              <a:rPr dirty="0" sz="700" spc="-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Academic</a:t>
            </a:r>
            <a:r>
              <a:rPr dirty="0" sz="700" spc="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Research</a:t>
            </a:r>
            <a:r>
              <a:rPr dirty="0" sz="700" spc="-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990000"/>
                </a:solidFill>
                <a:latin typeface="Arial"/>
                <a:cs typeface="Arial"/>
              </a:rPr>
              <a:t>Organization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of</a:t>
            </a:r>
            <a:endParaRPr sz="700">
              <a:latin typeface="Arial"/>
              <a:cs typeface="Arial"/>
            </a:endParaRPr>
          </a:p>
          <a:p>
            <a:pPr>
              <a:lnSpc>
                <a:spcPts val="815"/>
              </a:lnSpc>
            </a:pP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Brigham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700" spc="-2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Women’s</a:t>
            </a:r>
            <a:r>
              <a:rPr dirty="0" sz="700" spc="-2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Hospital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Harvard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Medical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990000"/>
                </a:solidFill>
                <a:latin typeface="Arial"/>
                <a:cs typeface="Arial"/>
              </a:rPr>
              <a:t>School</a:t>
            </a:r>
            <a:endParaRPr sz="7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616" y="6502520"/>
            <a:ext cx="197272" cy="22565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9393" y="269875"/>
            <a:ext cx="407046" cy="671064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2593720" y="1469604"/>
            <a:ext cx="7407909" cy="4629785"/>
            <a:chOff x="2593720" y="1469604"/>
            <a:chExt cx="7407909" cy="4629785"/>
          </a:xfrm>
        </p:grpSpPr>
        <p:sp>
          <p:nvSpPr>
            <p:cNvPr id="6" name="object 6" descr=""/>
            <p:cNvSpPr/>
            <p:nvPr/>
          </p:nvSpPr>
          <p:spPr>
            <a:xfrm>
              <a:off x="2598483" y="1474366"/>
              <a:ext cx="7398384" cy="4620260"/>
            </a:xfrm>
            <a:custGeom>
              <a:avLst/>
              <a:gdLst/>
              <a:ahLst/>
              <a:cxnLst/>
              <a:rect l="l" t="t" r="r" b="b"/>
              <a:pathLst>
                <a:path w="7398384" h="4620260">
                  <a:moveTo>
                    <a:pt x="0" y="4619987"/>
                  </a:moveTo>
                  <a:lnTo>
                    <a:pt x="1" y="0"/>
                  </a:lnTo>
                </a:path>
                <a:path w="7398384" h="4620260">
                  <a:moveTo>
                    <a:pt x="0" y="4619987"/>
                  </a:moveTo>
                  <a:lnTo>
                    <a:pt x="7397861" y="461998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802884" y="3784360"/>
              <a:ext cx="57150" cy="277495"/>
            </a:xfrm>
            <a:custGeom>
              <a:avLst/>
              <a:gdLst/>
              <a:ahLst/>
              <a:cxnLst/>
              <a:rect l="l" t="t" r="r" b="b"/>
              <a:pathLst>
                <a:path w="57150" h="277495">
                  <a:moveTo>
                    <a:pt x="28451" y="138416"/>
                  </a:moveTo>
                  <a:lnTo>
                    <a:pt x="28451" y="277200"/>
                  </a:lnTo>
                </a:path>
                <a:path w="57150" h="277495">
                  <a:moveTo>
                    <a:pt x="28451" y="138416"/>
                  </a:moveTo>
                  <a:lnTo>
                    <a:pt x="28451" y="0"/>
                  </a:lnTo>
                </a:path>
                <a:path w="57150" h="277495">
                  <a:moveTo>
                    <a:pt x="0" y="277200"/>
                  </a:moveTo>
                  <a:lnTo>
                    <a:pt x="57150" y="277200"/>
                  </a:lnTo>
                </a:path>
                <a:path w="57150" h="277495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268839" y="3645761"/>
              <a:ext cx="57150" cy="462280"/>
            </a:xfrm>
            <a:custGeom>
              <a:avLst/>
              <a:gdLst/>
              <a:ahLst/>
              <a:cxnLst/>
              <a:rect l="l" t="t" r="r" b="b"/>
              <a:pathLst>
                <a:path w="57150" h="462279">
                  <a:moveTo>
                    <a:pt x="28329" y="231295"/>
                  </a:moveTo>
                  <a:lnTo>
                    <a:pt x="28329" y="461999"/>
                  </a:lnTo>
                </a:path>
                <a:path w="57150" h="462279">
                  <a:moveTo>
                    <a:pt x="28329" y="231295"/>
                  </a:moveTo>
                  <a:lnTo>
                    <a:pt x="28329" y="0"/>
                  </a:lnTo>
                </a:path>
                <a:path w="57150" h="462279">
                  <a:moveTo>
                    <a:pt x="0" y="461999"/>
                  </a:moveTo>
                  <a:lnTo>
                    <a:pt x="57150" y="461999"/>
                  </a:lnTo>
                </a:path>
                <a:path w="57150" h="462279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734791" y="3691961"/>
              <a:ext cx="57150" cy="370205"/>
            </a:xfrm>
            <a:custGeom>
              <a:avLst/>
              <a:gdLst/>
              <a:ahLst/>
              <a:cxnLst/>
              <a:rect l="l" t="t" r="r" b="b"/>
              <a:pathLst>
                <a:path w="57150" h="370204">
                  <a:moveTo>
                    <a:pt x="28208" y="185095"/>
                  </a:moveTo>
                  <a:lnTo>
                    <a:pt x="28208" y="369599"/>
                  </a:lnTo>
                </a:path>
                <a:path w="57150" h="370204">
                  <a:moveTo>
                    <a:pt x="28208" y="185095"/>
                  </a:moveTo>
                  <a:lnTo>
                    <a:pt x="28208" y="0"/>
                  </a:lnTo>
                </a:path>
                <a:path w="57150" h="370204">
                  <a:moveTo>
                    <a:pt x="0" y="369599"/>
                  </a:moveTo>
                  <a:lnTo>
                    <a:pt x="57150" y="369599"/>
                  </a:lnTo>
                </a:path>
                <a:path w="57150" h="370204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802884" y="3876760"/>
              <a:ext cx="57150" cy="231140"/>
            </a:xfrm>
            <a:custGeom>
              <a:avLst/>
              <a:gdLst/>
              <a:ahLst/>
              <a:cxnLst/>
              <a:rect l="l" t="t" r="r" b="b"/>
              <a:pathLst>
                <a:path w="57150" h="231139">
                  <a:moveTo>
                    <a:pt x="28451" y="91736"/>
                  </a:moveTo>
                  <a:lnTo>
                    <a:pt x="28451" y="231000"/>
                  </a:lnTo>
                </a:path>
                <a:path w="57150" h="231139">
                  <a:moveTo>
                    <a:pt x="28451" y="91736"/>
                  </a:moveTo>
                  <a:lnTo>
                    <a:pt x="28451" y="0"/>
                  </a:lnTo>
                </a:path>
                <a:path w="57150" h="231139">
                  <a:moveTo>
                    <a:pt x="0" y="231000"/>
                  </a:moveTo>
                  <a:lnTo>
                    <a:pt x="57150" y="231000"/>
                  </a:lnTo>
                </a:path>
                <a:path w="57150" h="231139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268839" y="3645761"/>
              <a:ext cx="57150" cy="415925"/>
            </a:xfrm>
            <a:custGeom>
              <a:avLst/>
              <a:gdLst/>
              <a:ahLst/>
              <a:cxnLst/>
              <a:rect l="l" t="t" r="r" b="b"/>
              <a:pathLst>
                <a:path w="57150" h="415925">
                  <a:moveTo>
                    <a:pt x="28329" y="185575"/>
                  </a:moveTo>
                  <a:lnTo>
                    <a:pt x="28329" y="415799"/>
                  </a:lnTo>
                </a:path>
                <a:path w="57150" h="415925">
                  <a:moveTo>
                    <a:pt x="28329" y="185575"/>
                  </a:moveTo>
                  <a:lnTo>
                    <a:pt x="28329" y="0"/>
                  </a:lnTo>
                </a:path>
                <a:path w="57150" h="415925">
                  <a:moveTo>
                    <a:pt x="0" y="415799"/>
                  </a:moveTo>
                  <a:lnTo>
                    <a:pt x="57150" y="415799"/>
                  </a:lnTo>
                </a:path>
                <a:path w="57150" h="415925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734791" y="3738161"/>
              <a:ext cx="57150" cy="323850"/>
            </a:xfrm>
            <a:custGeom>
              <a:avLst/>
              <a:gdLst/>
              <a:ahLst/>
              <a:cxnLst/>
              <a:rect l="l" t="t" r="r" b="b"/>
              <a:pathLst>
                <a:path w="57150" h="323850">
                  <a:moveTo>
                    <a:pt x="28208" y="138895"/>
                  </a:moveTo>
                  <a:lnTo>
                    <a:pt x="28208" y="323399"/>
                  </a:lnTo>
                </a:path>
                <a:path w="57150" h="323850">
                  <a:moveTo>
                    <a:pt x="28208" y="138895"/>
                  </a:moveTo>
                  <a:lnTo>
                    <a:pt x="28208" y="0"/>
                  </a:lnTo>
                </a:path>
                <a:path w="57150" h="323850">
                  <a:moveTo>
                    <a:pt x="0" y="323399"/>
                  </a:moveTo>
                  <a:lnTo>
                    <a:pt x="57150" y="323399"/>
                  </a:lnTo>
                </a:path>
                <a:path w="57150" h="323850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802884" y="3876760"/>
              <a:ext cx="57150" cy="277495"/>
            </a:xfrm>
            <a:custGeom>
              <a:avLst/>
              <a:gdLst/>
              <a:ahLst/>
              <a:cxnLst/>
              <a:rect l="l" t="t" r="r" b="b"/>
              <a:pathLst>
                <a:path w="57150" h="277495">
                  <a:moveTo>
                    <a:pt x="28451" y="137456"/>
                  </a:moveTo>
                  <a:lnTo>
                    <a:pt x="28451" y="277199"/>
                  </a:lnTo>
                </a:path>
                <a:path w="57150" h="277495">
                  <a:moveTo>
                    <a:pt x="28451" y="137456"/>
                  </a:moveTo>
                  <a:lnTo>
                    <a:pt x="28451" y="0"/>
                  </a:lnTo>
                </a:path>
                <a:path w="57150" h="277495">
                  <a:moveTo>
                    <a:pt x="0" y="277199"/>
                  </a:moveTo>
                  <a:lnTo>
                    <a:pt x="57150" y="277199"/>
                  </a:lnTo>
                </a:path>
                <a:path w="57150" h="277495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268839" y="3645761"/>
              <a:ext cx="57150" cy="323850"/>
            </a:xfrm>
            <a:custGeom>
              <a:avLst/>
              <a:gdLst/>
              <a:ahLst/>
              <a:cxnLst/>
              <a:rect l="l" t="t" r="r" b="b"/>
              <a:pathLst>
                <a:path w="57150" h="323850">
                  <a:moveTo>
                    <a:pt x="28329" y="139855"/>
                  </a:moveTo>
                  <a:lnTo>
                    <a:pt x="28329" y="323399"/>
                  </a:lnTo>
                </a:path>
                <a:path w="57150" h="323850">
                  <a:moveTo>
                    <a:pt x="28329" y="139855"/>
                  </a:moveTo>
                  <a:lnTo>
                    <a:pt x="28329" y="0"/>
                  </a:lnTo>
                </a:path>
                <a:path w="57150" h="323850">
                  <a:moveTo>
                    <a:pt x="0" y="323399"/>
                  </a:moveTo>
                  <a:lnTo>
                    <a:pt x="57150" y="323399"/>
                  </a:lnTo>
                </a:path>
                <a:path w="57150" h="323850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8734791" y="3738161"/>
              <a:ext cx="57150" cy="370205"/>
            </a:xfrm>
            <a:custGeom>
              <a:avLst/>
              <a:gdLst/>
              <a:ahLst/>
              <a:cxnLst/>
              <a:rect l="l" t="t" r="r" b="b"/>
              <a:pathLst>
                <a:path w="57150" h="370204">
                  <a:moveTo>
                    <a:pt x="28208" y="184615"/>
                  </a:moveTo>
                  <a:lnTo>
                    <a:pt x="28208" y="369599"/>
                  </a:lnTo>
                </a:path>
                <a:path w="57150" h="370204">
                  <a:moveTo>
                    <a:pt x="28208" y="184615"/>
                  </a:moveTo>
                  <a:lnTo>
                    <a:pt x="28208" y="0"/>
                  </a:lnTo>
                </a:path>
                <a:path w="57150" h="370204">
                  <a:moveTo>
                    <a:pt x="0" y="369599"/>
                  </a:moveTo>
                  <a:lnTo>
                    <a:pt x="57150" y="369599"/>
                  </a:lnTo>
                </a:path>
                <a:path w="57150" h="370204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831459" y="3876760"/>
              <a:ext cx="4932045" cy="46355"/>
            </a:xfrm>
            <a:custGeom>
              <a:avLst/>
              <a:gdLst/>
              <a:ahLst/>
              <a:cxnLst/>
              <a:rect l="l" t="t" r="r" b="b"/>
              <a:pathLst>
                <a:path w="4932045" h="46354">
                  <a:moveTo>
                    <a:pt x="0" y="46200"/>
                  </a:moveTo>
                  <a:lnTo>
                    <a:pt x="2465708" y="0"/>
                  </a:lnTo>
                  <a:lnTo>
                    <a:pt x="4931907" y="0"/>
                  </a:lnTo>
                </a:path>
              </a:pathLst>
            </a:custGeom>
            <a:ln w="285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00029" y="3893209"/>
              <a:ext cx="64008" cy="64008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31693" y="3847489"/>
              <a:ext cx="64007" cy="6400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65861" y="3847489"/>
              <a:ext cx="64007" cy="64007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3831459" y="3830559"/>
              <a:ext cx="4932045" cy="139065"/>
            </a:xfrm>
            <a:custGeom>
              <a:avLst/>
              <a:gdLst/>
              <a:ahLst/>
              <a:cxnLst/>
              <a:rect l="l" t="t" r="r" b="b"/>
              <a:pathLst>
                <a:path w="4932045" h="139064">
                  <a:moveTo>
                    <a:pt x="0" y="138600"/>
                  </a:moveTo>
                  <a:lnTo>
                    <a:pt x="2465708" y="0"/>
                  </a:lnTo>
                  <a:lnTo>
                    <a:pt x="4931907" y="46496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65861" y="3801769"/>
              <a:ext cx="64007" cy="6400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00029" y="3938929"/>
              <a:ext cx="64008" cy="64007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31693" y="3847489"/>
              <a:ext cx="64007" cy="64007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3831459" y="3784360"/>
              <a:ext cx="4932045" cy="231140"/>
            </a:xfrm>
            <a:custGeom>
              <a:avLst/>
              <a:gdLst/>
              <a:ahLst/>
              <a:cxnLst/>
              <a:rect l="l" t="t" r="r" b="b"/>
              <a:pathLst>
                <a:path w="4932045" h="231139">
                  <a:moveTo>
                    <a:pt x="0" y="231000"/>
                  </a:moveTo>
                  <a:lnTo>
                    <a:pt x="2465708" y="0"/>
                  </a:lnTo>
                  <a:lnTo>
                    <a:pt x="4931907" y="138416"/>
                  </a:lnTo>
                </a:path>
              </a:pathLst>
            </a:custGeom>
            <a:ln w="285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00029" y="3984649"/>
              <a:ext cx="64008" cy="64007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65861" y="3756049"/>
              <a:ext cx="64007" cy="64007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31693" y="3893209"/>
              <a:ext cx="64007" cy="64008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2802561" y="1503075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 h="0">
                  <a:moveTo>
                    <a:pt x="0" y="0"/>
                  </a:moveTo>
                  <a:lnTo>
                    <a:pt x="243840" y="1"/>
                  </a:lnTo>
                </a:path>
              </a:pathLst>
            </a:custGeom>
            <a:ln w="285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892551" y="1472184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5" h="64134">
                  <a:moveTo>
                    <a:pt x="32004" y="0"/>
                  </a:moveTo>
                  <a:lnTo>
                    <a:pt x="19546" y="2514"/>
                  </a:lnTo>
                  <a:lnTo>
                    <a:pt x="9373" y="9373"/>
                  </a:lnTo>
                  <a:lnTo>
                    <a:pt x="2514" y="19546"/>
                  </a:lnTo>
                  <a:lnTo>
                    <a:pt x="0" y="32003"/>
                  </a:lnTo>
                  <a:lnTo>
                    <a:pt x="2514" y="44461"/>
                  </a:lnTo>
                  <a:lnTo>
                    <a:pt x="9373" y="54634"/>
                  </a:lnTo>
                  <a:lnTo>
                    <a:pt x="19546" y="61493"/>
                  </a:lnTo>
                  <a:lnTo>
                    <a:pt x="32004" y="64007"/>
                  </a:lnTo>
                  <a:lnTo>
                    <a:pt x="44461" y="61493"/>
                  </a:lnTo>
                  <a:lnTo>
                    <a:pt x="54634" y="54634"/>
                  </a:lnTo>
                  <a:lnTo>
                    <a:pt x="61493" y="44461"/>
                  </a:lnTo>
                  <a:lnTo>
                    <a:pt x="64008" y="32003"/>
                  </a:lnTo>
                  <a:lnTo>
                    <a:pt x="61493" y="19546"/>
                  </a:lnTo>
                  <a:lnTo>
                    <a:pt x="54634" y="9373"/>
                  </a:lnTo>
                  <a:lnTo>
                    <a:pt x="44461" y="2514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2185722" y="5960364"/>
            <a:ext cx="2768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"/>
                <a:cs typeface="Arial"/>
              </a:rPr>
              <a:t>2.0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2185722" y="2726435"/>
            <a:ext cx="276860" cy="3012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"/>
                <a:cs typeface="Arial"/>
              </a:rPr>
              <a:t>9.0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25" b="1">
                <a:latin typeface="Arial"/>
                <a:cs typeface="Arial"/>
              </a:rPr>
              <a:t>8.0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25" b="1">
                <a:latin typeface="Arial"/>
                <a:cs typeface="Arial"/>
              </a:rPr>
              <a:t>7.0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25" b="1">
                <a:latin typeface="Arial"/>
                <a:cs typeface="Arial"/>
              </a:rPr>
              <a:t>6.0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25" b="1">
                <a:latin typeface="Arial"/>
                <a:cs typeface="Arial"/>
              </a:rPr>
              <a:t>5.0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25" b="1">
                <a:latin typeface="Arial"/>
                <a:cs typeface="Arial"/>
              </a:rPr>
              <a:t>4.0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25" b="1">
                <a:latin typeface="Arial"/>
                <a:cs typeface="Arial"/>
              </a:rPr>
              <a:t>3.0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2086852" y="2266188"/>
            <a:ext cx="3657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 b="1">
                <a:latin typeface="Arial"/>
                <a:cs typeface="Arial"/>
              </a:rPr>
              <a:t>10.0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2086852" y="1802891"/>
            <a:ext cx="3657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 b="1">
                <a:latin typeface="Arial"/>
                <a:cs typeface="Arial"/>
              </a:rPr>
              <a:t>11.0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2086852" y="1342644"/>
            <a:ext cx="3657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 b="1">
                <a:latin typeface="Arial"/>
                <a:cs typeface="Arial"/>
              </a:rPr>
              <a:t>12.0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8360586" y="6176772"/>
            <a:ext cx="8102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Month </a:t>
            </a:r>
            <a:r>
              <a:rPr dirty="0" sz="1400" spc="-35" b="1"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3059417" y="1370076"/>
            <a:ext cx="7061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Arial"/>
                <a:cs typeface="Arial"/>
              </a:rPr>
              <a:t>Placebo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2788273" y="1853183"/>
            <a:ext cx="272415" cy="64135"/>
            <a:chOff x="2788273" y="1853183"/>
            <a:chExt cx="272415" cy="64135"/>
          </a:xfrm>
        </p:grpSpPr>
        <p:sp>
          <p:nvSpPr>
            <p:cNvPr id="38" name="object 38" descr=""/>
            <p:cNvSpPr/>
            <p:nvPr/>
          </p:nvSpPr>
          <p:spPr>
            <a:xfrm>
              <a:off x="2802561" y="1886121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 h="0">
                  <a:moveTo>
                    <a:pt x="0" y="0"/>
                  </a:moveTo>
                  <a:lnTo>
                    <a:pt x="243840" y="1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2892552" y="1853183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5" h="64135">
                  <a:moveTo>
                    <a:pt x="32004" y="0"/>
                  </a:moveTo>
                  <a:lnTo>
                    <a:pt x="19546" y="2514"/>
                  </a:lnTo>
                  <a:lnTo>
                    <a:pt x="9373" y="9373"/>
                  </a:lnTo>
                  <a:lnTo>
                    <a:pt x="2514" y="19546"/>
                  </a:lnTo>
                  <a:lnTo>
                    <a:pt x="0" y="32003"/>
                  </a:lnTo>
                  <a:lnTo>
                    <a:pt x="2514" y="44461"/>
                  </a:lnTo>
                  <a:lnTo>
                    <a:pt x="9373" y="54634"/>
                  </a:lnTo>
                  <a:lnTo>
                    <a:pt x="19546" y="61493"/>
                  </a:lnTo>
                  <a:lnTo>
                    <a:pt x="32004" y="64007"/>
                  </a:lnTo>
                  <a:lnTo>
                    <a:pt x="44461" y="61493"/>
                  </a:lnTo>
                  <a:lnTo>
                    <a:pt x="54634" y="54634"/>
                  </a:lnTo>
                  <a:lnTo>
                    <a:pt x="61493" y="44461"/>
                  </a:lnTo>
                  <a:lnTo>
                    <a:pt x="64008" y="32003"/>
                  </a:lnTo>
                  <a:lnTo>
                    <a:pt x="61493" y="19546"/>
                  </a:lnTo>
                  <a:lnTo>
                    <a:pt x="54634" y="9373"/>
                  </a:lnTo>
                  <a:lnTo>
                    <a:pt x="44461" y="2514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3059417" y="1754123"/>
            <a:ext cx="13912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Olezarsen</a:t>
            </a:r>
            <a:r>
              <a:rPr dirty="0" sz="1400" spc="-5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50mg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2802561" y="2237232"/>
            <a:ext cx="243840" cy="64135"/>
            <a:chOff x="2802561" y="2237232"/>
            <a:chExt cx="243840" cy="64135"/>
          </a:xfrm>
        </p:grpSpPr>
        <p:sp>
          <p:nvSpPr>
            <p:cNvPr id="42" name="object 42" descr=""/>
            <p:cNvSpPr/>
            <p:nvPr/>
          </p:nvSpPr>
          <p:spPr>
            <a:xfrm>
              <a:off x="2802561" y="2269167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 h="0">
                  <a:moveTo>
                    <a:pt x="0" y="0"/>
                  </a:moveTo>
                  <a:lnTo>
                    <a:pt x="243840" y="1"/>
                  </a:lnTo>
                </a:path>
              </a:pathLst>
            </a:custGeom>
            <a:ln w="285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2892552" y="2237232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5" h="64135">
                  <a:moveTo>
                    <a:pt x="32004" y="0"/>
                  </a:moveTo>
                  <a:lnTo>
                    <a:pt x="19546" y="2514"/>
                  </a:lnTo>
                  <a:lnTo>
                    <a:pt x="9373" y="9373"/>
                  </a:lnTo>
                  <a:lnTo>
                    <a:pt x="2514" y="19546"/>
                  </a:lnTo>
                  <a:lnTo>
                    <a:pt x="0" y="32003"/>
                  </a:lnTo>
                  <a:lnTo>
                    <a:pt x="2514" y="44461"/>
                  </a:lnTo>
                  <a:lnTo>
                    <a:pt x="9373" y="54634"/>
                  </a:lnTo>
                  <a:lnTo>
                    <a:pt x="19546" y="61493"/>
                  </a:lnTo>
                  <a:lnTo>
                    <a:pt x="32004" y="64007"/>
                  </a:lnTo>
                  <a:lnTo>
                    <a:pt x="44461" y="61493"/>
                  </a:lnTo>
                  <a:lnTo>
                    <a:pt x="54634" y="54634"/>
                  </a:lnTo>
                  <a:lnTo>
                    <a:pt x="61493" y="44461"/>
                  </a:lnTo>
                  <a:lnTo>
                    <a:pt x="64008" y="32003"/>
                  </a:lnTo>
                  <a:lnTo>
                    <a:pt x="61493" y="19546"/>
                  </a:lnTo>
                  <a:lnTo>
                    <a:pt x="54634" y="9373"/>
                  </a:lnTo>
                  <a:lnTo>
                    <a:pt x="44461" y="2514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 descr=""/>
          <p:cNvSpPr txBox="1"/>
          <p:nvPr/>
        </p:nvSpPr>
        <p:spPr>
          <a:xfrm>
            <a:off x="3059417" y="2135123"/>
            <a:ext cx="13912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Olezarsen</a:t>
            </a:r>
            <a:r>
              <a:rPr dirty="0" sz="1400" spc="-5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80mg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3708" rIns="0" bIns="0" rtlCol="0" vert="horz">
            <a:spAutoFit/>
          </a:bodyPr>
          <a:lstStyle/>
          <a:p>
            <a:pPr marL="2205990">
              <a:lnSpc>
                <a:spcPct val="100000"/>
              </a:lnSpc>
              <a:spcBef>
                <a:spcPts val="100"/>
              </a:spcBef>
            </a:pPr>
            <a:r>
              <a:rPr dirty="0"/>
              <a:t>Additional</a:t>
            </a:r>
            <a:r>
              <a:rPr dirty="0" spc="-120"/>
              <a:t> </a:t>
            </a:r>
            <a:r>
              <a:rPr dirty="0" spc="-10"/>
              <a:t>Safety</a:t>
            </a:r>
          </a:p>
        </p:txBody>
      </p:sp>
      <p:pic>
        <p:nvPicPr>
          <p:cNvPr id="46" name="object 46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699245" y="459348"/>
            <a:ext cx="1914518" cy="478270"/>
          </a:xfrm>
          <a:prstGeom prst="rect">
            <a:avLst/>
          </a:prstGeom>
        </p:spPr>
      </p:pic>
      <p:sp>
        <p:nvSpPr>
          <p:cNvPr id="47" name="object 47" descr=""/>
          <p:cNvSpPr txBox="1"/>
          <p:nvPr/>
        </p:nvSpPr>
        <p:spPr>
          <a:xfrm>
            <a:off x="1655678" y="3062807"/>
            <a:ext cx="281305" cy="11684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 b="1">
                <a:latin typeface="Arial"/>
                <a:cs typeface="Arial"/>
              </a:rPr>
              <a:t>HbA1c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(%)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3628708" y="5857747"/>
            <a:ext cx="5314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i="1">
                <a:latin typeface="Arial"/>
                <a:cs typeface="Arial"/>
              </a:rPr>
              <a:t>PBO-</a:t>
            </a:r>
            <a:r>
              <a:rPr dirty="0" sz="1200" i="1">
                <a:latin typeface="Arial"/>
                <a:cs typeface="Arial"/>
              </a:rPr>
              <a:t>adjusted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LSM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%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change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P&gt;0.05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for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both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doses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at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Month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6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and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Month</a:t>
            </a:r>
            <a:r>
              <a:rPr dirty="0" sz="1200" spc="-25" i="1">
                <a:latin typeface="Arial"/>
                <a:cs typeface="Arial"/>
              </a:rPr>
              <a:t> 12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9" name="object 49" descr=""/>
          <p:cNvGrpSpPr/>
          <p:nvPr/>
        </p:nvGrpSpPr>
        <p:grpSpPr>
          <a:xfrm>
            <a:off x="150919" y="6374167"/>
            <a:ext cx="4181475" cy="408305"/>
            <a:chOff x="150919" y="6374167"/>
            <a:chExt cx="4181475" cy="408305"/>
          </a:xfrm>
        </p:grpSpPr>
        <p:sp>
          <p:nvSpPr>
            <p:cNvPr id="50" name="object 50" descr=""/>
            <p:cNvSpPr/>
            <p:nvPr/>
          </p:nvSpPr>
          <p:spPr>
            <a:xfrm>
              <a:off x="150919" y="6374167"/>
              <a:ext cx="4181475" cy="407670"/>
            </a:xfrm>
            <a:custGeom>
              <a:avLst/>
              <a:gdLst/>
              <a:ahLst/>
              <a:cxnLst/>
              <a:rect l="l" t="t" r="r" b="b"/>
              <a:pathLst>
                <a:path w="4181475" h="407670">
                  <a:moveTo>
                    <a:pt x="4181382" y="0"/>
                  </a:moveTo>
                  <a:lnTo>
                    <a:pt x="0" y="0"/>
                  </a:lnTo>
                  <a:lnTo>
                    <a:pt x="0" y="407632"/>
                  </a:lnTo>
                  <a:lnTo>
                    <a:pt x="4181382" y="407632"/>
                  </a:lnTo>
                  <a:lnTo>
                    <a:pt x="41813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0754" y="6407302"/>
              <a:ext cx="321263" cy="374904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1193" y="6422007"/>
              <a:ext cx="298573" cy="358843"/>
            </a:xfrm>
            <a:prstGeom prst="rect">
              <a:avLst/>
            </a:prstGeom>
          </p:spPr>
        </p:pic>
      </p:grpSp>
      <p:sp>
        <p:nvSpPr>
          <p:cNvPr id="53" name="object 53" descr=""/>
          <p:cNvSpPr txBox="1"/>
          <p:nvPr/>
        </p:nvSpPr>
        <p:spPr>
          <a:xfrm>
            <a:off x="1007539" y="6087476"/>
            <a:ext cx="5645785" cy="662940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2458085">
              <a:lnSpc>
                <a:spcPct val="100000"/>
              </a:lnSpc>
              <a:spcBef>
                <a:spcPts val="800"/>
              </a:spcBef>
              <a:tabLst>
                <a:tab pos="4948555" algn="l"/>
              </a:tabLst>
            </a:pPr>
            <a:r>
              <a:rPr dirty="0" sz="1400" spc="-10" b="1">
                <a:latin typeface="Arial"/>
                <a:cs typeface="Arial"/>
              </a:rPr>
              <a:t>Baseline</a:t>
            </a:r>
            <a:r>
              <a:rPr dirty="0" sz="1400" b="1">
                <a:latin typeface="Arial"/>
                <a:cs typeface="Arial"/>
              </a:rPr>
              <a:t>	Month </a:t>
            </a:r>
            <a:r>
              <a:rPr dirty="0" sz="1400" spc="-50" b="1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An</a:t>
            </a:r>
            <a:r>
              <a:rPr dirty="0" sz="900" spc="-3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Academic</a:t>
            </a:r>
            <a:r>
              <a:rPr dirty="0" sz="900" spc="-3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Research</a:t>
            </a:r>
            <a:r>
              <a:rPr dirty="0" sz="900" spc="-3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Organization</a:t>
            </a:r>
            <a:r>
              <a:rPr dirty="0" sz="900" spc="-3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spc="-25" b="1">
                <a:solidFill>
                  <a:srgbClr val="990000"/>
                </a:solidFill>
                <a:latin typeface="Arial"/>
                <a:cs typeface="Arial"/>
              </a:rPr>
              <a:t>of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Brigham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900" spc="-1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Women’s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Hospital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900" spc="-1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Harvard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Medical</a:t>
            </a:r>
            <a:r>
              <a:rPr dirty="0" sz="900" spc="-10" b="1">
                <a:solidFill>
                  <a:srgbClr val="990000"/>
                </a:solidFill>
                <a:latin typeface="Arial"/>
                <a:cs typeface="Arial"/>
              </a:rPr>
              <a:t> School</a:t>
            </a:r>
            <a:endParaRPr sz="900">
              <a:latin typeface="Arial"/>
              <a:cs typeface="Arial"/>
            </a:endParaRPr>
          </a:p>
        </p:txBody>
      </p:sp>
      <p:pic>
        <p:nvPicPr>
          <p:cNvPr id="54" name="object 54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67694" y="196977"/>
            <a:ext cx="508646" cy="82295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3396" y="6509297"/>
            <a:ext cx="2383790" cy="200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0"/>
              </a:lnSpc>
            </a:pP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</a:t>
            </a:r>
            <a:r>
              <a:rPr dirty="0" sz="700" spc="-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Academic</a:t>
            </a:r>
            <a:r>
              <a:rPr dirty="0" sz="700" spc="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Research</a:t>
            </a:r>
            <a:r>
              <a:rPr dirty="0" sz="700" spc="-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990000"/>
                </a:solidFill>
                <a:latin typeface="Arial"/>
                <a:cs typeface="Arial"/>
              </a:rPr>
              <a:t>Organization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of</a:t>
            </a:r>
            <a:endParaRPr sz="700">
              <a:latin typeface="Arial"/>
              <a:cs typeface="Arial"/>
            </a:endParaRPr>
          </a:p>
          <a:p>
            <a:pPr>
              <a:lnSpc>
                <a:spcPts val="815"/>
              </a:lnSpc>
            </a:pP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Brigham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700" spc="-2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Women’s</a:t>
            </a:r>
            <a:r>
              <a:rPr dirty="0" sz="700" spc="-2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Hospital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Harvard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Medical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990000"/>
                </a:solidFill>
                <a:latin typeface="Arial"/>
                <a:cs typeface="Arial"/>
              </a:rPr>
              <a:t>School</a:t>
            </a:r>
            <a:endParaRPr sz="7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616" y="6502520"/>
            <a:ext cx="197272" cy="225655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267694" y="196977"/>
            <a:ext cx="509270" cy="822960"/>
            <a:chOff x="267694" y="196977"/>
            <a:chExt cx="509270" cy="82296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393" y="269875"/>
              <a:ext cx="407046" cy="67106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694" y="196977"/>
              <a:ext cx="508646" cy="82295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3708" rIns="0" bIns="0" rtlCol="0" vert="horz">
            <a:spAutoFit/>
          </a:bodyPr>
          <a:lstStyle/>
          <a:p>
            <a:pPr marL="1924685">
              <a:lnSpc>
                <a:spcPct val="100000"/>
              </a:lnSpc>
              <a:spcBef>
                <a:spcPts val="100"/>
              </a:spcBef>
            </a:pPr>
            <a:r>
              <a:rPr dirty="0"/>
              <a:t>Olezarsen</a:t>
            </a:r>
            <a:r>
              <a:rPr dirty="0" spc="-190"/>
              <a:t> </a:t>
            </a:r>
            <a:r>
              <a:rPr dirty="0" spc="-10"/>
              <a:t>Program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99245" y="459348"/>
            <a:ext cx="1914518" cy="478270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150919" y="6374167"/>
            <a:ext cx="4181475" cy="408305"/>
            <a:chOff x="150919" y="6374167"/>
            <a:chExt cx="4181475" cy="408305"/>
          </a:xfrm>
        </p:grpSpPr>
        <p:sp>
          <p:nvSpPr>
            <p:cNvPr id="10" name="object 10" descr=""/>
            <p:cNvSpPr/>
            <p:nvPr/>
          </p:nvSpPr>
          <p:spPr>
            <a:xfrm>
              <a:off x="150919" y="6374167"/>
              <a:ext cx="4181475" cy="407670"/>
            </a:xfrm>
            <a:custGeom>
              <a:avLst/>
              <a:gdLst/>
              <a:ahLst/>
              <a:cxnLst/>
              <a:rect l="l" t="t" r="r" b="b"/>
              <a:pathLst>
                <a:path w="4181475" h="407670">
                  <a:moveTo>
                    <a:pt x="4181382" y="0"/>
                  </a:moveTo>
                  <a:lnTo>
                    <a:pt x="0" y="0"/>
                  </a:lnTo>
                  <a:lnTo>
                    <a:pt x="0" y="407632"/>
                  </a:lnTo>
                  <a:lnTo>
                    <a:pt x="4181382" y="407632"/>
                  </a:lnTo>
                  <a:lnTo>
                    <a:pt x="41813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0754" y="6407302"/>
              <a:ext cx="321263" cy="37490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1193" y="6422007"/>
              <a:ext cx="298573" cy="358843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1007539" y="6447535"/>
            <a:ext cx="3308350" cy="302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An</a:t>
            </a:r>
            <a:r>
              <a:rPr dirty="0" sz="900" spc="-3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Academic</a:t>
            </a:r>
            <a:r>
              <a:rPr dirty="0" sz="900" spc="-3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Research</a:t>
            </a:r>
            <a:r>
              <a:rPr dirty="0" sz="900" spc="-3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Organization</a:t>
            </a:r>
            <a:r>
              <a:rPr dirty="0" sz="900" spc="-3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spc="-25" b="1">
                <a:solidFill>
                  <a:srgbClr val="990000"/>
                </a:solidFill>
                <a:latin typeface="Arial"/>
                <a:cs typeface="Arial"/>
              </a:rPr>
              <a:t>of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Brigham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900" spc="-1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Women’s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Hospital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900" spc="-1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Harvard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Medical</a:t>
            </a:r>
            <a:r>
              <a:rPr dirty="0" sz="900" spc="-10" b="1">
                <a:solidFill>
                  <a:srgbClr val="990000"/>
                </a:solidFill>
                <a:latin typeface="Arial"/>
                <a:cs typeface="Arial"/>
              </a:rPr>
              <a:t> School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14" name="object 14" descr=""/>
          <p:cNvGraphicFramePr>
            <a:graphicFrameLocks noGrp="1"/>
          </p:cNvGraphicFramePr>
          <p:nvPr/>
        </p:nvGraphicFramePr>
        <p:xfrm>
          <a:off x="118926" y="1780289"/>
          <a:ext cx="12030710" cy="4061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4495"/>
                <a:gridCol w="3804285"/>
                <a:gridCol w="3923029"/>
              </a:tblGrid>
              <a:tr h="1409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dirty="0" sz="2400" b="1">
                          <a:solidFill>
                            <a:srgbClr val="A50064"/>
                          </a:solidFill>
                          <a:latin typeface="Arial"/>
                          <a:cs typeface="Arial"/>
                        </a:rPr>
                        <a:t>Mod</a:t>
                      </a:r>
                      <a:r>
                        <a:rPr dirty="0" sz="2400" spc="-20" b="1">
                          <a:solidFill>
                            <a:srgbClr val="A5006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A50064"/>
                          </a:solidFill>
                          <a:latin typeface="Arial"/>
                          <a:cs typeface="Arial"/>
                        </a:rPr>
                        <a:t>HTG</a:t>
                      </a:r>
                      <a:r>
                        <a:rPr dirty="0" sz="2400" spc="-20" b="1">
                          <a:solidFill>
                            <a:srgbClr val="A5006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A50064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dirty="0" sz="2400" spc="-20" b="1">
                          <a:solidFill>
                            <a:srgbClr val="A5006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A50064"/>
                          </a:solidFill>
                          <a:latin typeface="Arial"/>
                          <a:cs typeface="Arial"/>
                        </a:rPr>
                        <a:t>CV</a:t>
                      </a:r>
                      <a:r>
                        <a:rPr dirty="0" sz="2400" spc="-15" b="1">
                          <a:solidFill>
                            <a:srgbClr val="A5006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0" b="1">
                          <a:solidFill>
                            <a:srgbClr val="A50064"/>
                          </a:solidFill>
                          <a:latin typeface="Arial"/>
                          <a:cs typeface="Arial"/>
                        </a:rPr>
                        <a:t>risk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2400" spc="-25" b="1" i="1">
                          <a:solidFill>
                            <a:srgbClr val="A50064"/>
                          </a:solidFill>
                          <a:latin typeface="Arial"/>
                          <a:cs typeface="Arial"/>
                        </a:rPr>
                        <a:t>or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2400" b="1">
                          <a:solidFill>
                            <a:srgbClr val="A50064"/>
                          </a:solidFill>
                          <a:latin typeface="Arial"/>
                          <a:cs typeface="Arial"/>
                        </a:rPr>
                        <a:t>Severe</a:t>
                      </a:r>
                      <a:r>
                        <a:rPr dirty="0" sz="2400" spc="-90" b="1">
                          <a:solidFill>
                            <a:srgbClr val="A5006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5" b="1">
                          <a:solidFill>
                            <a:srgbClr val="A50064"/>
                          </a:solidFill>
                          <a:latin typeface="Arial"/>
                          <a:cs typeface="Arial"/>
                        </a:rPr>
                        <a:t>HTG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142240">
                    <a:lnL w="12700">
                      <a:solidFill>
                        <a:srgbClr val="A50064"/>
                      </a:solidFill>
                      <a:prstDash val="solid"/>
                    </a:lnL>
                    <a:lnT w="12700">
                      <a:solidFill>
                        <a:srgbClr val="A50064"/>
                      </a:solidFill>
                      <a:prstDash val="solid"/>
                    </a:lnT>
                    <a:lnB w="12700">
                      <a:solidFill>
                        <a:srgbClr val="A500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u="heavy" sz="2800" spc="-20" b="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Bridge-</a:t>
                      </a:r>
                      <a:r>
                        <a:rPr dirty="0" u="heavy" sz="2800" b="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TIMI</a:t>
                      </a:r>
                      <a:r>
                        <a:rPr dirty="0" u="heavy" sz="2800" spc="10" b="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heavy" sz="2800" spc="-25" b="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73a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6985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50064"/>
                      </a:solidFill>
                      <a:prstDash val="solid"/>
                    </a:lnT>
                    <a:lnB w="12700">
                      <a:solidFill>
                        <a:srgbClr val="A50064"/>
                      </a:solidFill>
                      <a:prstDash val="solid"/>
                    </a:lnB>
                    <a:solidFill>
                      <a:srgbClr val="A500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u="heavy" sz="2800" spc="-20" b="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Essence-</a:t>
                      </a:r>
                      <a:r>
                        <a:rPr dirty="0" u="heavy" sz="2800" b="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TIMI</a:t>
                      </a:r>
                      <a:r>
                        <a:rPr dirty="0" u="heavy" sz="2800" spc="10" b="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heavy" sz="2800" spc="-25" b="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73b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277495" indent="-232410">
                        <a:lnSpc>
                          <a:spcPts val="2845"/>
                        </a:lnSpc>
                        <a:spcBef>
                          <a:spcPts val="1335"/>
                        </a:spcBef>
                        <a:buChar char="•"/>
                        <a:tabLst>
                          <a:tab pos="277495" algn="l"/>
                        </a:tabLst>
                      </a:pPr>
                      <a:r>
                        <a:rPr dirty="0" sz="2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1478</a:t>
                      </a:r>
                      <a:r>
                        <a:rPr dirty="0" sz="2400" spc="-6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patients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277495" indent="-232410">
                        <a:lnSpc>
                          <a:spcPts val="2845"/>
                        </a:lnSpc>
                        <a:buChar char="•"/>
                        <a:tabLst>
                          <a:tab pos="277495" algn="l"/>
                        </a:tabLst>
                      </a:pPr>
                      <a:r>
                        <a:rPr dirty="0" sz="2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Coronary</a:t>
                      </a:r>
                      <a:r>
                        <a:rPr dirty="0" sz="2400" spc="-7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7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CTA</a:t>
                      </a:r>
                      <a:r>
                        <a:rPr dirty="0" sz="2400" spc="-1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substudy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A50064"/>
                      </a:solidFill>
                      <a:prstDash val="solid"/>
                    </a:lnT>
                    <a:solidFill>
                      <a:srgbClr val="A50064"/>
                    </a:solidFill>
                  </a:tcPr>
                </a:tc>
              </a:tr>
              <a:tr h="219456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5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242695">
                        <a:lnSpc>
                          <a:spcPct val="100000"/>
                        </a:lnSpc>
                      </a:pPr>
                      <a:r>
                        <a:rPr dirty="0" sz="2400" b="1">
                          <a:solidFill>
                            <a:srgbClr val="A50064"/>
                          </a:solidFill>
                          <a:latin typeface="Arial"/>
                          <a:cs typeface="Arial"/>
                        </a:rPr>
                        <a:t>Severe</a:t>
                      </a:r>
                      <a:r>
                        <a:rPr dirty="0" sz="2400" spc="-90" b="1">
                          <a:solidFill>
                            <a:srgbClr val="A5006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5" b="1">
                          <a:solidFill>
                            <a:srgbClr val="A50064"/>
                          </a:solidFill>
                          <a:latin typeface="Arial"/>
                          <a:cs typeface="Arial"/>
                        </a:rPr>
                        <a:t>HTG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A50064"/>
                      </a:solidFill>
                      <a:prstDash val="solid"/>
                    </a:lnL>
                    <a:lnT w="12700">
                      <a:solidFill>
                        <a:srgbClr val="A50064"/>
                      </a:solidFill>
                      <a:prstDash val="solid"/>
                    </a:lnT>
                    <a:lnB w="12700">
                      <a:solidFill>
                        <a:srgbClr val="A500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u="heavy" sz="2800" spc="-10" b="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CORE-</a:t>
                      </a:r>
                      <a:r>
                        <a:rPr dirty="0" u="heavy" sz="2800" b="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TIMI</a:t>
                      </a:r>
                      <a:r>
                        <a:rPr dirty="0" u="heavy" sz="2800" spc="-10" b="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heavy" sz="2800" spc="-25" b="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72a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502284" indent="-457200">
                        <a:lnSpc>
                          <a:spcPts val="2845"/>
                        </a:lnSpc>
                        <a:spcBef>
                          <a:spcPts val="1240"/>
                        </a:spcBef>
                        <a:buChar char="•"/>
                        <a:tabLst>
                          <a:tab pos="502284" algn="l"/>
                        </a:tabLst>
                      </a:pPr>
                      <a:r>
                        <a:rPr dirty="0" sz="2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540</a:t>
                      </a:r>
                      <a:r>
                        <a:rPr dirty="0" sz="24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patients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502284" indent="-457200">
                        <a:lnSpc>
                          <a:spcPts val="2845"/>
                        </a:lnSpc>
                        <a:buChar char="•"/>
                        <a:tabLst>
                          <a:tab pos="502284" algn="l"/>
                        </a:tabLst>
                      </a:pPr>
                      <a:r>
                        <a:rPr dirty="0" sz="2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Hepatic</a:t>
                      </a:r>
                      <a:r>
                        <a:rPr dirty="0" sz="2400" spc="-6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MRI</a:t>
                      </a:r>
                      <a:r>
                        <a:rPr dirty="0" sz="2400" spc="-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substudy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50064"/>
                      </a:solidFill>
                      <a:prstDash val="solid"/>
                    </a:lnT>
                    <a:lnB w="12700">
                      <a:solidFill>
                        <a:srgbClr val="A50064"/>
                      </a:solidFill>
                      <a:prstDash val="solid"/>
                    </a:lnB>
                    <a:solidFill>
                      <a:srgbClr val="7C004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u="heavy" sz="2800" spc="-10" b="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CORE2-</a:t>
                      </a:r>
                      <a:r>
                        <a:rPr dirty="0" u="heavy" sz="2800" b="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TIMI</a:t>
                      </a:r>
                      <a:r>
                        <a:rPr dirty="0" u="heavy" sz="2800" spc="-10" b="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heavy" sz="2800" spc="-25" b="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72b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277495" indent="-232410">
                        <a:lnSpc>
                          <a:spcPts val="2845"/>
                        </a:lnSpc>
                        <a:spcBef>
                          <a:spcPts val="1240"/>
                        </a:spcBef>
                        <a:buChar char="•"/>
                        <a:tabLst>
                          <a:tab pos="277495" algn="l"/>
                        </a:tabLst>
                      </a:pPr>
                      <a:r>
                        <a:rPr dirty="0" sz="2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390</a:t>
                      </a:r>
                      <a:r>
                        <a:rPr dirty="0" sz="24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patients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277495" indent="-232410">
                        <a:lnSpc>
                          <a:spcPts val="2845"/>
                        </a:lnSpc>
                        <a:buChar char="•"/>
                        <a:tabLst>
                          <a:tab pos="277495" algn="l"/>
                        </a:tabLst>
                      </a:pPr>
                      <a:r>
                        <a:rPr dirty="0" sz="2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Hepatic</a:t>
                      </a:r>
                      <a:r>
                        <a:rPr dirty="0" sz="2400" spc="-6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MRI</a:t>
                      </a:r>
                      <a:r>
                        <a:rPr dirty="0" sz="2400" spc="-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substudy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A50064"/>
                      </a:solidFill>
                      <a:prstDash val="solid"/>
                    </a:lnB>
                    <a:solidFill>
                      <a:srgbClr val="7C004B"/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A50064"/>
                      </a:solidFill>
                      <a:prstDash val="solid"/>
                    </a:lnL>
                    <a:lnT w="12700">
                      <a:solidFill>
                        <a:srgbClr val="A50064"/>
                      </a:solidFill>
                      <a:prstDash val="solid"/>
                    </a:lnT>
                    <a:lnB w="12700">
                      <a:solidFill>
                        <a:srgbClr val="A5006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Open</a:t>
                      </a:r>
                      <a:r>
                        <a:rPr dirty="0" sz="24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Label</a:t>
                      </a:r>
                      <a:r>
                        <a:rPr dirty="0" sz="24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Extension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T w="12700">
                      <a:solidFill>
                        <a:srgbClr val="A50064"/>
                      </a:solidFill>
                      <a:prstDash val="solid"/>
                    </a:lnT>
                    <a:lnB w="12700">
                      <a:solidFill>
                        <a:srgbClr val="A50064"/>
                      </a:solidFill>
                      <a:prstDash val="solid"/>
                    </a:lnB>
                    <a:solidFill>
                      <a:srgbClr val="D4136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3396" y="6509297"/>
            <a:ext cx="2383790" cy="200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0"/>
              </a:lnSpc>
            </a:pP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</a:t>
            </a:r>
            <a:r>
              <a:rPr dirty="0" sz="700" spc="-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Academic</a:t>
            </a:r>
            <a:r>
              <a:rPr dirty="0" sz="700" spc="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Research</a:t>
            </a:r>
            <a:r>
              <a:rPr dirty="0" sz="700" spc="-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990000"/>
                </a:solidFill>
                <a:latin typeface="Arial"/>
                <a:cs typeface="Arial"/>
              </a:rPr>
              <a:t>Organization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of</a:t>
            </a:r>
            <a:endParaRPr sz="700">
              <a:latin typeface="Arial"/>
              <a:cs typeface="Arial"/>
            </a:endParaRPr>
          </a:p>
          <a:p>
            <a:pPr>
              <a:lnSpc>
                <a:spcPts val="815"/>
              </a:lnSpc>
            </a:pP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Brigham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700" spc="-2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Women’s</a:t>
            </a:r>
            <a:r>
              <a:rPr dirty="0" sz="700" spc="-2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Hospital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Harvard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Medical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990000"/>
                </a:solidFill>
                <a:latin typeface="Arial"/>
                <a:cs typeface="Arial"/>
              </a:rPr>
              <a:t>School</a:t>
            </a:r>
            <a:endParaRPr sz="7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616" y="6502520"/>
            <a:ext cx="197272" cy="225655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267694" y="196977"/>
            <a:ext cx="509270" cy="822960"/>
            <a:chOff x="267694" y="196977"/>
            <a:chExt cx="509270" cy="82296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393" y="269875"/>
              <a:ext cx="407046" cy="67106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694" y="196977"/>
              <a:ext cx="508646" cy="82295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3708" rIns="0" bIns="0" rtlCol="0" vert="horz">
            <a:spAutoFit/>
          </a:bodyPr>
          <a:lstStyle/>
          <a:p>
            <a:pPr marL="299275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Limitations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99245" y="459348"/>
            <a:ext cx="1914518" cy="478270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418908" y="1459484"/>
            <a:ext cx="11278235" cy="404876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288290">
              <a:lnSpc>
                <a:spcPct val="100800"/>
              </a:lnSpc>
              <a:spcBef>
                <a:spcPts val="75"/>
              </a:spcBef>
            </a:pPr>
            <a:r>
              <a:rPr dirty="0" sz="2400" b="1">
                <a:latin typeface="Arial"/>
                <a:cs typeface="Arial"/>
              </a:rPr>
              <a:t>The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number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of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patients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with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severe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hypertriglyceridemia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was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small,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limiting </a:t>
            </a:r>
            <a:r>
              <a:rPr dirty="0" sz="2400" b="1">
                <a:latin typeface="Arial"/>
                <a:cs typeface="Arial"/>
              </a:rPr>
              <a:t>the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ability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to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assess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olezarsen’s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lipid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and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clinical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effects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in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these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patients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25"/>
              </a:spcBef>
            </a:pPr>
            <a:r>
              <a:rPr dirty="0" sz="2400">
                <a:latin typeface="Arial"/>
                <a:cs typeface="Arial"/>
              </a:rPr>
              <a:t>Trials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olezarsen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patients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severe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hypertriglyceridemia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ongoing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ts val="2830"/>
              </a:lnSpc>
              <a:spcBef>
                <a:spcPts val="5"/>
              </a:spcBef>
            </a:pPr>
            <a:r>
              <a:rPr dirty="0" sz="2400" spc="-10" b="1">
                <a:latin typeface="Arial"/>
                <a:cs typeface="Arial"/>
              </a:rPr>
              <a:t>Treatment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beyond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one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year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was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not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evaluated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ts val="2830"/>
              </a:lnSpc>
            </a:pPr>
            <a:r>
              <a:rPr dirty="0" sz="2400">
                <a:latin typeface="Arial"/>
                <a:cs typeface="Arial"/>
              </a:rPr>
              <a:t>Open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label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extension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programs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olezarsen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underway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800"/>
              </a:lnSpc>
              <a:spcBef>
                <a:spcPts val="5"/>
              </a:spcBef>
            </a:pPr>
            <a:r>
              <a:rPr dirty="0" sz="2400" b="1">
                <a:latin typeface="Arial"/>
                <a:cs typeface="Arial"/>
              </a:rPr>
              <a:t>These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findings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cannot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necessarily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be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applied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to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patients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with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specific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genetic </a:t>
            </a:r>
            <a:r>
              <a:rPr dirty="0" sz="2400" b="1">
                <a:latin typeface="Arial"/>
                <a:cs typeface="Arial"/>
              </a:rPr>
              <a:t>syndromes</a:t>
            </a:r>
            <a:r>
              <a:rPr dirty="0" sz="2400" spc="-7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or</a:t>
            </a:r>
            <a:r>
              <a:rPr dirty="0" sz="2400" spc="-7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secondary</a:t>
            </a:r>
            <a:r>
              <a:rPr dirty="0" sz="2400" spc="-7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causes</a:t>
            </a:r>
            <a:r>
              <a:rPr dirty="0" sz="2400" spc="-7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of</a:t>
            </a:r>
            <a:r>
              <a:rPr dirty="0" sz="2400" spc="-7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hypertriglyceridemia</a:t>
            </a:r>
            <a:endParaRPr sz="2400">
              <a:latin typeface="Arial"/>
              <a:cs typeface="Arial"/>
            </a:endParaRPr>
          </a:p>
          <a:p>
            <a:pPr marL="927100" marR="826135">
              <a:lnSpc>
                <a:spcPts val="2780"/>
              </a:lnSpc>
              <a:spcBef>
                <a:spcPts val="200"/>
              </a:spcBef>
            </a:pPr>
            <a:r>
              <a:rPr dirty="0" sz="2400">
                <a:latin typeface="Arial"/>
                <a:cs typeface="Arial"/>
              </a:rPr>
              <a:t>Olezarsen’s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effects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patients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familial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chylomicronemia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syndrome </a:t>
            </a:r>
            <a:r>
              <a:rPr dirty="0" sz="2400">
                <a:latin typeface="Arial"/>
                <a:cs typeface="Arial"/>
              </a:rPr>
              <a:t>(Balance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trial)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will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presented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at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9:45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am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today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room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B313A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50919" y="6374167"/>
            <a:ext cx="4181475" cy="408305"/>
            <a:chOff x="150919" y="6374167"/>
            <a:chExt cx="4181475" cy="408305"/>
          </a:xfrm>
        </p:grpSpPr>
        <p:sp>
          <p:nvSpPr>
            <p:cNvPr id="11" name="object 11" descr=""/>
            <p:cNvSpPr/>
            <p:nvPr/>
          </p:nvSpPr>
          <p:spPr>
            <a:xfrm>
              <a:off x="150919" y="6374167"/>
              <a:ext cx="4181475" cy="407670"/>
            </a:xfrm>
            <a:custGeom>
              <a:avLst/>
              <a:gdLst/>
              <a:ahLst/>
              <a:cxnLst/>
              <a:rect l="l" t="t" r="r" b="b"/>
              <a:pathLst>
                <a:path w="4181475" h="407670">
                  <a:moveTo>
                    <a:pt x="4181382" y="0"/>
                  </a:moveTo>
                  <a:lnTo>
                    <a:pt x="0" y="0"/>
                  </a:lnTo>
                  <a:lnTo>
                    <a:pt x="0" y="407632"/>
                  </a:lnTo>
                  <a:lnTo>
                    <a:pt x="4181382" y="407632"/>
                  </a:lnTo>
                  <a:lnTo>
                    <a:pt x="41813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0754" y="6407302"/>
              <a:ext cx="321263" cy="37490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1193" y="6422007"/>
              <a:ext cx="298573" cy="358843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1007539" y="6447535"/>
            <a:ext cx="3308350" cy="302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An</a:t>
            </a:r>
            <a:r>
              <a:rPr dirty="0" sz="900" spc="-3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Academic</a:t>
            </a:r>
            <a:r>
              <a:rPr dirty="0" sz="900" spc="-3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Research</a:t>
            </a:r>
            <a:r>
              <a:rPr dirty="0" sz="900" spc="-3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Organization</a:t>
            </a:r>
            <a:r>
              <a:rPr dirty="0" sz="900" spc="-3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spc="-25" b="1">
                <a:solidFill>
                  <a:srgbClr val="990000"/>
                </a:solidFill>
                <a:latin typeface="Arial"/>
                <a:cs typeface="Arial"/>
              </a:rPr>
              <a:t>of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Brigham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900" spc="-1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Women’s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Hospital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900" spc="-1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Harvard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Medical</a:t>
            </a:r>
            <a:r>
              <a:rPr dirty="0" sz="900" spc="-10" b="1">
                <a:solidFill>
                  <a:srgbClr val="990000"/>
                </a:solidFill>
                <a:latin typeface="Arial"/>
                <a:cs typeface="Arial"/>
              </a:rPr>
              <a:t> School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3396" y="6509297"/>
            <a:ext cx="2383790" cy="200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0"/>
              </a:lnSpc>
            </a:pP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</a:t>
            </a:r>
            <a:r>
              <a:rPr dirty="0" sz="700" spc="-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Academic</a:t>
            </a:r>
            <a:r>
              <a:rPr dirty="0" sz="700" spc="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Research</a:t>
            </a:r>
            <a:r>
              <a:rPr dirty="0" sz="700" spc="-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990000"/>
                </a:solidFill>
                <a:latin typeface="Arial"/>
                <a:cs typeface="Arial"/>
              </a:rPr>
              <a:t>Organization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of</a:t>
            </a:r>
            <a:endParaRPr sz="700">
              <a:latin typeface="Arial"/>
              <a:cs typeface="Arial"/>
            </a:endParaRPr>
          </a:p>
          <a:p>
            <a:pPr>
              <a:lnSpc>
                <a:spcPts val="815"/>
              </a:lnSpc>
            </a:pP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Brigham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700" spc="-2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Women’s</a:t>
            </a:r>
            <a:r>
              <a:rPr dirty="0" sz="700" spc="-2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Hospital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Harvard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Medical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990000"/>
                </a:solidFill>
                <a:latin typeface="Arial"/>
                <a:cs typeface="Arial"/>
              </a:rPr>
              <a:t>School</a:t>
            </a:r>
            <a:endParaRPr sz="7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616" y="6502520"/>
            <a:ext cx="197272" cy="225655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267694" y="196977"/>
            <a:ext cx="509270" cy="822960"/>
            <a:chOff x="267694" y="196977"/>
            <a:chExt cx="509270" cy="82296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393" y="269875"/>
              <a:ext cx="407046" cy="67106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694" y="196977"/>
              <a:ext cx="508646" cy="82295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3708" rIns="0" bIns="0" rtlCol="0" vert="horz">
            <a:spAutoFit/>
          </a:bodyPr>
          <a:lstStyle/>
          <a:p>
            <a:pPr marL="521970">
              <a:lnSpc>
                <a:spcPct val="100000"/>
              </a:lnSpc>
              <a:spcBef>
                <a:spcPts val="100"/>
              </a:spcBef>
            </a:pPr>
            <a:r>
              <a:rPr dirty="0"/>
              <a:t>Summary</a:t>
            </a:r>
            <a:r>
              <a:rPr dirty="0" spc="-130"/>
              <a:t> </a:t>
            </a:r>
            <a:r>
              <a:rPr dirty="0"/>
              <a:t>and</a:t>
            </a:r>
            <a:r>
              <a:rPr dirty="0" spc="-130"/>
              <a:t> </a:t>
            </a:r>
            <a:r>
              <a:rPr dirty="0" spc="-10"/>
              <a:t>Conclusions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99245" y="459348"/>
            <a:ext cx="1914518" cy="478270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5"/>
              </a:spcBef>
            </a:pPr>
            <a:r>
              <a:rPr dirty="0"/>
              <a:t>In</a:t>
            </a:r>
            <a:r>
              <a:rPr dirty="0" spc="-55"/>
              <a:t> </a:t>
            </a:r>
            <a:r>
              <a:rPr dirty="0"/>
              <a:t>patients</a:t>
            </a:r>
            <a:r>
              <a:rPr dirty="0" spc="-45"/>
              <a:t> </a:t>
            </a:r>
            <a:r>
              <a:rPr dirty="0"/>
              <a:t>with</a:t>
            </a:r>
            <a:r>
              <a:rPr dirty="0" spc="-55"/>
              <a:t> </a:t>
            </a:r>
            <a:r>
              <a:rPr dirty="0"/>
              <a:t>largely</a:t>
            </a:r>
            <a:r>
              <a:rPr dirty="0" spc="-45"/>
              <a:t> </a:t>
            </a:r>
            <a:r>
              <a:rPr dirty="0"/>
              <a:t>moderate</a:t>
            </a:r>
            <a:r>
              <a:rPr dirty="0" spc="-45"/>
              <a:t> </a:t>
            </a:r>
            <a:r>
              <a:rPr dirty="0"/>
              <a:t>hypertriglyceridemia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50"/>
              <a:t> </a:t>
            </a:r>
            <a:r>
              <a:rPr dirty="0" spc="-10"/>
              <a:t>elevated cardiovascular</a:t>
            </a:r>
            <a:r>
              <a:rPr dirty="0" spc="-45"/>
              <a:t> </a:t>
            </a:r>
            <a:r>
              <a:rPr dirty="0"/>
              <a:t>risk,</a:t>
            </a:r>
            <a:r>
              <a:rPr dirty="0" spc="-55"/>
              <a:t> </a:t>
            </a:r>
            <a:r>
              <a:rPr dirty="0"/>
              <a:t>olezarsen</a:t>
            </a:r>
            <a:r>
              <a:rPr dirty="0" spc="-50"/>
              <a:t> </a:t>
            </a:r>
            <a:r>
              <a:rPr dirty="0"/>
              <a:t>50</a:t>
            </a:r>
            <a:r>
              <a:rPr dirty="0" spc="-40"/>
              <a:t> </a:t>
            </a:r>
            <a:r>
              <a:rPr dirty="0"/>
              <a:t>mg</a:t>
            </a:r>
            <a:r>
              <a:rPr dirty="0" spc="-45"/>
              <a:t> </a:t>
            </a:r>
            <a:r>
              <a:rPr dirty="0"/>
              <a:t>or</a:t>
            </a:r>
            <a:r>
              <a:rPr dirty="0" spc="-45"/>
              <a:t> </a:t>
            </a:r>
            <a:r>
              <a:rPr dirty="0"/>
              <a:t>80</a:t>
            </a:r>
            <a:r>
              <a:rPr dirty="0" spc="-40"/>
              <a:t> </a:t>
            </a:r>
            <a:r>
              <a:rPr dirty="0"/>
              <a:t>mg</a:t>
            </a:r>
            <a:r>
              <a:rPr dirty="0" spc="-50"/>
              <a:t> </a:t>
            </a:r>
            <a:r>
              <a:rPr dirty="0"/>
              <a:t>monthly</a:t>
            </a:r>
            <a:r>
              <a:rPr dirty="0" spc="-40"/>
              <a:t> </a:t>
            </a:r>
            <a:r>
              <a:rPr dirty="0"/>
              <a:t>significantly</a:t>
            </a:r>
            <a:r>
              <a:rPr dirty="0" spc="-40"/>
              <a:t> </a:t>
            </a:r>
            <a:r>
              <a:rPr dirty="0" spc="-10"/>
              <a:t>reduced </a:t>
            </a:r>
            <a:r>
              <a:rPr dirty="0"/>
              <a:t>triglyceride</a:t>
            </a:r>
            <a:r>
              <a:rPr dirty="0" spc="-114"/>
              <a:t> </a:t>
            </a:r>
            <a:r>
              <a:rPr dirty="0" spc="-10"/>
              <a:t>levels</a:t>
            </a:r>
          </a:p>
          <a:p>
            <a:pPr marL="758825" indent="-184785">
              <a:lnSpc>
                <a:spcPct val="100000"/>
              </a:lnSpc>
              <a:spcBef>
                <a:spcPts val="25"/>
              </a:spcBef>
              <a:buFont typeface="Arial"/>
              <a:buChar char="-"/>
              <a:tabLst>
                <a:tab pos="758825" algn="l"/>
              </a:tabLst>
            </a:pPr>
            <a:r>
              <a:rPr dirty="0" b="0" i="1">
                <a:latin typeface="Arial"/>
                <a:cs typeface="Arial"/>
              </a:rPr>
              <a:t>TG</a:t>
            </a:r>
            <a:r>
              <a:rPr dirty="0" spc="-65" b="0" i="1">
                <a:latin typeface="Arial"/>
                <a:cs typeface="Arial"/>
              </a:rPr>
              <a:t> </a:t>
            </a:r>
            <a:r>
              <a:rPr dirty="0" b="0" i="1">
                <a:latin typeface="Arial"/>
                <a:cs typeface="Arial"/>
              </a:rPr>
              <a:t>effect</a:t>
            </a:r>
            <a:r>
              <a:rPr dirty="0" spc="-60" b="0" i="1">
                <a:latin typeface="Arial"/>
                <a:cs typeface="Arial"/>
              </a:rPr>
              <a:t> </a:t>
            </a:r>
            <a:r>
              <a:rPr dirty="0" b="0" i="1">
                <a:latin typeface="Arial"/>
                <a:cs typeface="Arial"/>
              </a:rPr>
              <a:t>was</a:t>
            </a:r>
            <a:r>
              <a:rPr dirty="0" spc="-60" b="0" i="1">
                <a:latin typeface="Arial"/>
                <a:cs typeface="Arial"/>
              </a:rPr>
              <a:t> </a:t>
            </a:r>
            <a:r>
              <a:rPr dirty="0" b="0" i="1">
                <a:latin typeface="Arial"/>
                <a:cs typeface="Arial"/>
              </a:rPr>
              <a:t>greater</a:t>
            </a:r>
            <a:r>
              <a:rPr dirty="0" spc="-55" b="0" i="1">
                <a:latin typeface="Arial"/>
                <a:cs typeface="Arial"/>
              </a:rPr>
              <a:t> </a:t>
            </a:r>
            <a:r>
              <a:rPr dirty="0" b="0" i="1">
                <a:latin typeface="Arial"/>
                <a:cs typeface="Arial"/>
              </a:rPr>
              <a:t>than</a:t>
            </a:r>
            <a:r>
              <a:rPr dirty="0" spc="-55" b="0" i="1">
                <a:latin typeface="Arial"/>
                <a:cs typeface="Arial"/>
              </a:rPr>
              <a:t> </a:t>
            </a:r>
            <a:r>
              <a:rPr dirty="0" b="0" i="1">
                <a:latin typeface="Arial"/>
                <a:cs typeface="Arial"/>
              </a:rPr>
              <a:t>is</a:t>
            </a:r>
            <a:r>
              <a:rPr dirty="0" spc="-60" b="0" i="1">
                <a:latin typeface="Arial"/>
                <a:cs typeface="Arial"/>
              </a:rPr>
              <a:t> </a:t>
            </a:r>
            <a:r>
              <a:rPr dirty="0" b="0" i="1">
                <a:latin typeface="Arial"/>
                <a:cs typeface="Arial"/>
              </a:rPr>
              <a:t>possible</a:t>
            </a:r>
            <a:r>
              <a:rPr dirty="0" spc="-55" b="0" i="1">
                <a:latin typeface="Arial"/>
                <a:cs typeface="Arial"/>
              </a:rPr>
              <a:t> </a:t>
            </a:r>
            <a:r>
              <a:rPr dirty="0" b="0" i="1">
                <a:latin typeface="Arial"/>
                <a:cs typeface="Arial"/>
              </a:rPr>
              <a:t>with</a:t>
            </a:r>
            <a:r>
              <a:rPr dirty="0" spc="-60" b="0" i="1">
                <a:latin typeface="Arial"/>
                <a:cs typeface="Arial"/>
              </a:rPr>
              <a:t> </a:t>
            </a:r>
            <a:r>
              <a:rPr dirty="0" b="0" i="1">
                <a:latin typeface="Arial"/>
                <a:cs typeface="Arial"/>
              </a:rPr>
              <a:t>currently</a:t>
            </a:r>
            <a:r>
              <a:rPr dirty="0" spc="-55" b="0" i="1">
                <a:latin typeface="Arial"/>
                <a:cs typeface="Arial"/>
              </a:rPr>
              <a:t> </a:t>
            </a:r>
            <a:r>
              <a:rPr dirty="0" b="0" i="1">
                <a:latin typeface="Arial"/>
                <a:cs typeface="Arial"/>
              </a:rPr>
              <a:t>available</a:t>
            </a:r>
            <a:r>
              <a:rPr dirty="0" spc="-60" b="0" i="1">
                <a:latin typeface="Arial"/>
                <a:cs typeface="Arial"/>
              </a:rPr>
              <a:t> </a:t>
            </a:r>
            <a:r>
              <a:rPr dirty="0" spc="-10" b="0" i="1">
                <a:latin typeface="Arial"/>
                <a:cs typeface="Arial"/>
              </a:rPr>
              <a:t>treatments</a:t>
            </a:r>
          </a:p>
          <a:p>
            <a:pPr marL="758825" indent="-184785">
              <a:lnSpc>
                <a:spcPct val="100000"/>
              </a:lnSpc>
              <a:spcBef>
                <a:spcPts val="25"/>
              </a:spcBef>
              <a:buFont typeface="Arial"/>
              <a:buChar char="-"/>
              <a:tabLst>
                <a:tab pos="758825" algn="l"/>
              </a:tabLst>
            </a:pPr>
            <a:r>
              <a:rPr dirty="0" b="0" i="1">
                <a:latin typeface="Arial"/>
                <a:cs typeface="Arial"/>
              </a:rPr>
              <a:t>There</a:t>
            </a:r>
            <a:r>
              <a:rPr dirty="0" spc="-55" b="0" i="1">
                <a:latin typeface="Arial"/>
                <a:cs typeface="Arial"/>
              </a:rPr>
              <a:t> </a:t>
            </a:r>
            <a:r>
              <a:rPr dirty="0" b="0" i="1">
                <a:latin typeface="Arial"/>
                <a:cs typeface="Arial"/>
              </a:rPr>
              <a:t>were</a:t>
            </a:r>
            <a:r>
              <a:rPr dirty="0" spc="-55" b="0" i="1">
                <a:latin typeface="Arial"/>
                <a:cs typeface="Arial"/>
              </a:rPr>
              <a:t> </a:t>
            </a:r>
            <a:r>
              <a:rPr dirty="0" b="0" i="1">
                <a:latin typeface="Arial"/>
                <a:cs typeface="Arial"/>
              </a:rPr>
              <a:t>no</a:t>
            </a:r>
            <a:r>
              <a:rPr dirty="0" spc="-50" b="0" i="1">
                <a:latin typeface="Arial"/>
                <a:cs typeface="Arial"/>
              </a:rPr>
              <a:t> </a:t>
            </a:r>
            <a:r>
              <a:rPr dirty="0" b="0" i="1">
                <a:latin typeface="Arial"/>
                <a:cs typeface="Arial"/>
              </a:rPr>
              <a:t>major</a:t>
            </a:r>
            <a:r>
              <a:rPr dirty="0" spc="-55" b="0" i="1">
                <a:latin typeface="Arial"/>
                <a:cs typeface="Arial"/>
              </a:rPr>
              <a:t> </a:t>
            </a:r>
            <a:r>
              <a:rPr dirty="0" b="0" i="1">
                <a:latin typeface="Arial"/>
                <a:cs typeface="Arial"/>
              </a:rPr>
              <a:t>safety</a:t>
            </a:r>
            <a:r>
              <a:rPr dirty="0" spc="-55" b="0" i="1">
                <a:latin typeface="Arial"/>
                <a:cs typeface="Arial"/>
              </a:rPr>
              <a:t> </a:t>
            </a:r>
            <a:r>
              <a:rPr dirty="0" b="0" i="1">
                <a:latin typeface="Arial"/>
                <a:cs typeface="Arial"/>
              </a:rPr>
              <a:t>concerns</a:t>
            </a:r>
            <a:r>
              <a:rPr dirty="0" spc="-50" b="0" i="1">
                <a:latin typeface="Arial"/>
                <a:cs typeface="Arial"/>
              </a:rPr>
              <a:t> </a:t>
            </a:r>
            <a:r>
              <a:rPr dirty="0" b="0" i="1">
                <a:latin typeface="Arial"/>
                <a:cs typeface="Arial"/>
              </a:rPr>
              <a:t>in</a:t>
            </a:r>
            <a:r>
              <a:rPr dirty="0" spc="-55" b="0" i="1">
                <a:latin typeface="Arial"/>
                <a:cs typeface="Arial"/>
              </a:rPr>
              <a:t> </a:t>
            </a:r>
            <a:r>
              <a:rPr dirty="0" b="0" i="1">
                <a:latin typeface="Arial"/>
                <a:cs typeface="Arial"/>
              </a:rPr>
              <a:t>this</a:t>
            </a:r>
            <a:r>
              <a:rPr dirty="0" spc="-50" b="0" i="1">
                <a:latin typeface="Arial"/>
                <a:cs typeface="Arial"/>
              </a:rPr>
              <a:t> </a:t>
            </a:r>
            <a:r>
              <a:rPr dirty="0" b="0" i="1">
                <a:latin typeface="Arial"/>
                <a:cs typeface="Arial"/>
              </a:rPr>
              <a:t>phase</a:t>
            </a:r>
            <a:r>
              <a:rPr dirty="0" spc="-55" b="0" i="1">
                <a:latin typeface="Arial"/>
                <a:cs typeface="Arial"/>
              </a:rPr>
              <a:t> </a:t>
            </a:r>
            <a:r>
              <a:rPr dirty="0" b="0" i="1">
                <a:latin typeface="Arial"/>
                <a:cs typeface="Arial"/>
              </a:rPr>
              <a:t>2b</a:t>
            </a:r>
            <a:r>
              <a:rPr dirty="0" spc="-55" b="0" i="1">
                <a:latin typeface="Arial"/>
                <a:cs typeface="Arial"/>
              </a:rPr>
              <a:t> </a:t>
            </a:r>
            <a:r>
              <a:rPr dirty="0" spc="-10" b="0" i="1">
                <a:latin typeface="Arial"/>
                <a:cs typeface="Arial"/>
              </a:rPr>
              <a:t>trial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</a:p>
          <a:p>
            <a:pPr marL="12700" marR="410209">
              <a:lnSpc>
                <a:spcPct val="100800"/>
              </a:lnSpc>
            </a:pPr>
            <a:r>
              <a:rPr dirty="0"/>
              <a:t>Olezarsen</a:t>
            </a:r>
            <a:r>
              <a:rPr dirty="0" spc="-55"/>
              <a:t> </a:t>
            </a:r>
            <a:r>
              <a:rPr dirty="0"/>
              <a:t>led</a:t>
            </a:r>
            <a:r>
              <a:rPr dirty="0" spc="-55"/>
              <a:t> </a:t>
            </a:r>
            <a:r>
              <a:rPr dirty="0"/>
              <a:t>to</a:t>
            </a:r>
            <a:r>
              <a:rPr dirty="0" spc="-55"/>
              <a:t> </a:t>
            </a:r>
            <a:r>
              <a:rPr dirty="0"/>
              <a:t>meaningful</a:t>
            </a:r>
            <a:r>
              <a:rPr dirty="0" spc="-50"/>
              <a:t> </a:t>
            </a:r>
            <a:r>
              <a:rPr dirty="0"/>
              <a:t>reductions</a:t>
            </a:r>
            <a:r>
              <a:rPr dirty="0" spc="-50"/>
              <a:t> </a:t>
            </a:r>
            <a:r>
              <a:rPr dirty="0"/>
              <a:t>in</a:t>
            </a:r>
            <a:r>
              <a:rPr dirty="0" spc="-55"/>
              <a:t> </a:t>
            </a:r>
            <a:r>
              <a:rPr dirty="0"/>
              <a:t>apolipoprotein</a:t>
            </a:r>
            <a:r>
              <a:rPr dirty="0" spc="-50"/>
              <a:t> </a:t>
            </a:r>
            <a:r>
              <a:rPr dirty="0"/>
              <a:t>B</a:t>
            </a:r>
            <a:r>
              <a:rPr dirty="0" spc="-45"/>
              <a:t> </a:t>
            </a:r>
            <a:r>
              <a:rPr dirty="0"/>
              <a:t>and</a:t>
            </a:r>
            <a:r>
              <a:rPr dirty="0" spc="-55"/>
              <a:t> </a:t>
            </a:r>
            <a:r>
              <a:rPr dirty="0"/>
              <a:t>non-</a:t>
            </a:r>
            <a:r>
              <a:rPr dirty="0" spc="-10"/>
              <a:t>high- </a:t>
            </a:r>
            <a:r>
              <a:rPr dirty="0"/>
              <a:t>density</a:t>
            </a:r>
            <a:r>
              <a:rPr dirty="0" spc="-60"/>
              <a:t> </a:t>
            </a:r>
            <a:r>
              <a:rPr dirty="0"/>
              <a:t>lipoprotein</a:t>
            </a:r>
            <a:r>
              <a:rPr dirty="0" spc="-60"/>
              <a:t> </a:t>
            </a:r>
            <a:r>
              <a:rPr dirty="0"/>
              <a:t>cholesterol,</a:t>
            </a:r>
            <a:r>
              <a:rPr dirty="0" spc="-65"/>
              <a:t> </a:t>
            </a:r>
            <a:r>
              <a:rPr dirty="0"/>
              <a:t>markers</a:t>
            </a:r>
            <a:r>
              <a:rPr dirty="0" spc="-55"/>
              <a:t> </a:t>
            </a:r>
            <a:r>
              <a:rPr dirty="0"/>
              <a:t>of</a:t>
            </a:r>
            <a:r>
              <a:rPr dirty="0" spc="-60"/>
              <a:t> </a:t>
            </a:r>
            <a:r>
              <a:rPr dirty="0"/>
              <a:t>atherogenic</a:t>
            </a:r>
            <a:r>
              <a:rPr dirty="0" spc="-55"/>
              <a:t> </a:t>
            </a:r>
            <a:r>
              <a:rPr dirty="0" spc="-20"/>
              <a:t>risk</a:t>
            </a:r>
          </a:p>
        </p:txBody>
      </p:sp>
      <p:grpSp>
        <p:nvGrpSpPr>
          <p:cNvPr id="10" name="object 10" descr=""/>
          <p:cNvGrpSpPr/>
          <p:nvPr/>
        </p:nvGrpSpPr>
        <p:grpSpPr>
          <a:xfrm>
            <a:off x="150919" y="6374167"/>
            <a:ext cx="4181475" cy="408305"/>
            <a:chOff x="150919" y="6374167"/>
            <a:chExt cx="4181475" cy="408305"/>
          </a:xfrm>
        </p:grpSpPr>
        <p:sp>
          <p:nvSpPr>
            <p:cNvPr id="11" name="object 11" descr=""/>
            <p:cNvSpPr/>
            <p:nvPr/>
          </p:nvSpPr>
          <p:spPr>
            <a:xfrm>
              <a:off x="150919" y="6374167"/>
              <a:ext cx="4181475" cy="407670"/>
            </a:xfrm>
            <a:custGeom>
              <a:avLst/>
              <a:gdLst/>
              <a:ahLst/>
              <a:cxnLst/>
              <a:rect l="l" t="t" r="r" b="b"/>
              <a:pathLst>
                <a:path w="4181475" h="407670">
                  <a:moveTo>
                    <a:pt x="4181382" y="0"/>
                  </a:moveTo>
                  <a:lnTo>
                    <a:pt x="0" y="0"/>
                  </a:lnTo>
                  <a:lnTo>
                    <a:pt x="0" y="407632"/>
                  </a:lnTo>
                  <a:lnTo>
                    <a:pt x="4181382" y="407632"/>
                  </a:lnTo>
                  <a:lnTo>
                    <a:pt x="41813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0754" y="6407302"/>
              <a:ext cx="321263" cy="37490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1193" y="6422007"/>
              <a:ext cx="298573" cy="358843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1007539" y="6447535"/>
            <a:ext cx="3308350" cy="302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An</a:t>
            </a:r>
            <a:r>
              <a:rPr dirty="0" sz="900" spc="-3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Academic</a:t>
            </a:r>
            <a:r>
              <a:rPr dirty="0" sz="900" spc="-3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Research</a:t>
            </a:r>
            <a:r>
              <a:rPr dirty="0" sz="900" spc="-3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Organization</a:t>
            </a:r>
            <a:r>
              <a:rPr dirty="0" sz="900" spc="-3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spc="-25" b="1">
                <a:solidFill>
                  <a:srgbClr val="990000"/>
                </a:solidFill>
                <a:latin typeface="Arial"/>
                <a:cs typeface="Arial"/>
              </a:rPr>
              <a:t>of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Brigham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900" spc="-1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Women’s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Hospital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900" spc="-1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Harvard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Medical</a:t>
            </a:r>
            <a:r>
              <a:rPr dirty="0" sz="900" spc="-10" b="1">
                <a:solidFill>
                  <a:srgbClr val="990000"/>
                </a:solidFill>
                <a:latin typeface="Arial"/>
                <a:cs typeface="Arial"/>
              </a:rPr>
              <a:t> School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3396" y="6509297"/>
            <a:ext cx="2383790" cy="200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0"/>
              </a:lnSpc>
            </a:pP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</a:t>
            </a:r>
            <a:r>
              <a:rPr dirty="0" sz="700" spc="-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Academic</a:t>
            </a:r>
            <a:r>
              <a:rPr dirty="0" sz="700" spc="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Research</a:t>
            </a:r>
            <a:r>
              <a:rPr dirty="0" sz="700" spc="-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990000"/>
                </a:solidFill>
                <a:latin typeface="Arial"/>
                <a:cs typeface="Arial"/>
              </a:rPr>
              <a:t>Organization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of</a:t>
            </a:r>
            <a:endParaRPr sz="700">
              <a:latin typeface="Arial"/>
              <a:cs typeface="Arial"/>
            </a:endParaRPr>
          </a:p>
          <a:p>
            <a:pPr>
              <a:lnSpc>
                <a:spcPts val="815"/>
              </a:lnSpc>
            </a:pP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Brigham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700" spc="-2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Women’s</a:t>
            </a:r>
            <a:r>
              <a:rPr dirty="0" sz="700" spc="-2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Hospital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Harvard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Medical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990000"/>
                </a:solidFill>
                <a:latin typeface="Arial"/>
                <a:cs typeface="Arial"/>
              </a:rPr>
              <a:t>School</a:t>
            </a:r>
            <a:endParaRPr sz="7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616" y="6502520"/>
            <a:ext cx="197272" cy="22565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9393" y="269875"/>
            <a:ext cx="407046" cy="671064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66675" y="6305550"/>
            <a:ext cx="5133975" cy="552450"/>
            <a:chOff x="66675" y="6305550"/>
            <a:chExt cx="5133975" cy="552450"/>
          </a:xfrm>
        </p:grpSpPr>
        <p:sp>
          <p:nvSpPr>
            <p:cNvPr id="6" name="object 6" descr=""/>
            <p:cNvSpPr/>
            <p:nvPr/>
          </p:nvSpPr>
          <p:spPr>
            <a:xfrm>
              <a:off x="66675" y="6305550"/>
              <a:ext cx="5133975" cy="552450"/>
            </a:xfrm>
            <a:custGeom>
              <a:avLst/>
              <a:gdLst/>
              <a:ahLst/>
              <a:cxnLst/>
              <a:rect l="l" t="t" r="r" b="b"/>
              <a:pathLst>
                <a:path w="5133975" h="552450">
                  <a:moveTo>
                    <a:pt x="5133975" y="0"/>
                  </a:moveTo>
                  <a:lnTo>
                    <a:pt x="0" y="0"/>
                  </a:lnTo>
                  <a:lnTo>
                    <a:pt x="0" y="552449"/>
                  </a:lnTo>
                  <a:lnTo>
                    <a:pt x="5133975" y="552449"/>
                  </a:lnTo>
                  <a:lnTo>
                    <a:pt x="51339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754" y="6407302"/>
              <a:ext cx="321263" cy="37490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193" y="6422007"/>
              <a:ext cx="298573" cy="35884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3708" rIns="0" bIns="0" rtlCol="0" vert="horz">
            <a:spAutoFit/>
          </a:bodyPr>
          <a:lstStyle/>
          <a:p>
            <a:pPr marL="2994025">
              <a:lnSpc>
                <a:spcPct val="100000"/>
              </a:lnSpc>
              <a:spcBef>
                <a:spcPts val="100"/>
              </a:spcBef>
            </a:pPr>
            <a:r>
              <a:rPr dirty="0"/>
              <a:t>Thank</a:t>
            </a:r>
            <a:r>
              <a:rPr dirty="0" spc="-140"/>
              <a:t> </a:t>
            </a:r>
            <a:r>
              <a:rPr dirty="0" spc="-25"/>
              <a:t>you</a:t>
            </a:r>
          </a:p>
        </p:txBody>
      </p:sp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99245" y="459348"/>
            <a:ext cx="1914518" cy="478270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007539" y="6447535"/>
            <a:ext cx="3308350" cy="302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An</a:t>
            </a:r>
            <a:r>
              <a:rPr dirty="0" sz="900" spc="-3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Academic</a:t>
            </a:r>
            <a:r>
              <a:rPr dirty="0" sz="900" spc="-3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Research</a:t>
            </a:r>
            <a:r>
              <a:rPr dirty="0" sz="900" spc="-3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Organization</a:t>
            </a:r>
            <a:r>
              <a:rPr dirty="0" sz="900" spc="-3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spc="-25" b="1">
                <a:solidFill>
                  <a:srgbClr val="990000"/>
                </a:solidFill>
                <a:latin typeface="Arial"/>
                <a:cs typeface="Arial"/>
              </a:rPr>
              <a:t>of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Brigham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900" spc="-1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Women’s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Hospital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900" spc="-1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Harvard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Medical</a:t>
            </a:r>
            <a:r>
              <a:rPr dirty="0" sz="900" spc="-10" b="1">
                <a:solidFill>
                  <a:srgbClr val="990000"/>
                </a:solidFill>
                <a:latin typeface="Arial"/>
                <a:cs typeface="Arial"/>
              </a:rPr>
              <a:t> School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7694" y="196977"/>
            <a:ext cx="508646" cy="822959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91635" y="3024187"/>
            <a:ext cx="5200648" cy="8096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3396" y="6509297"/>
            <a:ext cx="2383790" cy="200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0"/>
              </a:lnSpc>
            </a:pP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</a:t>
            </a:r>
            <a:r>
              <a:rPr dirty="0" sz="700" spc="-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Academic</a:t>
            </a:r>
            <a:r>
              <a:rPr dirty="0" sz="700" spc="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Research</a:t>
            </a:r>
            <a:r>
              <a:rPr dirty="0" sz="700" spc="-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990000"/>
                </a:solidFill>
                <a:latin typeface="Arial"/>
                <a:cs typeface="Arial"/>
              </a:rPr>
              <a:t>Organization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of</a:t>
            </a:r>
            <a:endParaRPr sz="700">
              <a:latin typeface="Arial"/>
              <a:cs typeface="Arial"/>
            </a:endParaRPr>
          </a:p>
          <a:p>
            <a:pPr>
              <a:lnSpc>
                <a:spcPts val="815"/>
              </a:lnSpc>
            </a:pP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Brigham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700" spc="-2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Women’s</a:t>
            </a:r>
            <a:r>
              <a:rPr dirty="0" sz="700" spc="-2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Hospital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Harvard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Medical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990000"/>
                </a:solidFill>
                <a:latin typeface="Arial"/>
                <a:cs typeface="Arial"/>
              </a:rPr>
              <a:t>School</a:t>
            </a:r>
            <a:endParaRPr sz="7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616" y="6502520"/>
            <a:ext cx="197272" cy="225655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267694" y="196977"/>
            <a:ext cx="509270" cy="822960"/>
            <a:chOff x="267694" y="196977"/>
            <a:chExt cx="509270" cy="82296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393" y="269875"/>
              <a:ext cx="407046" cy="67106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694" y="196977"/>
              <a:ext cx="508646" cy="82295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3708" rIns="0" bIns="0" rtlCol="0" vert="horz">
            <a:spAutoFit/>
          </a:bodyPr>
          <a:lstStyle/>
          <a:p>
            <a:pPr marL="294449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Background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99245" y="459348"/>
            <a:ext cx="1914518" cy="478270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263769" y="1274571"/>
            <a:ext cx="10627995" cy="4832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latin typeface="Arial"/>
                <a:cs typeface="Arial"/>
              </a:rPr>
              <a:t>Reducing</a:t>
            </a:r>
            <a:r>
              <a:rPr dirty="0" sz="2200" spc="-5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triglyceride-</a:t>
            </a:r>
            <a:r>
              <a:rPr dirty="0" sz="2200" b="1">
                <a:latin typeface="Arial"/>
                <a:cs typeface="Arial"/>
              </a:rPr>
              <a:t>rich</a:t>
            </a:r>
            <a:r>
              <a:rPr dirty="0" sz="2200" spc="-4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lipoproteins</a:t>
            </a:r>
            <a:r>
              <a:rPr dirty="0" sz="2200" spc="-5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(TRL)</a:t>
            </a:r>
            <a:r>
              <a:rPr dirty="0" sz="2200" spc="-4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remains</a:t>
            </a:r>
            <a:r>
              <a:rPr dirty="0" sz="2200" spc="-5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an</a:t>
            </a:r>
            <a:r>
              <a:rPr dirty="0" sz="2200" spc="-4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unmet</a:t>
            </a:r>
            <a:r>
              <a:rPr dirty="0" sz="2200" spc="-4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clinical</a:t>
            </a:r>
            <a:r>
              <a:rPr dirty="0" sz="2200" spc="-50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need</a:t>
            </a:r>
            <a:endParaRPr sz="2200">
              <a:latin typeface="Arial"/>
              <a:cs typeface="Arial"/>
            </a:endParaRPr>
          </a:p>
          <a:p>
            <a:pPr marL="793115" indent="-285115">
              <a:lnSpc>
                <a:spcPts val="2615"/>
              </a:lnSpc>
              <a:spcBef>
                <a:spcPts val="70"/>
              </a:spcBef>
              <a:buChar char="■"/>
              <a:tabLst>
                <a:tab pos="793115" algn="l"/>
              </a:tabLst>
            </a:pPr>
            <a:r>
              <a:rPr dirty="0" sz="2200">
                <a:latin typeface="Arial"/>
                <a:cs typeface="Arial"/>
              </a:rPr>
              <a:t>Elevated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TRLs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are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associated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with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↑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CV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risk</a:t>
            </a:r>
            <a:endParaRPr sz="2200">
              <a:latin typeface="Arial"/>
              <a:cs typeface="Arial"/>
            </a:endParaRPr>
          </a:p>
          <a:p>
            <a:pPr marL="793115" indent="-285115">
              <a:lnSpc>
                <a:spcPts val="2615"/>
              </a:lnSpc>
              <a:buChar char="■"/>
              <a:tabLst>
                <a:tab pos="793115" algn="l"/>
              </a:tabLst>
            </a:pPr>
            <a:r>
              <a:rPr dirty="0" sz="2200">
                <a:latin typeface="Arial"/>
                <a:cs typeface="Arial"/>
              </a:rPr>
              <a:t>TRLs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are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at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least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as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atherogenic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as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LDL</a:t>
            </a:r>
            <a:endParaRPr sz="2200">
              <a:latin typeface="Arial"/>
              <a:cs typeface="Arial"/>
            </a:endParaRPr>
          </a:p>
          <a:p>
            <a:pPr marL="793115" indent="-285115">
              <a:lnSpc>
                <a:spcPct val="100000"/>
              </a:lnSpc>
              <a:spcBef>
                <a:spcPts val="50"/>
              </a:spcBef>
              <a:buChar char="■"/>
              <a:tabLst>
                <a:tab pos="793115" algn="l"/>
              </a:tabLst>
            </a:pPr>
            <a:r>
              <a:rPr dirty="0" sz="2200" spc="-10">
                <a:latin typeface="Arial"/>
                <a:cs typeface="Arial"/>
              </a:rPr>
              <a:t>Hypertriglyceridemia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has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direct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clinical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consequences,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particularly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when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severe</a:t>
            </a:r>
            <a:endParaRPr sz="2200">
              <a:latin typeface="Arial"/>
              <a:cs typeface="Arial"/>
            </a:endParaRPr>
          </a:p>
          <a:p>
            <a:pPr marL="50800">
              <a:lnSpc>
                <a:spcPts val="2615"/>
              </a:lnSpc>
              <a:spcBef>
                <a:spcPts val="1175"/>
              </a:spcBef>
            </a:pPr>
            <a:r>
              <a:rPr dirty="0" sz="2200" b="1">
                <a:latin typeface="Arial"/>
                <a:cs typeface="Arial"/>
              </a:rPr>
              <a:t>Apolipoprotein</a:t>
            </a:r>
            <a:r>
              <a:rPr dirty="0" sz="2200" spc="-12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C-</a:t>
            </a:r>
            <a:r>
              <a:rPr dirty="0" sz="2200" spc="-25" b="1">
                <a:latin typeface="Arial"/>
                <a:cs typeface="Arial"/>
              </a:rPr>
              <a:t>III</a:t>
            </a:r>
            <a:endParaRPr sz="2200">
              <a:latin typeface="Arial"/>
              <a:cs typeface="Arial"/>
            </a:endParaRPr>
          </a:p>
          <a:p>
            <a:pPr marL="850265" indent="-342265">
              <a:lnSpc>
                <a:spcPts val="2615"/>
              </a:lnSpc>
              <a:buChar char="■"/>
              <a:tabLst>
                <a:tab pos="850265" algn="l"/>
              </a:tabLst>
            </a:pPr>
            <a:r>
              <a:rPr dirty="0" sz="2200">
                <a:latin typeface="Arial"/>
                <a:cs typeface="Arial"/>
              </a:rPr>
              <a:t>Synthesized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primarily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liver</a:t>
            </a:r>
            <a:endParaRPr sz="2200">
              <a:latin typeface="Arial"/>
              <a:cs typeface="Arial"/>
            </a:endParaRPr>
          </a:p>
          <a:p>
            <a:pPr marL="850265" indent="-342265">
              <a:lnSpc>
                <a:spcPts val="2615"/>
              </a:lnSpc>
              <a:spcBef>
                <a:spcPts val="70"/>
              </a:spcBef>
              <a:buChar char="■"/>
              <a:tabLst>
                <a:tab pos="850265" algn="l"/>
              </a:tabLst>
            </a:pPr>
            <a:r>
              <a:rPr dirty="0" sz="2200">
                <a:latin typeface="Arial"/>
                <a:cs typeface="Arial"/>
              </a:rPr>
              <a:t>Inhibits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lipoprotein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lipase</a:t>
            </a:r>
            <a:endParaRPr sz="2200">
              <a:latin typeface="Arial"/>
              <a:cs typeface="Arial"/>
            </a:endParaRPr>
          </a:p>
          <a:p>
            <a:pPr marL="850265" indent="-342265">
              <a:lnSpc>
                <a:spcPts val="2615"/>
              </a:lnSpc>
              <a:buChar char="■"/>
              <a:tabLst>
                <a:tab pos="850265" algn="l"/>
              </a:tabLst>
            </a:pPr>
            <a:r>
              <a:rPr dirty="0" sz="2200">
                <a:latin typeface="Arial"/>
                <a:cs typeface="Arial"/>
              </a:rPr>
              <a:t>↑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triglyceride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levels</a:t>
            </a:r>
            <a:endParaRPr sz="2200">
              <a:latin typeface="Arial"/>
              <a:cs typeface="Arial"/>
            </a:endParaRPr>
          </a:p>
          <a:p>
            <a:pPr marL="50800">
              <a:lnSpc>
                <a:spcPts val="2630"/>
              </a:lnSpc>
              <a:spcBef>
                <a:spcPts val="1250"/>
              </a:spcBef>
            </a:pPr>
            <a:r>
              <a:rPr dirty="0" sz="2200" b="1">
                <a:latin typeface="Arial"/>
                <a:cs typeface="Arial"/>
              </a:rPr>
              <a:t>Loss</a:t>
            </a:r>
            <a:r>
              <a:rPr dirty="0" sz="2200" spc="-4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of</a:t>
            </a:r>
            <a:r>
              <a:rPr dirty="0" sz="2200" spc="-3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function</a:t>
            </a:r>
            <a:r>
              <a:rPr dirty="0" sz="2200" spc="-4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mutations</a:t>
            </a:r>
            <a:r>
              <a:rPr dirty="0" sz="2200" spc="-4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in</a:t>
            </a:r>
            <a:r>
              <a:rPr dirty="0" sz="2200" spc="-35" b="1">
                <a:latin typeface="Arial"/>
                <a:cs typeface="Arial"/>
              </a:rPr>
              <a:t> </a:t>
            </a:r>
            <a:r>
              <a:rPr dirty="0" sz="2200" spc="-10" b="1" i="1">
                <a:latin typeface="Arial"/>
                <a:cs typeface="Arial"/>
              </a:rPr>
              <a:t>APOC3</a:t>
            </a:r>
            <a:endParaRPr sz="2200">
              <a:latin typeface="Arial"/>
              <a:cs typeface="Arial"/>
            </a:endParaRPr>
          </a:p>
          <a:p>
            <a:pPr marL="793115" indent="-285115">
              <a:lnSpc>
                <a:spcPts val="2605"/>
              </a:lnSpc>
              <a:buChar char="■"/>
              <a:tabLst>
                <a:tab pos="793115" algn="l"/>
              </a:tabLst>
            </a:pPr>
            <a:r>
              <a:rPr dirty="0" sz="2200">
                <a:latin typeface="Arial"/>
                <a:cs typeface="Arial"/>
              </a:rPr>
              <a:t>↓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triglyceride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levels</a:t>
            </a:r>
            <a:endParaRPr sz="2200">
              <a:latin typeface="Arial"/>
              <a:cs typeface="Arial"/>
            </a:endParaRPr>
          </a:p>
          <a:p>
            <a:pPr marL="793115" indent="-285115">
              <a:lnSpc>
                <a:spcPts val="2615"/>
              </a:lnSpc>
              <a:buChar char="■"/>
              <a:tabLst>
                <a:tab pos="793115" algn="l"/>
              </a:tabLst>
            </a:pPr>
            <a:r>
              <a:rPr dirty="0" sz="2200">
                <a:latin typeface="Arial"/>
                <a:cs typeface="Arial"/>
              </a:rPr>
              <a:t>↓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CV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risk</a:t>
            </a:r>
            <a:endParaRPr sz="2200">
              <a:latin typeface="Arial"/>
              <a:cs typeface="Arial"/>
            </a:endParaRPr>
          </a:p>
          <a:p>
            <a:pPr marL="50800" marR="4537075">
              <a:lnSpc>
                <a:spcPts val="2620"/>
              </a:lnSpc>
              <a:spcBef>
                <a:spcPts val="1255"/>
              </a:spcBef>
            </a:pPr>
            <a:r>
              <a:rPr dirty="0" sz="2200" b="1">
                <a:latin typeface="Arial"/>
                <a:cs typeface="Arial"/>
              </a:rPr>
              <a:t>Olezarsen</a:t>
            </a:r>
            <a:r>
              <a:rPr dirty="0" sz="2200" spc="-4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is</a:t>
            </a:r>
            <a:r>
              <a:rPr dirty="0" sz="2200" spc="-4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a</a:t>
            </a:r>
            <a:r>
              <a:rPr dirty="0" sz="2200" spc="-50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GalNAc</a:t>
            </a:r>
            <a:r>
              <a:rPr dirty="0" baseline="-18518" sz="2250" spc="-30" b="1">
                <a:latin typeface="Arial"/>
                <a:cs typeface="Arial"/>
              </a:rPr>
              <a:t>3</a:t>
            </a:r>
            <a:r>
              <a:rPr dirty="0" sz="2200" spc="-20" b="1">
                <a:latin typeface="Arial"/>
                <a:cs typeface="Arial"/>
              </a:rPr>
              <a:t>-</a:t>
            </a:r>
            <a:r>
              <a:rPr dirty="0" sz="2200" b="1">
                <a:latin typeface="Arial"/>
                <a:cs typeface="Arial"/>
              </a:rPr>
              <a:t>conjugated</a:t>
            </a:r>
            <a:r>
              <a:rPr dirty="0" sz="2200" spc="-4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antisense </a:t>
            </a:r>
            <a:r>
              <a:rPr dirty="0" sz="2200" b="1">
                <a:latin typeface="Arial"/>
                <a:cs typeface="Arial"/>
              </a:rPr>
              <a:t>oligonucleotide</a:t>
            </a:r>
            <a:r>
              <a:rPr dirty="0" sz="2200" spc="-9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targeting</a:t>
            </a:r>
            <a:r>
              <a:rPr dirty="0" sz="2200" spc="-80" b="1">
                <a:latin typeface="Arial"/>
                <a:cs typeface="Arial"/>
              </a:rPr>
              <a:t> </a:t>
            </a:r>
            <a:r>
              <a:rPr dirty="0" sz="2200" b="1" i="1">
                <a:latin typeface="Arial"/>
                <a:cs typeface="Arial"/>
              </a:rPr>
              <a:t>APOC3</a:t>
            </a:r>
            <a:r>
              <a:rPr dirty="0" sz="2200" spc="-100" b="1" i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mRNA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381304" y="6438900"/>
            <a:ext cx="22910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Gaudet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D.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N</a:t>
            </a:r>
            <a:r>
              <a:rPr dirty="0" sz="800" spc="-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Engl</a:t>
            </a:r>
            <a:r>
              <a:rPr dirty="0" sz="800" spc="-1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J</a:t>
            </a:r>
            <a:r>
              <a:rPr dirty="0" sz="800" spc="-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Med</a:t>
            </a:r>
            <a:r>
              <a:rPr dirty="0" sz="800">
                <a:latin typeface="Arial"/>
                <a:cs typeface="Arial"/>
              </a:rPr>
              <a:t>.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2014;371:2200-</a:t>
            </a:r>
            <a:r>
              <a:rPr dirty="0" sz="800" spc="-50">
                <a:latin typeface="Arial"/>
                <a:cs typeface="Arial"/>
              </a:rPr>
              <a:t>6</a:t>
            </a:r>
            <a:r>
              <a:rPr dirty="0" sz="800">
                <a:latin typeface="Arial"/>
                <a:cs typeface="Arial"/>
              </a:rPr>
              <a:t> Alexander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VJ,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et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al.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Eur</a:t>
            </a:r>
            <a:r>
              <a:rPr dirty="0" sz="800" spc="-1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Heart</a:t>
            </a:r>
            <a:r>
              <a:rPr dirty="0" sz="800" spc="-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J</a:t>
            </a:r>
            <a:r>
              <a:rPr dirty="0" sz="800">
                <a:latin typeface="Arial"/>
                <a:cs typeface="Arial"/>
              </a:rPr>
              <a:t>.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2019;40:2785-</a:t>
            </a:r>
            <a:r>
              <a:rPr dirty="0" sz="800" spc="-25">
                <a:latin typeface="Arial"/>
                <a:cs typeface="Arial"/>
              </a:rPr>
              <a:t>96</a:t>
            </a:r>
            <a:r>
              <a:rPr dirty="0" sz="800">
                <a:latin typeface="Arial"/>
                <a:cs typeface="Arial"/>
              </a:rPr>
              <a:t> Tardif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JC,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et al.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Eur</a:t>
            </a:r>
            <a:r>
              <a:rPr dirty="0" sz="800" spc="-1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Heart J</a:t>
            </a:r>
            <a:r>
              <a:rPr dirty="0" sz="800">
                <a:latin typeface="Arial"/>
                <a:cs typeface="Arial"/>
              </a:rPr>
              <a:t>.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2022;43:1401-</a:t>
            </a:r>
            <a:r>
              <a:rPr dirty="0" sz="800" spc="-25">
                <a:latin typeface="Arial"/>
                <a:cs typeface="Arial"/>
              </a:rPr>
              <a:t>12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150919" y="6374167"/>
            <a:ext cx="4181475" cy="408305"/>
            <a:chOff x="150919" y="6374167"/>
            <a:chExt cx="4181475" cy="408305"/>
          </a:xfrm>
        </p:grpSpPr>
        <p:sp>
          <p:nvSpPr>
            <p:cNvPr id="12" name="object 12" descr=""/>
            <p:cNvSpPr/>
            <p:nvPr/>
          </p:nvSpPr>
          <p:spPr>
            <a:xfrm>
              <a:off x="150919" y="6374167"/>
              <a:ext cx="4181475" cy="407670"/>
            </a:xfrm>
            <a:custGeom>
              <a:avLst/>
              <a:gdLst/>
              <a:ahLst/>
              <a:cxnLst/>
              <a:rect l="l" t="t" r="r" b="b"/>
              <a:pathLst>
                <a:path w="4181475" h="407670">
                  <a:moveTo>
                    <a:pt x="4181382" y="0"/>
                  </a:moveTo>
                  <a:lnTo>
                    <a:pt x="0" y="0"/>
                  </a:lnTo>
                  <a:lnTo>
                    <a:pt x="0" y="407632"/>
                  </a:lnTo>
                  <a:lnTo>
                    <a:pt x="4181382" y="407632"/>
                  </a:lnTo>
                  <a:lnTo>
                    <a:pt x="41813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0754" y="6407302"/>
              <a:ext cx="321263" cy="37490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1193" y="6422007"/>
              <a:ext cx="298573" cy="358843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1007539" y="6447535"/>
            <a:ext cx="3308350" cy="302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An</a:t>
            </a:r>
            <a:r>
              <a:rPr dirty="0" sz="900" spc="-3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Academic</a:t>
            </a:r>
            <a:r>
              <a:rPr dirty="0" sz="900" spc="-3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Research</a:t>
            </a:r>
            <a:r>
              <a:rPr dirty="0" sz="900" spc="-3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Organization</a:t>
            </a:r>
            <a:r>
              <a:rPr dirty="0" sz="900" spc="-3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spc="-25" b="1">
                <a:solidFill>
                  <a:srgbClr val="990000"/>
                </a:solidFill>
                <a:latin typeface="Arial"/>
                <a:cs typeface="Arial"/>
              </a:rPr>
              <a:t>of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Brigham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900" spc="-1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Women’s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Hospital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900" spc="-1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Harvard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Medical</a:t>
            </a:r>
            <a:r>
              <a:rPr dirty="0" sz="900" spc="-10" b="1">
                <a:solidFill>
                  <a:srgbClr val="990000"/>
                </a:solidFill>
                <a:latin typeface="Arial"/>
                <a:cs typeface="Arial"/>
              </a:rPr>
              <a:t> School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94401" y="2681809"/>
            <a:ext cx="3962398" cy="40994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3396" y="6509297"/>
            <a:ext cx="2383790" cy="200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0"/>
              </a:lnSpc>
            </a:pP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</a:t>
            </a:r>
            <a:r>
              <a:rPr dirty="0" sz="700" spc="-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Academic</a:t>
            </a:r>
            <a:r>
              <a:rPr dirty="0" sz="700" spc="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Research</a:t>
            </a:r>
            <a:r>
              <a:rPr dirty="0" sz="700" spc="-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990000"/>
                </a:solidFill>
                <a:latin typeface="Arial"/>
                <a:cs typeface="Arial"/>
              </a:rPr>
              <a:t>Organization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of</a:t>
            </a:r>
            <a:endParaRPr sz="700">
              <a:latin typeface="Arial"/>
              <a:cs typeface="Arial"/>
            </a:endParaRPr>
          </a:p>
          <a:p>
            <a:pPr>
              <a:lnSpc>
                <a:spcPts val="815"/>
              </a:lnSpc>
            </a:pP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Brigham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700" spc="-2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Women’s</a:t>
            </a:r>
            <a:r>
              <a:rPr dirty="0" sz="700" spc="-2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Hospital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Harvard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Medical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990000"/>
                </a:solidFill>
                <a:latin typeface="Arial"/>
                <a:cs typeface="Arial"/>
              </a:rPr>
              <a:t>School</a:t>
            </a:r>
            <a:endParaRPr sz="7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616" y="6502520"/>
            <a:ext cx="197272" cy="225655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267694" y="196977"/>
            <a:ext cx="509270" cy="822960"/>
            <a:chOff x="267694" y="196977"/>
            <a:chExt cx="509270" cy="82296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393" y="269875"/>
              <a:ext cx="407046" cy="67106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694" y="196977"/>
              <a:ext cx="508646" cy="82295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3708" rIns="0" bIns="0" rtlCol="0" vert="horz">
            <a:spAutoFit/>
          </a:bodyPr>
          <a:lstStyle/>
          <a:p>
            <a:pPr marL="331089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Objective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701548" rIns="0" bIns="0" rtlCol="0" vert="horz">
            <a:spAutoFit/>
          </a:bodyPr>
          <a:lstStyle/>
          <a:p>
            <a:pPr algn="ctr" marL="290195" marR="5080">
              <a:lnSpc>
                <a:spcPct val="100000"/>
              </a:lnSpc>
              <a:spcBef>
                <a:spcPts val="100"/>
              </a:spcBef>
            </a:pPr>
            <a:r>
              <a:rPr dirty="0" sz="3000"/>
              <a:t>Assess</a:t>
            </a:r>
            <a:r>
              <a:rPr dirty="0" sz="3000" spc="-55"/>
              <a:t> </a:t>
            </a:r>
            <a:r>
              <a:rPr dirty="0" sz="3000"/>
              <a:t>the</a:t>
            </a:r>
            <a:r>
              <a:rPr dirty="0" sz="3000" spc="-50"/>
              <a:t> </a:t>
            </a:r>
            <a:r>
              <a:rPr dirty="0" sz="3000"/>
              <a:t>efficacy</a:t>
            </a:r>
            <a:r>
              <a:rPr dirty="0" sz="3000" spc="-55"/>
              <a:t> </a:t>
            </a:r>
            <a:r>
              <a:rPr dirty="0" sz="3000"/>
              <a:t>and</a:t>
            </a:r>
            <a:r>
              <a:rPr dirty="0" sz="3000" spc="-40"/>
              <a:t> </a:t>
            </a:r>
            <a:r>
              <a:rPr dirty="0" sz="3000"/>
              <a:t>safety</a:t>
            </a:r>
            <a:r>
              <a:rPr dirty="0" sz="3000" spc="-55"/>
              <a:t> </a:t>
            </a:r>
            <a:r>
              <a:rPr dirty="0" sz="3000"/>
              <a:t>of</a:t>
            </a:r>
            <a:r>
              <a:rPr dirty="0" sz="3000" spc="-30"/>
              <a:t> </a:t>
            </a:r>
            <a:r>
              <a:rPr dirty="0" sz="3000"/>
              <a:t>olezarsen</a:t>
            </a:r>
            <a:r>
              <a:rPr dirty="0" sz="3000" spc="-45"/>
              <a:t> </a:t>
            </a:r>
            <a:r>
              <a:rPr dirty="0" sz="3000"/>
              <a:t>in</a:t>
            </a:r>
            <a:r>
              <a:rPr dirty="0" sz="3000" spc="-40"/>
              <a:t> </a:t>
            </a:r>
            <a:r>
              <a:rPr dirty="0" sz="3000"/>
              <a:t>patients</a:t>
            </a:r>
            <a:r>
              <a:rPr dirty="0" sz="3000" spc="-55"/>
              <a:t> </a:t>
            </a:r>
            <a:r>
              <a:rPr dirty="0" sz="3000" spc="-20"/>
              <a:t>with </a:t>
            </a:r>
            <a:r>
              <a:rPr dirty="0" sz="3000"/>
              <a:t>moderate</a:t>
            </a:r>
            <a:r>
              <a:rPr dirty="0" sz="3000" spc="-30"/>
              <a:t> </a:t>
            </a:r>
            <a:r>
              <a:rPr dirty="0" sz="3000"/>
              <a:t>hypertriglyceridemia</a:t>
            </a:r>
            <a:r>
              <a:rPr dirty="0" sz="3000" spc="-30"/>
              <a:t> </a:t>
            </a:r>
            <a:r>
              <a:rPr dirty="0" sz="3000"/>
              <a:t>and</a:t>
            </a:r>
            <a:r>
              <a:rPr dirty="0" sz="3000" spc="-20"/>
              <a:t> </a:t>
            </a:r>
            <a:r>
              <a:rPr dirty="0" sz="3000"/>
              <a:t>elevated</a:t>
            </a:r>
            <a:r>
              <a:rPr dirty="0" sz="3000" spc="-20"/>
              <a:t> </a:t>
            </a:r>
            <a:r>
              <a:rPr dirty="0" sz="3000"/>
              <a:t>CV</a:t>
            </a:r>
            <a:r>
              <a:rPr dirty="0" sz="3000" spc="-30"/>
              <a:t> </a:t>
            </a:r>
            <a:r>
              <a:rPr dirty="0" sz="3000" spc="-20"/>
              <a:t>risk</a:t>
            </a:r>
            <a:endParaRPr sz="3000"/>
          </a:p>
          <a:p>
            <a:pPr algn="ctr" marL="281305">
              <a:lnSpc>
                <a:spcPct val="100000"/>
              </a:lnSpc>
            </a:pPr>
            <a:r>
              <a:rPr dirty="0" sz="3000"/>
              <a:t>or</a:t>
            </a:r>
            <a:r>
              <a:rPr dirty="0" sz="3000" spc="-30"/>
              <a:t> </a:t>
            </a:r>
            <a:r>
              <a:rPr dirty="0" sz="3000"/>
              <a:t>with</a:t>
            </a:r>
            <a:r>
              <a:rPr dirty="0" sz="3000" spc="-20"/>
              <a:t> </a:t>
            </a:r>
            <a:r>
              <a:rPr dirty="0" sz="3000"/>
              <a:t>severe</a:t>
            </a:r>
            <a:r>
              <a:rPr dirty="0" sz="3000" spc="-30"/>
              <a:t> </a:t>
            </a:r>
            <a:r>
              <a:rPr dirty="0" sz="3000" spc="-10"/>
              <a:t>hypertriglyceridemia</a:t>
            </a:r>
            <a:endParaRPr sz="3000"/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99245" y="459348"/>
            <a:ext cx="1914518" cy="478270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150919" y="6374167"/>
            <a:ext cx="4181475" cy="408305"/>
            <a:chOff x="150919" y="6374167"/>
            <a:chExt cx="4181475" cy="408305"/>
          </a:xfrm>
        </p:grpSpPr>
        <p:sp>
          <p:nvSpPr>
            <p:cNvPr id="11" name="object 11" descr=""/>
            <p:cNvSpPr/>
            <p:nvPr/>
          </p:nvSpPr>
          <p:spPr>
            <a:xfrm>
              <a:off x="150919" y="6374167"/>
              <a:ext cx="4181475" cy="407670"/>
            </a:xfrm>
            <a:custGeom>
              <a:avLst/>
              <a:gdLst/>
              <a:ahLst/>
              <a:cxnLst/>
              <a:rect l="l" t="t" r="r" b="b"/>
              <a:pathLst>
                <a:path w="4181475" h="407670">
                  <a:moveTo>
                    <a:pt x="4181382" y="0"/>
                  </a:moveTo>
                  <a:lnTo>
                    <a:pt x="0" y="0"/>
                  </a:lnTo>
                  <a:lnTo>
                    <a:pt x="0" y="407632"/>
                  </a:lnTo>
                  <a:lnTo>
                    <a:pt x="4181382" y="407632"/>
                  </a:lnTo>
                  <a:lnTo>
                    <a:pt x="41813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0754" y="6407302"/>
              <a:ext cx="321263" cy="37490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1193" y="6422007"/>
              <a:ext cx="298573" cy="358843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1007539" y="6447535"/>
            <a:ext cx="3308350" cy="302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An</a:t>
            </a:r>
            <a:r>
              <a:rPr dirty="0" sz="900" spc="-3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Academic</a:t>
            </a:r>
            <a:r>
              <a:rPr dirty="0" sz="900" spc="-3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Research</a:t>
            </a:r>
            <a:r>
              <a:rPr dirty="0" sz="900" spc="-3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Organization</a:t>
            </a:r>
            <a:r>
              <a:rPr dirty="0" sz="900" spc="-3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spc="-25" b="1">
                <a:solidFill>
                  <a:srgbClr val="990000"/>
                </a:solidFill>
                <a:latin typeface="Arial"/>
                <a:cs typeface="Arial"/>
              </a:rPr>
              <a:t>of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Brigham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900" spc="-1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Women’s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Hospital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900" spc="-1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Harvard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Medical</a:t>
            </a:r>
            <a:r>
              <a:rPr dirty="0" sz="900" spc="-10" b="1">
                <a:solidFill>
                  <a:srgbClr val="990000"/>
                </a:solidFill>
                <a:latin typeface="Arial"/>
                <a:cs typeface="Arial"/>
              </a:rPr>
              <a:t> School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3396" y="6509297"/>
            <a:ext cx="2383790" cy="200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0"/>
              </a:lnSpc>
            </a:pP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</a:t>
            </a:r>
            <a:r>
              <a:rPr dirty="0" sz="700" spc="-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Academic</a:t>
            </a:r>
            <a:r>
              <a:rPr dirty="0" sz="700" spc="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Research</a:t>
            </a:r>
            <a:r>
              <a:rPr dirty="0" sz="700" spc="-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990000"/>
                </a:solidFill>
                <a:latin typeface="Arial"/>
                <a:cs typeface="Arial"/>
              </a:rPr>
              <a:t>Organization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of</a:t>
            </a:r>
            <a:endParaRPr sz="700">
              <a:latin typeface="Arial"/>
              <a:cs typeface="Arial"/>
            </a:endParaRPr>
          </a:p>
          <a:p>
            <a:pPr>
              <a:lnSpc>
                <a:spcPts val="815"/>
              </a:lnSpc>
            </a:pP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Brigham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700" spc="-2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Women’s</a:t>
            </a:r>
            <a:r>
              <a:rPr dirty="0" sz="700" spc="-2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Hospital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Harvard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Medical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990000"/>
                </a:solidFill>
                <a:latin typeface="Arial"/>
                <a:cs typeface="Arial"/>
              </a:rPr>
              <a:t>School</a:t>
            </a:r>
            <a:endParaRPr sz="7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616" y="6502520"/>
            <a:ext cx="197272" cy="225655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267694" y="196977"/>
            <a:ext cx="509270" cy="822960"/>
            <a:chOff x="267694" y="196977"/>
            <a:chExt cx="509270" cy="82296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393" y="269875"/>
              <a:ext cx="407046" cy="67106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694" y="196977"/>
              <a:ext cx="508646" cy="822959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3571191" y="1386570"/>
            <a:ext cx="5269230" cy="92392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wrap="square" lIns="0" tIns="62865" rIns="0" bIns="0" rtlCol="0" vert="horz">
            <a:spAutoFit/>
          </a:bodyPr>
          <a:lstStyle/>
          <a:p>
            <a:pPr algn="ctr" marL="220979" marR="213360">
              <a:lnSpc>
                <a:spcPts val="2110"/>
              </a:lnSpc>
              <a:spcBef>
                <a:spcPts val="495"/>
              </a:spcBef>
              <a:tabLst>
                <a:tab pos="4170679" algn="l"/>
              </a:tabLst>
            </a:pPr>
            <a:r>
              <a:rPr dirty="0" sz="1800" b="1">
                <a:latin typeface="Arial"/>
                <a:cs typeface="Arial"/>
              </a:rPr>
              <a:t>Moderate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HTG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(150-</a:t>
            </a:r>
            <a:r>
              <a:rPr dirty="0" sz="1800" b="1">
                <a:latin typeface="Arial"/>
                <a:cs typeface="Arial"/>
              </a:rPr>
              <a:t>&lt;500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mg/dL)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spc="-50" b="1">
                <a:latin typeface="Arial"/>
                <a:cs typeface="Arial"/>
              </a:rPr>
              <a:t>+</a:t>
            </a:r>
            <a:r>
              <a:rPr dirty="0" sz="1800" b="1">
                <a:latin typeface="Arial"/>
                <a:cs typeface="Arial"/>
              </a:rPr>
              <a:t>	CV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risk* </a:t>
            </a:r>
            <a:r>
              <a:rPr dirty="0" sz="1800" spc="-25" b="1">
                <a:latin typeface="Arial"/>
                <a:cs typeface="Arial"/>
              </a:rPr>
              <a:t>or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150"/>
              </a:lnSpc>
            </a:pPr>
            <a:r>
              <a:rPr dirty="0" sz="1800" b="1">
                <a:latin typeface="Arial"/>
                <a:cs typeface="Arial"/>
              </a:rPr>
              <a:t>Severe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HTG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(≥500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mg/dL)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83085" y="1456242"/>
            <a:ext cx="133350" cy="22860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3708" rIns="0" bIns="0" rtlCol="0" vert="horz">
            <a:spAutoFit/>
          </a:bodyPr>
          <a:lstStyle/>
          <a:p>
            <a:pPr marL="3181350">
              <a:lnSpc>
                <a:spcPct val="100000"/>
              </a:lnSpc>
              <a:spcBef>
                <a:spcPts val="100"/>
              </a:spcBef>
            </a:pPr>
            <a:r>
              <a:rPr dirty="0"/>
              <a:t>Trial</a:t>
            </a:r>
            <a:r>
              <a:rPr dirty="0" spc="-100"/>
              <a:t> </a:t>
            </a:r>
            <a:r>
              <a:rPr dirty="0" spc="-10"/>
              <a:t>Design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5570654" y="2561844"/>
            <a:ext cx="13169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595959"/>
                </a:solidFill>
                <a:latin typeface="Arial"/>
                <a:cs typeface="Arial"/>
              </a:rPr>
              <a:t>Randomized</a:t>
            </a:r>
            <a:r>
              <a:rPr dirty="0" sz="1400" spc="-5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95959"/>
                </a:solidFill>
                <a:latin typeface="Arial"/>
                <a:cs typeface="Arial"/>
              </a:rPr>
              <a:t>1:1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95488" y="2700527"/>
            <a:ext cx="1322831" cy="673608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8254667" y="2748788"/>
            <a:ext cx="1003935" cy="5683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71450" marR="5080" indent="-158750">
              <a:lnSpc>
                <a:spcPts val="2110"/>
              </a:lnSpc>
              <a:spcBef>
                <a:spcPts val="210"/>
              </a:spcBef>
            </a:pPr>
            <a:r>
              <a:rPr dirty="0" sz="1800" b="1">
                <a:latin typeface="Arial"/>
                <a:cs typeface="Arial"/>
              </a:rPr>
              <a:t>Cohort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spc="-50" b="1">
                <a:latin typeface="Arial"/>
                <a:cs typeface="Arial"/>
              </a:rPr>
              <a:t>B </a:t>
            </a:r>
            <a:r>
              <a:rPr dirty="0" sz="1800" b="1">
                <a:latin typeface="Arial"/>
                <a:cs typeface="Arial"/>
              </a:rPr>
              <a:t>80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mg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54095" y="2688335"/>
            <a:ext cx="1264920" cy="676656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3188326" y="2739644"/>
            <a:ext cx="995044" cy="5683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67005" marR="5080" indent="-154940">
              <a:lnSpc>
                <a:spcPts val="2110"/>
              </a:lnSpc>
              <a:spcBef>
                <a:spcPts val="210"/>
              </a:spcBef>
            </a:pPr>
            <a:r>
              <a:rPr dirty="0" sz="1800" spc="-10" b="1">
                <a:latin typeface="Arial"/>
                <a:cs typeface="Arial"/>
              </a:rPr>
              <a:t>Cohort</a:t>
            </a:r>
            <a:r>
              <a:rPr dirty="0" sz="1800" spc="-70" b="1">
                <a:latin typeface="Arial"/>
                <a:cs typeface="Arial"/>
              </a:rPr>
              <a:t> </a:t>
            </a:r>
            <a:r>
              <a:rPr dirty="0" sz="1800" spc="-50" b="1">
                <a:latin typeface="Arial"/>
                <a:cs typeface="Arial"/>
              </a:rPr>
              <a:t>A </a:t>
            </a:r>
            <a:r>
              <a:rPr dirty="0" sz="1800" b="1">
                <a:latin typeface="Arial"/>
                <a:cs typeface="Arial"/>
              </a:rPr>
              <a:t>50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-35" b="1">
                <a:latin typeface="Arial"/>
                <a:cs typeface="Arial"/>
              </a:rPr>
              <a:t>mg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1764792" y="3343041"/>
            <a:ext cx="3087370" cy="1524635"/>
            <a:chOff x="1764792" y="3343041"/>
            <a:chExt cx="3087370" cy="1524635"/>
          </a:xfrm>
        </p:grpSpPr>
        <p:sp>
          <p:nvSpPr>
            <p:cNvPr id="16" name="object 16" descr=""/>
            <p:cNvSpPr/>
            <p:nvPr/>
          </p:nvSpPr>
          <p:spPr>
            <a:xfrm>
              <a:off x="2524623" y="3349866"/>
              <a:ext cx="1161415" cy="209550"/>
            </a:xfrm>
            <a:custGeom>
              <a:avLst/>
              <a:gdLst/>
              <a:ahLst/>
              <a:cxnLst/>
              <a:rect l="l" t="t" r="r" b="b"/>
              <a:pathLst>
                <a:path w="1161414" h="209550">
                  <a:moveTo>
                    <a:pt x="1161099" y="0"/>
                  </a:moveTo>
                  <a:lnTo>
                    <a:pt x="1161099" y="209406"/>
                  </a:lnTo>
                  <a:lnTo>
                    <a:pt x="0" y="209406"/>
                  </a:lnTo>
                </a:path>
              </a:pathLst>
            </a:custGeom>
            <a:ln w="952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685721" y="3347803"/>
              <a:ext cx="1161415" cy="213360"/>
            </a:xfrm>
            <a:custGeom>
              <a:avLst/>
              <a:gdLst/>
              <a:ahLst/>
              <a:cxnLst/>
              <a:rect l="l" t="t" r="r" b="b"/>
              <a:pathLst>
                <a:path w="1161414" h="213360">
                  <a:moveTo>
                    <a:pt x="0" y="0"/>
                  </a:moveTo>
                  <a:lnTo>
                    <a:pt x="0" y="212837"/>
                  </a:lnTo>
                  <a:lnTo>
                    <a:pt x="1161099" y="212837"/>
                  </a:lnTo>
                </a:path>
              </a:pathLst>
            </a:custGeom>
            <a:ln w="952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64792" y="3916679"/>
              <a:ext cx="1527047" cy="950976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1969748" y="3967988"/>
            <a:ext cx="111760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Olezarsen </a:t>
            </a:r>
            <a:r>
              <a:rPr dirty="0" sz="1800" b="1">
                <a:latin typeface="Arial"/>
                <a:cs typeface="Arial"/>
              </a:rPr>
              <a:t>50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mg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SC Q4W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90415" y="3931920"/>
            <a:ext cx="1530096" cy="950976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4404595" y="4248404"/>
            <a:ext cx="9023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Placebo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36664" y="3947159"/>
            <a:ext cx="1530096" cy="950976"/>
          </a:xfrm>
          <a:prstGeom prst="rect">
            <a:avLst/>
          </a:prstGeom>
        </p:spPr>
      </p:pic>
      <p:sp>
        <p:nvSpPr>
          <p:cNvPr id="23" name="object 23" descr=""/>
          <p:cNvSpPr txBox="1"/>
          <p:nvPr/>
        </p:nvSpPr>
        <p:spPr>
          <a:xfrm>
            <a:off x="7042585" y="3998467"/>
            <a:ext cx="1117600" cy="84581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12065" marR="5080">
              <a:lnSpc>
                <a:spcPct val="99400"/>
              </a:lnSpc>
              <a:spcBef>
                <a:spcPts val="110"/>
              </a:spcBef>
            </a:pPr>
            <a:r>
              <a:rPr dirty="0" sz="1800" spc="-10" b="1">
                <a:latin typeface="Arial"/>
                <a:cs typeface="Arial"/>
              </a:rPr>
              <a:t>Olezarsen </a:t>
            </a:r>
            <a:r>
              <a:rPr dirty="0" sz="1800" b="1">
                <a:latin typeface="Arial"/>
                <a:cs typeface="Arial"/>
              </a:rPr>
              <a:t>80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mg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SC Q4W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4" name="object 24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156192" y="3941064"/>
            <a:ext cx="1527048" cy="950976"/>
          </a:xfrm>
          <a:prstGeom prst="rect">
            <a:avLst/>
          </a:prstGeom>
        </p:spPr>
      </p:pic>
      <p:sp>
        <p:nvSpPr>
          <p:cNvPr id="25" name="object 25" descr=""/>
          <p:cNvSpPr txBox="1"/>
          <p:nvPr/>
        </p:nvSpPr>
        <p:spPr>
          <a:xfrm>
            <a:off x="9468787" y="4260595"/>
            <a:ext cx="9023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Placebo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2520727" y="2494879"/>
            <a:ext cx="7399655" cy="1443355"/>
            <a:chOff x="2520727" y="2494879"/>
            <a:chExt cx="7399655" cy="1443355"/>
          </a:xfrm>
        </p:grpSpPr>
        <p:sp>
          <p:nvSpPr>
            <p:cNvPr id="27" name="object 27" descr=""/>
            <p:cNvSpPr/>
            <p:nvPr/>
          </p:nvSpPr>
          <p:spPr>
            <a:xfrm>
              <a:off x="2525490" y="3559274"/>
              <a:ext cx="0" cy="347980"/>
            </a:xfrm>
            <a:custGeom>
              <a:avLst/>
              <a:gdLst/>
              <a:ahLst/>
              <a:cxnLst/>
              <a:rect l="l" t="t" r="r" b="b"/>
              <a:pathLst>
                <a:path w="0" h="347979">
                  <a:moveTo>
                    <a:pt x="0" y="0"/>
                  </a:moveTo>
                  <a:lnTo>
                    <a:pt x="1" y="347472"/>
                  </a:lnTo>
                </a:path>
              </a:pathLst>
            </a:custGeom>
            <a:ln w="952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4846819" y="3561321"/>
              <a:ext cx="0" cy="347980"/>
            </a:xfrm>
            <a:custGeom>
              <a:avLst/>
              <a:gdLst/>
              <a:ahLst/>
              <a:cxnLst/>
              <a:rect l="l" t="t" r="r" b="b"/>
              <a:pathLst>
                <a:path w="0" h="347979">
                  <a:moveTo>
                    <a:pt x="0" y="0"/>
                  </a:moveTo>
                  <a:lnTo>
                    <a:pt x="1" y="347472"/>
                  </a:lnTo>
                </a:path>
              </a:pathLst>
            </a:custGeom>
            <a:ln w="952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599144" y="3577838"/>
              <a:ext cx="0" cy="347980"/>
            </a:xfrm>
            <a:custGeom>
              <a:avLst/>
              <a:gdLst/>
              <a:ahLst/>
              <a:cxnLst/>
              <a:rect l="l" t="t" r="r" b="b"/>
              <a:pathLst>
                <a:path w="0" h="347979">
                  <a:moveTo>
                    <a:pt x="0" y="0"/>
                  </a:moveTo>
                  <a:lnTo>
                    <a:pt x="1" y="347472"/>
                  </a:lnTo>
                </a:path>
              </a:pathLst>
            </a:custGeom>
            <a:ln w="952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9911868" y="3585391"/>
              <a:ext cx="0" cy="347980"/>
            </a:xfrm>
            <a:custGeom>
              <a:avLst/>
              <a:gdLst/>
              <a:ahLst/>
              <a:cxnLst/>
              <a:rect l="l" t="t" r="r" b="b"/>
              <a:pathLst>
                <a:path w="0" h="347979">
                  <a:moveTo>
                    <a:pt x="0" y="0"/>
                  </a:moveTo>
                  <a:lnTo>
                    <a:pt x="1" y="347472"/>
                  </a:lnTo>
                </a:path>
              </a:pathLst>
            </a:custGeom>
            <a:ln w="952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7592870" y="3377054"/>
              <a:ext cx="1161415" cy="209550"/>
            </a:xfrm>
            <a:custGeom>
              <a:avLst/>
              <a:gdLst/>
              <a:ahLst/>
              <a:cxnLst/>
              <a:rect l="l" t="t" r="r" b="b"/>
              <a:pathLst>
                <a:path w="1161415" h="209550">
                  <a:moveTo>
                    <a:pt x="1161099" y="0"/>
                  </a:moveTo>
                  <a:lnTo>
                    <a:pt x="1161099" y="209406"/>
                  </a:lnTo>
                  <a:lnTo>
                    <a:pt x="0" y="209406"/>
                  </a:lnTo>
                </a:path>
              </a:pathLst>
            </a:custGeom>
            <a:ln w="952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8753968" y="3370228"/>
              <a:ext cx="1161415" cy="213360"/>
            </a:xfrm>
            <a:custGeom>
              <a:avLst/>
              <a:gdLst/>
              <a:ahLst/>
              <a:cxnLst/>
              <a:rect l="l" t="t" r="r" b="b"/>
              <a:pathLst>
                <a:path w="1161415" h="213360">
                  <a:moveTo>
                    <a:pt x="0" y="0"/>
                  </a:moveTo>
                  <a:lnTo>
                    <a:pt x="0" y="212837"/>
                  </a:lnTo>
                  <a:lnTo>
                    <a:pt x="1161099" y="212837"/>
                  </a:lnTo>
                </a:path>
              </a:pathLst>
            </a:custGeom>
            <a:ln w="952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3693111" y="2500045"/>
              <a:ext cx="0" cy="182880"/>
            </a:xfrm>
            <a:custGeom>
              <a:avLst/>
              <a:gdLst/>
              <a:ahLst/>
              <a:cxnLst/>
              <a:rect l="l" t="t" r="r" b="b"/>
              <a:pathLst>
                <a:path w="0" h="182880">
                  <a:moveTo>
                    <a:pt x="0" y="0"/>
                  </a:moveTo>
                  <a:lnTo>
                    <a:pt x="1" y="182880"/>
                  </a:lnTo>
                </a:path>
              </a:pathLst>
            </a:custGeom>
            <a:ln w="952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8766760" y="2499641"/>
              <a:ext cx="0" cy="192405"/>
            </a:xfrm>
            <a:custGeom>
              <a:avLst/>
              <a:gdLst/>
              <a:ahLst/>
              <a:cxnLst/>
              <a:rect l="l" t="t" r="r" b="b"/>
              <a:pathLst>
                <a:path w="0" h="192405">
                  <a:moveTo>
                    <a:pt x="0" y="0"/>
                  </a:moveTo>
                  <a:lnTo>
                    <a:pt x="1" y="192024"/>
                  </a:lnTo>
                </a:path>
              </a:pathLst>
            </a:custGeom>
            <a:ln w="952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2530253" y="3585972"/>
            <a:ext cx="23120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11809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595959"/>
                </a:solidFill>
                <a:latin typeface="Arial"/>
                <a:cs typeface="Arial"/>
              </a:rPr>
              <a:t>Randomized</a:t>
            </a:r>
            <a:r>
              <a:rPr dirty="0" sz="1400" spc="-6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95959"/>
                </a:solidFill>
                <a:latin typeface="Arial"/>
                <a:cs typeface="Arial"/>
              </a:rPr>
              <a:t>3:1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7603907" y="3616452"/>
            <a:ext cx="23037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595959"/>
                </a:solidFill>
                <a:latin typeface="Arial"/>
                <a:cs typeface="Arial"/>
              </a:rPr>
              <a:t>Randomized</a:t>
            </a:r>
            <a:r>
              <a:rPr dirty="0" sz="1400" spc="-6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95959"/>
                </a:solidFill>
                <a:latin typeface="Arial"/>
                <a:cs typeface="Arial"/>
              </a:rPr>
              <a:t>3:1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2519860" y="4859465"/>
            <a:ext cx="7425690" cy="287020"/>
            <a:chOff x="2519860" y="4859465"/>
            <a:chExt cx="7425690" cy="287020"/>
          </a:xfrm>
        </p:grpSpPr>
        <p:sp>
          <p:nvSpPr>
            <p:cNvPr id="38" name="object 38" descr=""/>
            <p:cNvSpPr/>
            <p:nvPr/>
          </p:nvSpPr>
          <p:spPr>
            <a:xfrm>
              <a:off x="2524622" y="5141330"/>
              <a:ext cx="7416165" cy="0"/>
            </a:xfrm>
            <a:custGeom>
              <a:avLst/>
              <a:gdLst/>
              <a:ahLst/>
              <a:cxnLst/>
              <a:rect l="l" t="t" r="r" b="b"/>
              <a:pathLst>
                <a:path w="7416165" h="0">
                  <a:moveTo>
                    <a:pt x="0" y="0"/>
                  </a:moveTo>
                  <a:lnTo>
                    <a:pt x="7415784" y="1"/>
                  </a:lnTo>
                </a:path>
              </a:pathLst>
            </a:custGeom>
            <a:ln w="952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4852568" y="4875253"/>
              <a:ext cx="0" cy="265430"/>
            </a:xfrm>
            <a:custGeom>
              <a:avLst/>
              <a:gdLst/>
              <a:ahLst/>
              <a:cxnLst/>
              <a:rect l="l" t="t" r="r" b="b"/>
              <a:pathLst>
                <a:path w="0" h="265429">
                  <a:moveTo>
                    <a:pt x="0" y="0"/>
                  </a:moveTo>
                  <a:lnTo>
                    <a:pt x="1" y="265176"/>
                  </a:lnTo>
                </a:path>
              </a:pathLst>
            </a:custGeom>
            <a:ln w="952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2525265" y="4864228"/>
              <a:ext cx="0" cy="274320"/>
            </a:xfrm>
            <a:custGeom>
              <a:avLst/>
              <a:gdLst/>
              <a:ahLst/>
              <a:cxnLst/>
              <a:rect l="l" t="t" r="r" b="b"/>
              <a:pathLst>
                <a:path w="0" h="274320">
                  <a:moveTo>
                    <a:pt x="0" y="0"/>
                  </a:moveTo>
                  <a:lnTo>
                    <a:pt x="1" y="274320"/>
                  </a:lnTo>
                </a:path>
              </a:pathLst>
            </a:custGeom>
            <a:ln w="952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7595338" y="4885192"/>
              <a:ext cx="0" cy="253365"/>
            </a:xfrm>
            <a:custGeom>
              <a:avLst/>
              <a:gdLst/>
              <a:ahLst/>
              <a:cxnLst/>
              <a:rect l="l" t="t" r="r" b="b"/>
              <a:pathLst>
                <a:path w="0" h="253364">
                  <a:moveTo>
                    <a:pt x="1" y="0"/>
                  </a:moveTo>
                  <a:lnTo>
                    <a:pt x="0" y="252903"/>
                  </a:lnTo>
                </a:path>
              </a:pathLst>
            </a:custGeom>
            <a:ln w="952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9937137" y="4867010"/>
              <a:ext cx="0" cy="274320"/>
            </a:xfrm>
            <a:custGeom>
              <a:avLst/>
              <a:gdLst/>
              <a:ahLst/>
              <a:cxnLst/>
              <a:rect l="l" t="t" r="r" b="b"/>
              <a:pathLst>
                <a:path w="0" h="274320">
                  <a:moveTo>
                    <a:pt x="0" y="0"/>
                  </a:moveTo>
                  <a:lnTo>
                    <a:pt x="1" y="274320"/>
                  </a:lnTo>
                </a:path>
              </a:pathLst>
            </a:custGeom>
            <a:ln w="952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3" name="object 43" descr=""/>
          <p:cNvGrpSpPr/>
          <p:nvPr/>
        </p:nvGrpSpPr>
        <p:grpSpPr>
          <a:xfrm>
            <a:off x="150920" y="6407302"/>
            <a:ext cx="3248660" cy="450850"/>
            <a:chOff x="150920" y="6407302"/>
            <a:chExt cx="3248660" cy="450850"/>
          </a:xfrm>
        </p:grpSpPr>
        <p:sp>
          <p:nvSpPr>
            <p:cNvPr id="44" name="object 44" descr=""/>
            <p:cNvSpPr/>
            <p:nvPr/>
          </p:nvSpPr>
          <p:spPr>
            <a:xfrm>
              <a:off x="228600" y="6408795"/>
              <a:ext cx="3171190" cy="449580"/>
            </a:xfrm>
            <a:custGeom>
              <a:avLst/>
              <a:gdLst/>
              <a:ahLst/>
              <a:cxnLst/>
              <a:rect l="l" t="t" r="r" b="b"/>
              <a:pathLst>
                <a:path w="3171190" h="449579">
                  <a:moveTo>
                    <a:pt x="3170582" y="0"/>
                  </a:moveTo>
                  <a:lnTo>
                    <a:pt x="0" y="0"/>
                  </a:lnTo>
                  <a:lnTo>
                    <a:pt x="0" y="449204"/>
                  </a:lnTo>
                  <a:lnTo>
                    <a:pt x="3170582" y="449204"/>
                  </a:lnTo>
                  <a:lnTo>
                    <a:pt x="31705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50920" y="6415539"/>
              <a:ext cx="1879600" cy="366395"/>
            </a:xfrm>
            <a:custGeom>
              <a:avLst/>
              <a:gdLst/>
              <a:ahLst/>
              <a:cxnLst/>
              <a:rect l="l" t="t" r="r" b="b"/>
              <a:pathLst>
                <a:path w="1879600" h="366395">
                  <a:moveTo>
                    <a:pt x="1879162" y="0"/>
                  </a:moveTo>
                  <a:lnTo>
                    <a:pt x="0" y="0"/>
                  </a:lnTo>
                  <a:lnTo>
                    <a:pt x="0" y="366260"/>
                  </a:lnTo>
                  <a:lnTo>
                    <a:pt x="1879162" y="366260"/>
                  </a:lnTo>
                  <a:lnTo>
                    <a:pt x="18791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0754" y="6407302"/>
              <a:ext cx="321263" cy="374904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1193" y="6422007"/>
              <a:ext cx="298573" cy="358843"/>
            </a:xfrm>
            <a:prstGeom prst="rect">
              <a:avLst/>
            </a:prstGeom>
          </p:spPr>
        </p:pic>
      </p:grpSp>
      <p:sp>
        <p:nvSpPr>
          <p:cNvPr id="48" name="object 48" descr=""/>
          <p:cNvSpPr txBox="1"/>
          <p:nvPr/>
        </p:nvSpPr>
        <p:spPr>
          <a:xfrm>
            <a:off x="1764343" y="5368589"/>
            <a:ext cx="8891270" cy="101600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wrap="square" lIns="0" tIns="37465" rIns="0" bIns="0" rtlCol="0" vert="horz">
            <a:spAutoFit/>
          </a:bodyPr>
          <a:lstStyle/>
          <a:p>
            <a:pPr algn="ctr" marL="130810" marR="123825" indent="-635">
              <a:lnSpc>
                <a:spcPct val="100000"/>
              </a:lnSpc>
              <a:spcBef>
                <a:spcPts val="295"/>
              </a:spcBef>
              <a:tabLst>
                <a:tab pos="7294245" algn="l"/>
              </a:tabLst>
            </a:pPr>
            <a:r>
              <a:rPr dirty="0" sz="2000" b="1">
                <a:latin typeface="Arial"/>
                <a:cs typeface="Arial"/>
              </a:rPr>
              <a:t>Primary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Endpoint: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%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∆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in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triglycerides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from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baseline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to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6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months </a:t>
            </a:r>
            <a:r>
              <a:rPr dirty="0" sz="2000">
                <a:latin typeface="Arial"/>
                <a:cs typeface="Arial"/>
              </a:rPr>
              <a:t>Secondary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Endpoints: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%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∆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ApoC-</a:t>
            </a:r>
            <a:r>
              <a:rPr dirty="0" sz="2000">
                <a:latin typeface="Arial"/>
                <a:cs typeface="Arial"/>
              </a:rPr>
              <a:t>III,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ApoB,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non-HDL-</a:t>
            </a:r>
            <a:r>
              <a:rPr dirty="0" sz="2000">
                <a:latin typeface="Arial"/>
                <a:cs typeface="Arial"/>
              </a:rPr>
              <a:t>C;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%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∆</a:t>
            </a:r>
            <a:r>
              <a:rPr dirty="0" sz="2000">
                <a:latin typeface="Arial"/>
                <a:cs typeface="Arial"/>
              </a:rPr>
              <a:t>	at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12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months Safety: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ALT/AST,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renal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function,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platelets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9" name="object 49" descr=""/>
          <p:cNvGrpSpPr/>
          <p:nvPr/>
        </p:nvGrpSpPr>
        <p:grpSpPr>
          <a:xfrm>
            <a:off x="3690500" y="2314519"/>
            <a:ext cx="5074920" cy="3054350"/>
            <a:chOff x="3690500" y="2314519"/>
            <a:chExt cx="5074920" cy="3054350"/>
          </a:xfrm>
        </p:grpSpPr>
        <p:sp>
          <p:nvSpPr>
            <p:cNvPr id="50" name="object 50" descr=""/>
            <p:cNvSpPr/>
            <p:nvPr/>
          </p:nvSpPr>
          <p:spPr>
            <a:xfrm>
              <a:off x="6201082" y="2314519"/>
              <a:ext cx="0" cy="182880"/>
            </a:xfrm>
            <a:custGeom>
              <a:avLst/>
              <a:gdLst/>
              <a:ahLst/>
              <a:cxnLst/>
              <a:rect l="l" t="t" r="r" b="b"/>
              <a:pathLst>
                <a:path w="0" h="182880">
                  <a:moveTo>
                    <a:pt x="0" y="0"/>
                  </a:moveTo>
                  <a:lnTo>
                    <a:pt x="1" y="182880"/>
                  </a:lnTo>
                </a:path>
              </a:pathLst>
            </a:custGeom>
            <a:ln w="952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3690500" y="2497399"/>
              <a:ext cx="5074920" cy="0"/>
            </a:xfrm>
            <a:custGeom>
              <a:avLst/>
              <a:gdLst/>
              <a:ahLst/>
              <a:cxnLst/>
              <a:rect l="l" t="t" r="r" b="b"/>
              <a:pathLst>
                <a:path w="5074920" h="0">
                  <a:moveTo>
                    <a:pt x="0" y="0"/>
                  </a:moveTo>
                  <a:lnTo>
                    <a:pt x="5074920" y="1"/>
                  </a:lnTo>
                </a:path>
              </a:pathLst>
            </a:custGeom>
            <a:ln w="952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6209959" y="5138094"/>
              <a:ext cx="0" cy="230504"/>
            </a:xfrm>
            <a:custGeom>
              <a:avLst/>
              <a:gdLst/>
              <a:ahLst/>
              <a:cxnLst/>
              <a:rect l="l" t="t" r="r" b="b"/>
              <a:pathLst>
                <a:path w="0" h="230504">
                  <a:moveTo>
                    <a:pt x="0" y="0"/>
                  </a:moveTo>
                  <a:lnTo>
                    <a:pt x="1" y="230495"/>
                  </a:lnTo>
                </a:path>
              </a:pathLst>
            </a:custGeom>
            <a:ln w="952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3" name="object 53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699245" y="459348"/>
            <a:ext cx="1914518" cy="478270"/>
          </a:xfrm>
          <a:prstGeom prst="rect">
            <a:avLst/>
          </a:prstGeom>
        </p:spPr>
      </p:pic>
      <p:sp>
        <p:nvSpPr>
          <p:cNvPr id="54" name="object 54" descr=""/>
          <p:cNvSpPr txBox="1"/>
          <p:nvPr/>
        </p:nvSpPr>
        <p:spPr>
          <a:xfrm>
            <a:off x="8936566" y="1723644"/>
            <a:ext cx="5530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Arial"/>
                <a:cs typeface="Arial"/>
              </a:rPr>
              <a:t>N=154</a:t>
            </a:r>
            <a:endParaRPr sz="1400">
              <a:latin typeface="Arial"/>
              <a:cs typeface="Arial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982825" y="6561835"/>
            <a:ext cx="56527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*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↑</a:t>
            </a:r>
            <a:r>
              <a:rPr dirty="0" sz="1200" spc="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CV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risk: </a:t>
            </a:r>
            <a:r>
              <a:rPr dirty="0" sz="1200" spc="-10">
                <a:latin typeface="Arial"/>
                <a:cs typeface="Arial"/>
              </a:rPr>
              <a:t>Established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ASCVD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 </a:t>
            </a:r>
            <a:r>
              <a:rPr dirty="0" sz="1200" spc="-10">
                <a:latin typeface="Arial"/>
                <a:cs typeface="Arial"/>
              </a:rPr>
              <a:t>increased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ASCVD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risk (T2DM or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≥2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risk </a:t>
            </a:r>
            <a:r>
              <a:rPr dirty="0" sz="1200" spc="-10">
                <a:latin typeface="Arial"/>
                <a:cs typeface="Arial"/>
              </a:rPr>
              <a:t>factors)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3396" y="6509297"/>
            <a:ext cx="2383790" cy="200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0"/>
              </a:lnSpc>
            </a:pP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</a:t>
            </a:r>
            <a:r>
              <a:rPr dirty="0" sz="700" spc="-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Academic</a:t>
            </a:r>
            <a:r>
              <a:rPr dirty="0" sz="700" spc="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Research</a:t>
            </a:r>
            <a:r>
              <a:rPr dirty="0" sz="700" spc="-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990000"/>
                </a:solidFill>
                <a:latin typeface="Arial"/>
                <a:cs typeface="Arial"/>
              </a:rPr>
              <a:t>Organization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of</a:t>
            </a:r>
            <a:endParaRPr sz="700">
              <a:latin typeface="Arial"/>
              <a:cs typeface="Arial"/>
            </a:endParaRPr>
          </a:p>
          <a:p>
            <a:pPr>
              <a:lnSpc>
                <a:spcPts val="815"/>
              </a:lnSpc>
            </a:pP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Brigham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700" spc="-2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Women’s</a:t>
            </a:r>
            <a:r>
              <a:rPr dirty="0" sz="700" spc="-2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Hospital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Harvard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Medical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990000"/>
                </a:solidFill>
                <a:latin typeface="Arial"/>
                <a:cs typeface="Arial"/>
              </a:rPr>
              <a:t>School</a:t>
            </a:r>
            <a:endParaRPr sz="7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616" y="6502520"/>
            <a:ext cx="197272" cy="225655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267694" y="196977"/>
            <a:ext cx="509270" cy="822960"/>
            <a:chOff x="267694" y="196977"/>
            <a:chExt cx="509270" cy="82296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393" y="269875"/>
              <a:ext cx="407046" cy="67106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694" y="196977"/>
              <a:ext cx="508646" cy="82295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3708" rIns="0" bIns="0" rtlCol="0" vert="horz">
            <a:spAutoFit/>
          </a:bodyPr>
          <a:lstStyle/>
          <a:p>
            <a:pPr marL="2375535">
              <a:lnSpc>
                <a:spcPct val="100000"/>
              </a:lnSpc>
              <a:spcBef>
                <a:spcPts val="100"/>
              </a:spcBef>
            </a:pPr>
            <a:r>
              <a:rPr dirty="0"/>
              <a:t>Trial</a:t>
            </a:r>
            <a:r>
              <a:rPr dirty="0" spc="-70"/>
              <a:t> </a:t>
            </a:r>
            <a:r>
              <a:rPr dirty="0" spc="-10"/>
              <a:t>Organization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99245" y="459348"/>
            <a:ext cx="1914518" cy="478270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312566" y="1415796"/>
            <a:ext cx="3429635" cy="1163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TIMI</a:t>
            </a:r>
            <a:r>
              <a:rPr dirty="0" u="heavy" sz="2000" spc="-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Study</a:t>
            </a:r>
            <a:r>
              <a:rPr dirty="0" u="heavy" sz="2000" spc="-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Group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Marc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Sabatine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(Chair)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25"/>
              </a:lnSpc>
            </a:pPr>
            <a:r>
              <a:rPr dirty="0" sz="1800">
                <a:latin typeface="Arial"/>
                <a:cs typeface="Arial"/>
              </a:rPr>
              <a:t>Robert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Giugliano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(Sr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Investigator)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800">
                <a:latin typeface="Arial"/>
                <a:cs typeface="Arial"/>
              </a:rPr>
              <a:t>P.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Fish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&amp;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A.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Jevne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(Ops)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118246" y="1733803"/>
            <a:ext cx="4191635" cy="8458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Brian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Bergmark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(PI)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25"/>
              </a:lnSpc>
            </a:pPr>
            <a:r>
              <a:rPr dirty="0" sz="1800">
                <a:latin typeface="Arial"/>
                <a:cs typeface="Arial"/>
              </a:rPr>
              <a:t>Nicholas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Marston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(Investigator)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800">
                <a:latin typeface="Arial"/>
                <a:cs typeface="Arial"/>
              </a:rPr>
              <a:t>S.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Murphy,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E.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Goodrich,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S.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Zhang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(Stats)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12566" y="3003803"/>
            <a:ext cx="4634865" cy="883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Sponsor:</a:t>
            </a:r>
            <a:r>
              <a:rPr dirty="0" u="heavy" sz="2000" spc="-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Ionis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Arial"/>
                <a:cs typeface="Arial"/>
              </a:rPr>
              <a:t>Sotirios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Tsimikas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(SVP,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Global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CV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Dev)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800">
                <a:latin typeface="Arial"/>
                <a:cs typeface="Arial"/>
              </a:rPr>
              <a:t>Ewa</a:t>
            </a:r>
            <a:r>
              <a:rPr dirty="0" sz="1800" spc="-10">
                <a:latin typeface="Arial"/>
                <a:cs typeface="Arial"/>
              </a:rPr>
              <a:t> Karwatowska-</a:t>
            </a:r>
            <a:r>
              <a:rPr dirty="0" sz="1800">
                <a:latin typeface="Arial"/>
                <a:cs typeface="Arial"/>
              </a:rPr>
              <a:t>Prokopczuk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(VP,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CV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Med)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118246" y="3309620"/>
            <a:ext cx="4787900" cy="577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Thomas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Prohaska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(Director,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Clin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Dev)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800">
                <a:latin typeface="Arial"/>
                <a:cs typeface="Arial"/>
              </a:rPr>
              <a:t>Vickie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Alexander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(Executive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Director,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Clin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Dev)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12566" y="4363211"/>
            <a:ext cx="492125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Independent</a:t>
            </a:r>
            <a:r>
              <a:rPr dirty="0" u="sng" sz="2000" spc="-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Data</a:t>
            </a:r>
            <a:r>
              <a:rPr dirty="0" u="sng" sz="2000" spc="-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Monitoring</a:t>
            </a:r>
            <a:r>
              <a:rPr dirty="0" u="sng" sz="2000" spc="-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Committee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118246" y="4665979"/>
            <a:ext cx="2768600" cy="5803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50"/>
              </a:spcBef>
            </a:pPr>
            <a:r>
              <a:rPr dirty="0" sz="1800">
                <a:latin typeface="Arial"/>
                <a:cs typeface="Arial"/>
              </a:rPr>
              <a:t>Charles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Davis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(Statistician) </a:t>
            </a:r>
            <a:r>
              <a:rPr dirty="0" sz="1800">
                <a:latin typeface="Arial"/>
                <a:cs typeface="Arial"/>
              </a:rPr>
              <a:t>François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Mach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12566" y="4665979"/>
            <a:ext cx="2349500" cy="84836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50"/>
              </a:spcBef>
            </a:pPr>
            <a:r>
              <a:rPr dirty="0" sz="1800">
                <a:latin typeface="Arial"/>
                <a:cs typeface="Arial"/>
              </a:rPr>
              <a:t>Richard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Becker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(Chair) </a:t>
            </a:r>
            <a:r>
              <a:rPr dirty="0" sz="1800">
                <a:latin typeface="Arial"/>
                <a:cs typeface="Arial"/>
              </a:rPr>
              <a:t>Jamie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Dwyer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10"/>
              </a:lnSpc>
            </a:pPr>
            <a:r>
              <a:rPr dirty="0" sz="1800">
                <a:latin typeface="Arial"/>
                <a:cs typeface="Arial"/>
              </a:rPr>
              <a:t>Willis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Maddrey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150919" y="6374167"/>
            <a:ext cx="4181475" cy="408305"/>
            <a:chOff x="150919" y="6374167"/>
            <a:chExt cx="4181475" cy="408305"/>
          </a:xfrm>
        </p:grpSpPr>
        <p:sp>
          <p:nvSpPr>
            <p:cNvPr id="17" name="object 17" descr=""/>
            <p:cNvSpPr/>
            <p:nvPr/>
          </p:nvSpPr>
          <p:spPr>
            <a:xfrm>
              <a:off x="150919" y="6374167"/>
              <a:ext cx="4181475" cy="407670"/>
            </a:xfrm>
            <a:custGeom>
              <a:avLst/>
              <a:gdLst/>
              <a:ahLst/>
              <a:cxnLst/>
              <a:rect l="l" t="t" r="r" b="b"/>
              <a:pathLst>
                <a:path w="4181475" h="407670">
                  <a:moveTo>
                    <a:pt x="4181382" y="0"/>
                  </a:moveTo>
                  <a:lnTo>
                    <a:pt x="0" y="0"/>
                  </a:lnTo>
                  <a:lnTo>
                    <a:pt x="0" y="407632"/>
                  </a:lnTo>
                  <a:lnTo>
                    <a:pt x="4181382" y="407632"/>
                  </a:lnTo>
                  <a:lnTo>
                    <a:pt x="41813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0754" y="6407302"/>
              <a:ext cx="321263" cy="37490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1193" y="6422007"/>
              <a:ext cx="298573" cy="358843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1007539" y="6447535"/>
            <a:ext cx="3308350" cy="302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An</a:t>
            </a:r>
            <a:r>
              <a:rPr dirty="0" sz="900" spc="-3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Academic</a:t>
            </a:r>
            <a:r>
              <a:rPr dirty="0" sz="900" spc="-3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Research</a:t>
            </a:r>
            <a:r>
              <a:rPr dirty="0" sz="900" spc="-3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Organization</a:t>
            </a:r>
            <a:r>
              <a:rPr dirty="0" sz="900" spc="-3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spc="-25" b="1">
                <a:solidFill>
                  <a:srgbClr val="990000"/>
                </a:solidFill>
                <a:latin typeface="Arial"/>
                <a:cs typeface="Arial"/>
              </a:rPr>
              <a:t>of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Brigham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900" spc="-1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Women’s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Hospital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900" spc="-1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Harvard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Medical</a:t>
            </a:r>
            <a:r>
              <a:rPr dirty="0" sz="900" spc="-10" b="1">
                <a:solidFill>
                  <a:srgbClr val="990000"/>
                </a:solidFill>
                <a:latin typeface="Arial"/>
                <a:cs typeface="Arial"/>
              </a:rPr>
              <a:t> School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78374" y="6052820"/>
            <a:ext cx="106895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i="1">
                <a:latin typeface="Arial"/>
                <a:cs typeface="Arial"/>
              </a:rPr>
              <a:t>Bridge-</a:t>
            </a:r>
            <a:r>
              <a:rPr dirty="0" sz="1800" i="1">
                <a:latin typeface="Arial"/>
                <a:cs typeface="Arial"/>
              </a:rPr>
              <a:t>TIMI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73a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was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supported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by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a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grant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from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Ionis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Pharmaceuticals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to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Brigham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and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Women’s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spc="-10" i="1">
                <a:latin typeface="Arial"/>
                <a:cs typeface="Arial"/>
              </a:rPr>
              <a:t>Hospital.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3396" y="6509297"/>
            <a:ext cx="109220" cy="200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90"/>
              </a:lnSpc>
            </a:pP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An</a:t>
            </a:r>
            <a:r>
              <a:rPr dirty="0" sz="700" spc="50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Bri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71347" y="6471063"/>
            <a:ext cx="2760345" cy="267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765">
              <a:lnSpc>
                <a:spcPts val="910"/>
              </a:lnSpc>
            </a:pPr>
            <a:r>
              <a:rPr dirty="0" baseline="-7936" sz="1050" spc="-442">
                <a:solidFill>
                  <a:srgbClr val="990000"/>
                </a:solidFill>
                <a:latin typeface="Arial"/>
                <a:cs typeface="Arial"/>
              </a:rPr>
              <a:t>A</a:t>
            </a:r>
            <a:r>
              <a:rPr dirty="0" sz="900" spc="-390" b="1">
                <a:solidFill>
                  <a:srgbClr val="990000"/>
                </a:solidFill>
                <a:latin typeface="Arial"/>
                <a:cs typeface="Arial"/>
              </a:rPr>
              <a:t>A</a:t>
            </a:r>
            <a:r>
              <a:rPr dirty="0" baseline="-7936" sz="1050" spc="-22">
                <a:solidFill>
                  <a:srgbClr val="990000"/>
                </a:solidFill>
                <a:latin typeface="Arial"/>
                <a:cs typeface="Arial"/>
              </a:rPr>
              <a:t>c</a:t>
            </a:r>
            <a:r>
              <a:rPr dirty="0" baseline="-7936" sz="1050" spc="-569">
                <a:solidFill>
                  <a:srgbClr val="990000"/>
                </a:solidFill>
                <a:latin typeface="Arial"/>
                <a:cs typeface="Arial"/>
              </a:rPr>
              <a:t>a</a:t>
            </a:r>
            <a:r>
              <a:rPr dirty="0" sz="900" spc="-200" b="1">
                <a:solidFill>
                  <a:srgbClr val="990000"/>
                </a:solidFill>
                <a:latin typeface="Arial"/>
                <a:cs typeface="Arial"/>
              </a:rPr>
              <a:t>n</a:t>
            </a:r>
            <a:r>
              <a:rPr dirty="0" baseline="-7936" sz="1050" spc="-22">
                <a:solidFill>
                  <a:srgbClr val="990000"/>
                </a:solidFill>
                <a:latin typeface="Arial"/>
                <a:cs typeface="Arial"/>
              </a:rPr>
              <a:t>d</a:t>
            </a:r>
            <a:r>
              <a:rPr dirty="0" baseline="-7936" sz="1050" spc="-532">
                <a:solidFill>
                  <a:srgbClr val="990000"/>
                </a:solidFill>
                <a:latin typeface="Arial"/>
                <a:cs typeface="Arial"/>
              </a:rPr>
              <a:t>e</a:t>
            </a:r>
            <a:r>
              <a:rPr dirty="0" sz="900" spc="-325" b="1">
                <a:solidFill>
                  <a:srgbClr val="990000"/>
                </a:solidFill>
                <a:latin typeface="Arial"/>
                <a:cs typeface="Arial"/>
              </a:rPr>
              <a:t>A</a:t>
            </a:r>
            <a:r>
              <a:rPr dirty="0" baseline="-7936" sz="1050" spc="-434">
                <a:solidFill>
                  <a:srgbClr val="990000"/>
                </a:solidFill>
                <a:latin typeface="Arial"/>
                <a:cs typeface="Arial"/>
              </a:rPr>
              <a:t>m</a:t>
            </a:r>
            <a:r>
              <a:rPr dirty="0" sz="900" spc="-235" b="1">
                <a:solidFill>
                  <a:srgbClr val="990000"/>
                </a:solidFill>
                <a:latin typeface="Arial"/>
                <a:cs typeface="Arial"/>
              </a:rPr>
              <a:t>c</a:t>
            </a:r>
            <a:r>
              <a:rPr dirty="0" baseline="-7936" sz="1050" spc="-30">
                <a:solidFill>
                  <a:srgbClr val="990000"/>
                </a:solidFill>
                <a:latin typeface="Arial"/>
                <a:cs typeface="Arial"/>
              </a:rPr>
              <a:t>i</a:t>
            </a:r>
            <a:r>
              <a:rPr dirty="0" baseline="-7936" sz="1050" spc="-434">
                <a:solidFill>
                  <a:srgbClr val="990000"/>
                </a:solidFill>
                <a:latin typeface="Arial"/>
                <a:cs typeface="Arial"/>
              </a:rPr>
              <a:t>c</a:t>
            </a:r>
            <a:r>
              <a:rPr dirty="0" sz="900" spc="-35" b="1">
                <a:solidFill>
                  <a:srgbClr val="990000"/>
                </a:solidFill>
                <a:latin typeface="Arial"/>
                <a:cs typeface="Arial"/>
              </a:rPr>
              <a:t>a</a:t>
            </a:r>
            <a:r>
              <a:rPr dirty="0" baseline="-7936" sz="1050" spc="-742">
                <a:solidFill>
                  <a:srgbClr val="990000"/>
                </a:solidFill>
                <a:latin typeface="Arial"/>
                <a:cs typeface="Arial"/>
              </a:rPr>
              <a:t>R</a:t>
            </a:r>
            <a:r>
              <a:rPr dirty="0" sz="900" spc="-90" b="1">
                <a:solidFill>
                  <a:srgbClr val="990000"/>
                </a:solidFill>
                <a:latin typeface="Arial"/>
                <a:cs typeface="Arial"/>
              </a:rPr>
              <a:t>d</a:t>
            </a:r>
            <a:r>
              <a:rPr dirty="0" baseline="-7936" sz="1050" spc="-494">
                <a:solidFill>
                  <a:srgbClr val="990000"/>
                </a:solidFill>
                <a:latin typeface="Arial"/>
                <a:cs typeface="Arial"/>
              </a:rPr>
              <a:t>e</a:t>
            </a:r>
            <a:r>
              <a:rPr dirty="0" sz="900" spc="-200" b="1">
                <a:solidFill>
                  <a:srgbClr val="990000"/>
                </a:solidFill>
                <a:latin typeface="Arial"/>
                <a:cs typeface="Arial"/>
              </a:rPr>
              <a:t>e</a:t>
            </a:r>
            <a:r>
              <a:rPr dirty="0" baseline="-7936" sz="1050" spc="-22">
                <a:solidFill>
                  <a:srgbClr val="990000"/>
                </a:solidFill>
                <a:latin typeface="Arial"/>
                <a:cs typeface="Arial"/>
              </a:rPr>
              <a:t>s</a:t>
            </a:r>
            <a:r>
              <a:rPr dirty="0" baseline="-7936" sz="1050" spc="-847">
                <a:solidFill>
                  <a:srgbClr val="990000"/>
                </a:solidFill>
                <a:latin typeface="Arial"/>
                <a:cs typeface="Arial"/>
              </a:rPr>
              <a:t>e</a:t>
            </a:r>
            <a:r>
              <a:rPr dirty="0" sz="900" spc="-260" b="1">
                <a:solidFill>
                  <a:srgbClr val="990000"/>
                </a:solidFill>
                <a:latin typeface="Arial"/>
                <a:cs typeface="Arial"/>
              </a:rPr>
              <a:t>m</a:t>
            </a:r>
            <a:r>
              <a:rPr dirty="0" baseline="-7936" sz="1050" spc="-232">
                <a:solidFill>
                  <a:srgbClr val="990000"/>
                </a:solidFill>
                <a:latin typeface="Arial"/>
                <a:cs typeface="Arial"/>
              </a:rPr>
              <a:t>a</a:t>
            </a:r>
            <a:r>
              <a:rPr dirty="0" sz="900" spc="-125" b="1">
                <a:solidFill>
                  <a:srgbClr val="990000"/>
                </a:solidFill>
                <a:latin typeface="Arial"/>
                <a:cs typeface="Arial"/>
              </a:rPr>
              <a:t>i</a:t>
            </a:r>
            <a:r>
              <a:rPr dirty="0" baseline="-7936" sz="1050" spc="-209">
                <a:solidFill>
                  <a:srgbClr val="990000"/>
                </a:solidFill>
                <a:latin typeface="Arial"/>
                <a:cs typeface="Arial"/>
              </a:rPr>
              <a:t>r</a:t>
            </a:r>
            <a:r>
              <a:rPr dirty="0" sz="900" spc="-385" b="1">
                <a:solidFill>
                  <a:srgbClr val="990000"/>
                </a:solidFill>
                <a:latin typeface="Arial"/>
                <a:cs typeface="Arial"/>
              </a:rPr>
              <a:t>c</a:t>
            </a:r>
            <a:r>
              <a:rPr dirty="0" baseline="-7936" sz="1050" spc="-22">
                <a:solidFill>
                  <a:srgbClr val="990000"/>
                </a:solidFill>
                <a:latin typeface="Arial"/>
                <a:cs typeface="Arial"/>
              </a:rPr>
              <a:t>c</a:t>
            </a:r>
            <a:r>
              <a:rPr dirty="0" baseline="-7936" sz="1050" spc="-195">
                <a:solidFill>
                  <a:srgbClr val="990000"/>
                </a:solidFill>
                <a:latin typeface="Arial"/>
                <a:cs typeface="Arial"/>
              </a:rPr>
              <a:t>h</a:t>
            </a:r>
            <a:r>
              <a:rPr dirty="0" sz="900" spc="-355" b="1">
                <a:solidFill>
                  <a:srgbClr val="990000"/>
                </a:solidFill>
                <a:latin typeface="Arial"/>
                <a:cs typeface="Arial"/>
              </a:rPr>
              <a:t>R</a:t>
            </a:r>
            <a:r>
              <a:rPr dirty="0" baseline="-7936" sz="1050" spc="-337">
                <a:solidFill>
                  <a:srgbClr val="990000"/>
                </a:solidFill>
                <a:latin typeface="Arial"/>
                <a:cs typeface="Arial"/>
              </a:rPr>
              <a:t>O</a:t>
            </a:r>
            <a:r>
              <a:rPr dirty="0" sz="900" spc="-300" b="1">
                <a:solidFill>
                  <a:srgbClr val="990000"/>
                </a:solidFill>
                <a:latin typeface="Arial"/>
                <a:cs typeface="Arial"/>
              </a:rPr>
              <a:t>e</a:t>
            </a:r>
            <a:r>
              <a:rPr dirty="0" baseline="-7936" sz="1050" spc="-15">
                <a:solidFill>
                  <a:srgbClr val="990000"/>
                </a:solidFill>
                <a:latin typeface="Arial"/>
                <a:cs typeface="Arial"/>
              </a:rPr>
              <a:t>r</a:t>
            </a:r>
            <a:r>
              <a:rPr dirty="0" baseline="-7936" sz="1050" spc="-532">
                <a:solidFill>
                  <a:srgbClr val="990000"/>
                </a:solidFill>
                <a:latin typeface="Arial"/>
                <a:cs typeface="Arial"/>
              </a:rPr>
              <a:t>g</a:t>
            </a:r>
            <a:r>
              <a:rPr dirty="0" sz="900" spc="-175" b="1">
                <a:solidFill>
                  <a:srgbClr val="990000"/>
                </a:solidFill>
                <a:latin typeface="Arial"/>
                <a:cs typeface="Arial"/>
              </a:rPr>
              <a:t>s</a:t>
            </a:r>
            <a:r>
              <a:rPr dirty="0" baseline="-7936" sz="1050" spc="-359">
                <a:solidFill>
                  <a:srgbClr val="990000"/>
                </a:solidFill>
                <a:latin typeface="Arial"/>
                <a:cs typeface="Arial"/>
              </a:rPr>
              <a:t>a</a:t>
            </a:r>
            <a:r>
              <a:rPr dirty="0" sz="900" spc="-285" b="1">
                <a:solidFill>
                  <a:srgbClr val="990000"/>
                </a:solidFill>
                <a:latin typeface="Arial"/>
                <a:cs typeface="Arial"/>
              </a:rPr>
              <a:t>e</a:t>
            </a:r>
            <a:r>
              <a:rPr dirty="0" baseline="-7936" sz="1050" spc="-195">
                <a:solidFill>
                  <a:srgbClr val="990000"/>
                </a:solidFill>
                <a:latin typeface="Arial"/>
                <a:cs typeface="Arial"/>
              </a:rPr>
              <a:t>n</a:t>
            </a:r>
            <a:r>
              <a:rPr dirty="0" sz="900" spc="-400" b="1">
                <a:solidFill>
                  <a:srgbClr val="990000"/>
                </a:solidFill>
                <a:latin typeface="Arial"/>
                <a:cs typeface="Arial"/>
              </a:rPr>
              <a:t>a</a:t>
            </a:r>
            <a:r>
              <a:rPr dirty="0" baseline="-7936" sz="1050" spc="-30">
                <a:solidFill>
                  <a:srgbClr val="990000"/>
                </a:solidFill>
                <a:latin typeface="Arial"/>
                <a:cs typeface="Arial"/>
              </a:rPr>
              <a:t>i</a:t>
            </a:r>
            <a:r>
              <a:rPr dirty="0" baseline="-7936" sz="1050" spc="-22">
                <a:solidFill>
                  <a:srgbClr val="990000"/>
                </a:solidFill>
                <a:latin typeface="Arial"/>
                <a:cs typeface="Arial"/>
              </a:rPr>
              <a:t>z</a:t>
            </a:r>
            <a:r>
              <a:rPr dirty="0" baseline="-7936" sz="1050" spc="-772">
                <a:solidFill>
                  <a:srgbClr val="990000"/>
                </a:solidFill>
                <a:latin typeface="Arial"/>
                <a:cs typeface="Arial"/>
              </a:rPr>
              <a:t>a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r</a:t>
            </a:r>
            <a:r>
              <a:rPr dirty="0" sz="900" spc="-360" b="1">
                <a:solidFill>
                  <a:srgbClr val="990000"/>
                </a:solidFill>
                <a:latin typeface="Arial"/>
                <a:cs typeface="Arial"/>
              </a:rPr>
              <a:t>c</a:t>
            </a:r>
            <a:r>
              <a:rPr dirty="0" baseline="-7936" sz="1050" spc="-7">
                <a:solidFill>
                  <a:srgbClr val="990000"/>
                </a:solidFill>
                <a:latin typeface="Arial"/>
                <a:cs typeface="Arial"/>
              </a:rPr>
              <a:t>t</a:t>
            </a:r>
            <a:r>
              <a:rPr dirty="0" baseline="-7936" sz="1050" spc="-30">
                <a:solidFill>
                  <a:srgbClr val="990000"/>
                </a:solidFill>
                <a:latin typeface="Arial"/>
                <a:cs typeface="Arial"/>
              </a:rPr>
              <a:t>i</a:t>
            </a:r>
            <a:r>
              <a:rPr dirty="0" sz="900" spc="-570" b="1">
                <a:solidFill>
                  <a:srgbClr val="990000"/>
                </a:solidFill>
                <a:latin typeface="Arial"/>
                <a:cs typeface="Arial"/>
              </a:rPr>
              <a:t>h</a:t>
            </a:r>
            <a:r>
              <a:rPr dirty="0" baseline="-7936" sz="1050" spc="-22">
                <a:solidFill>
                  <a:srgbClr val="990000"/>
                </a:solidFill>
                <a:latin typeface="Arial"/>
                <a:cs typeface="Arial"/>
              </a:rPr>
              <a:t>o</a:t>
            </a:r>
            <a:r>
              <a:rPr dirty="0" baseline="-7936" sz="1050" spc="15">
                <a:solidFill>
                  <a:srgbClr val="990000"/>
                </a:solidFill>
                <a:latin typeface="Arial"/>
                <a:cs typeface="Arial"/>
              </a:rPr>
              <a:t>n</a:t>
            </a:r>
            <a:r>
              <a:rPr dirty="0" sz="900" spc="-535" b="1">
                <a:solidFill>
                  <a:srgbClr val="990000"/>
                </a:solidFill>
                <a:latin typeface="Arial"/>
                <a:cs typeface="Arial"/>
              </a:rPr>
              <a:t>O</a:t>
            </a:r>
            <a:r>
              <a:rPr dirty="0" baseline="-7936" sz="1050" spc="-22">
                <a:solidFill>
                  <a:srgbClr val="990000"/>
                </a:solidFill>
                <a:latin typeface="Arial"/>
                <a:cs typeface="Arial"/>
              </a:rPr>
              <a:t>o</a:t>
            </a:r>
            <a:r>
              <a:rPr dirty="0" baseline="-7936" sz="1050" spc="-112">
                <a:solidFill>
                  <a:srgbClr val="990000"/>
                </a:solidFill>
                <a:latin typeface="Arial"/>
                <a:cs typeface="Arial"/>
              </a:rPr>
              <a:t>f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r</a:t>
            </a:r>
            <a:r>
              <a:rPr dirty="0" sz="900" spc="-10" b="1">
                <a:solidFill>
                  <a:srgbClr val="990000"/>
                </a:solidFill>
                <a:latin typeface="Arial"/>
                <a:cs typeface="Arial"/>
              </a:rPr>
              <a:t>g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a</a:t>
            </a:r>
            <a:r>
              <a:rPr dirty="0" sz="900" spc="-10" b="1">
                <a:solidFill>
                  <a:srgbClr val="990000"/>
                </a:solidFill>
                <a:latin typeface="Arial"/>
                <a:cs typeface="Arial"/>
              </a:rPr>
              <a:t>ni</a:t>
            </a:r>
            <a:r>
              <a:rPr dirty="0" sz="900" spc="-15" b="1">
                <a:solidFill>
                  <a:srgbClr val="990000"/>
                </a:solidFill>
                <a:latin typeface="Arial"/>
                <a:cs typeface="Arial"/>
              </a:rPr>
              <a:t>za</a:t>
            </a:r>
            <a:r>
              <a:rPr dirty="0" sz="900" spc="-10" b="1">
                <a:solidFill>
                  <a:srgbClr val="990000"/>
                </a:solidFill>
                <a:latin typeface="Arial"/>
                <a:cs typeface="Arial"/>
              </a:rPr>
              <a:t>tion</a:t>
            </a:r>
            <a:r>
              <a:rPr dirty="0" sz="900" spc="140" b="1">
                <a:solidFill>
                  <a:srgbClr val="990000"/>
                </a:solidFill>
                <a:latin typeface="Arial"/>
                <a:cs typeface="Arial"/>
              </a:rPr>
              <a:t>  </a:t>
            </a:r>
            <a:r>
              <a:rPr dirty="0" sz="900" spc="-25" b="1">
                <a:solidFill>
                  <a:srgbClr val="990000"/>
                </a:solidFill>
                <a:latin typeface="Arial"/>
                <a:cs typeface="Arial"/>
              </a:rPr>
              <a:t>of</a:t>
            </a:r>
            <a:endParaRPr sz="900">
              <a:latin typeface="Arial"/>
              <a:cs typeface="Arial"/>
            </a:endParaRPr>
          </a:p>
          <a:p>
            <a:pPr>
              <a:lnSpc>
                <a:spcPts val="994"/>
              </a:lnSpc>
            </a:pPr>
            <a:r>
              <a:rPr dirty="0" sz="700" spc="-10">
                <a:solidFill>
                  <a:srgbClr val="990000"/>
                </a:solidFill>
                <a:latin typeface="Arial"/>
                <a:cs typeface="Arial"/>
              </a:rPr>
              <a:t>g</a:t>
            </a:r>
            <a:r>
              <a:rPr dirty="0" baseline="-12345" sz="1350" spc="-7" b="1">
                <a:solidFill>
                  <a:srgbClr val="990000"/>
                </a:solidFill>
                <a:latin typeface="Arial"/>
                <a:cs typeface="Arial"/>
              </a:rPr>
              <a:t>Brigh</a:t>
            </a:r>
            <a:r>
              <a:rPr dirty="0" baseline="-12345" sz="1350" spc="-4282" b="1">
                <a:solidFill>
                  <a:srgbClr val="990000"/>
                </a:solidFill>
                <a:latin typeface="Arial"/>
                <a:cs typeface="Arial"/>
              </a:rPr>
              <a:t>a</a:t>
            </a:r>
            <a:r>
              <a:rPr dirty="0" sz="700" spc="-10">
                <a:solidFill>
                  <a:srgbClr val="990000"/>
                </a:solidFill>
                <a:latin typeface="Arial"/>
                <a:cs typeface="Arial"/>
              </a:rPr>
              <a:t>ha</a:t>
            </a:r>
            <a:r>
              <a:rPr dirty="0" sz="700" spc="-5">
                <a:solidFill>
                  <a:srgbClr val="990000"/>
                </a:solidFill>
                <a:latin typeface="Arial"/>
                <a:cs typeface="Arial"/>
              </a:rPr>
              <a:t>m</a:t>
            </a:r>
            <a:r>
              <a:rPr dirty="0" sz="700" spc="9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700" spc="-1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baseline="-12345" sz="1350" spc="-1095" b="1">
                <a:solidFill>
                  <a:srgbClr val="990000"/>
                </a:solidFill>
                <a:latin typeface="Arial"/>
                <a:cs typeface="Arial"/>
              </a:rPr>
              <a:t>m</a:t>
            </a:r>
            <a:r>
              <a:rPr dirty="0" sz="700" spc="-5">
                <a:solidFill>
                  <a:srgbClr val="990000"/>
                </a:solidFill>
                <a:latin typeface="Arial"/>
                <a:cs typeface="Arial"/>
              </a:rPr>
              <a:t>W</a:t>
            </a:r>
            <a:r>
              <a:rPr dirty="0" sz="700" spc="-85">
                <a:solidFill>
                  <a:srgbClr val="990000"/>
                </a:solidFill>
                <a:latin typeface="Arial"/>
                <a:cs typeface="Arial"/>
              </a:rPr>
              <a:t>o</a:t>
            </a:r>
            <a:r>
              <a:rPr dirty="0" baseline="-12345" sz="1350" spc="-644" b="1">
                <a:solidFill>
                  <a:srgbClr val="990000"/>
                </a:solidFill>
                <a:latin typeface="Arial"/>
                <a:cs typeface="Arial"/>
              </a:rPr>
              <a:t>a</a:t>
            </a:r>
            <a:r>
              <a:rPr dirty="0" sz="700" spc="-175">
                <a:solidFill>
                  <a:srgbClr val="990000"/>
                </a:solidFill>
                <a:latin typeface="Arial"/>
                <a:cs typeface="Arial"/>
              </a:rPr>
              <a:t>m</a:t>
            </a:r>
            <a:r>
              <a:rPr dirty="0" baseline="-12345" sz="1350" spc="-7" b="1">
                <a:solidFill>
                  <a:srgbClr val="990000"/>
                </a:solidFill>
                <a:latin typeface="Arial"/>
                <a:cs typeface="Arial"/>
              </a:rPr>
              <a:t>n</a:t>
            </a:r>
            <a:r>
              <a:rPr dirty="0" baseline="-12345" sz="1350" spc="-1425" b="1">
                <a:solidFill>
                  <a:srgbClr val="990000"/>
                </a:solidFill>
                <a:latin typeface="Arial"/>
                <a:cs typeface="Arial"/>
              </a:rPr>
              <a:t>d</a:t>
            </a:r>
            <a:r>
              <a:rPr dirty="0" sz="700" spc="-10">
                <a:solidFill>
                  <a:srgbClr val="990000"/>
                </a:solidFill>
                <a:latin typeface="Arial"/>
                <a:cs typeface="Arial"/>
              </a:rPr>
              <a:t>en</a:t>
            </a:r>
            <a:r>
              <a:rPr dirty="0" sz="700" spc="-15">
                <a:solidFill>
                  <a:srgbClr val="990000"/>
                </a:solidFill>
                <a:latin typeface="Arial"/>
                <a:cs typeface="Arial"/>
              </a:rPr>
              <a:t>’</a:t>
            </a:r>
            <a:r>
              <a:rPr dirty="0" sz="700" spc="-95">
                <a:solidFill>
                  <a:srgbClr val="990000"/>
                </a:solidFill>
                <a:latin typeface="Arial"/>
                <a:cs typeface="Arial"/>
              </a:rPr>
              <a:t>s</a:t>
            </a:r>
            <a:r>
              <a:rPr dirty="0" baseline="-12345" sz="1350" spc="-7" b="1">
                <a:solidFill>
                  <a:srgbClr val="990000"/>
                </a:solidFill>
                <a:latin typeface="Arial"/>
                <a:cs typeface="Arial"/>
              </a:rPr>
              <a:t>Wom</a:t>
            </a:r>
            <a:r>
              <a:rPr dirty="0" baseline="-12345" sz="1350" spc="-3629" b="1">
                <a:solidFill>
                  <a:srgbClr val="990000"/>
                </a:solidFill>
                <a:latin typeface="Arial"/>
                <a:cs typeface="Arial"/>
              </a:rPr>
              <a:t>e</a:t>
            </a:r>
            <a:r>
              <a:rPr dirty="0" sz="700" spc="-15">
                <a:solidFill>
                  <a:srgbClr val="990000"/>
                </a:solidFill>
                <a:latin typeface="Arial"/>
                <a:cs typeface="Arial"/>
              </a:rPr>
              <a:t>H</a:t>
            </a:r>
            <a:r>
              <a:rPr dirty="0" sz="700" spc="-10">
                <a:solidFill>
                  <a:srgbClr val="990000"/>
                </a:solidFill>
                <a:latin typeface="Arial"/>
                <a:cs typeface="Arial"/>
              </a:rPr>
              <a:t>osp</a:t>
            </a:r>
            <a:r>
              <a:rPr dirty="0" sz="700" spc="-15">
                <a:solidFill>
                  <a:srgbClr val="990000"/>
                </a:solidFill>
                <a:latin typeface="Arial"/>
                <a:cs typeface="Arial"/>
              </a:rPr>
              <a:t>i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t</a:t>
            </a:r>
            <a:r>
              <a:rPr dirty="0" sz="700" spc="-10">
                <a:solidFill>
                  <a:srgbClr val="990000"/>
                </a:solidFill>
                <a:latin typeface="Arial"/>
                <a:cs typeface="Arial"/>
              </a:rPr>
              <a:t>a</a:t>
            </a:r>
            <a:r>
              <a:rPr dirty="0" sz="700" spc="-114">
                <a:solidFill>
                  <a:srgbClr val="990000"/>
                </a:solidFill>
                <a:latin typeface="Arial"/>
                <a:cs typeface="Arial"/>
              </a:rPr>
              <a:t>l</a:t>
            </a:r>
            <a:r>
              <a:rPr dirty="0" baseline="-12345" sz="1350" spc="-7" b="1">
                <a:solidFill>
                  <a:srgbClr val="990000"/>
                </a:solidFill>
                <a:latin typeface="Arial"/>
                <a:cs typeface="Arial"/>
              </a:rPr>
              <a:t>n’</a:t>
            </a:r>
            <a:r>
              <a:rPr dirty="0" baseline="-12345" sz="1350" spc="-1507" b="1">
                <a:solidFill>
                  <a:srgbClr val="990000"/>
                </a:solidFill>
                <a:latin typeface="Arial"/>
                <a:cs typeface="Arial"/>
              </a:rPr>
              <a:t>s</a:t>
            </a:r>
            <a:r>
              <a:rPr dirty="0" sz="700" spc="-10">
                <a:solidFill>
                  <a:srgbClr val="990000"/>
                </a:solidFill>
                <a:latin typeface="Arial"/>
                <a:cs typeface="Arial"/>
              </a:rPr>
              <a:t>an</a:t>
            </a:r>
            <a:r>
              <a:rPr dirty="0" sz="700" spc="-5">
                <a:solidFill>
                  <a:srgbClr val="990000"/>
                </a:solidFill>
                <a:latin typeface="Arial"/>
                <a:cs typeface="Arial"/>
              </a:rPr>
              <a:t>d</a:t>
            </a:r>
            <a:r>
              <a:rPr dirty="0" sz="700" spc="-8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baseline="-12345" sz="1350" spc="120" b="1">
                <a:solidFill>
                  <a:srgbClr val="990000"/>
                </a:solidFill>
                <a:latin typeface="Arial"/>
                <a:cs typeface="Arial"/>
              </a:rPr>
              <a:t>Ho</a:t>
            </a:r>
            <a:r>
              <a:rPr dirty="0" baseline="-12345" sz="1350" spc="-2257" b="1">
                <a:solidFill>
                  <a:srgbClr val="990000"/>
                </a:solidFill>
                <a:latin typeface="Arial"/>
                <a:cs typeface="Arial"/>
              </a:rPr>
              <a:t>s</a:t>
            </a:r>
            <a:r>
              <a:rPr dirty="0" sz="700" spc="70">
                <a:solidFill>
                  <a:srgbClr val="990000"/>
                </a:solidFill>
                <a:latin typeface="Arial"/>
                <a:cs typeface="Arial"/>
              </a:rPr>
              <a:t>H</a:t>
            </a:r>
            <a:r>
              <a:rPr dirty="0" sz="700" spc="75">
                <a:solidFill>
                  <a:srgbClr val="990000"/>
                </a:solidFill>
                <a:latin typeface="Arial"/>
                <a:cs typeface="Arial"/>
              </a:rPr>
              <a:t>a</a:t>
            </a:r>
            <a:r>
              <a:rPr dirty="0" sz="700" spc="80">
                <a:solidFill>
                  <a:srgbClr val="990000"/>
                </a:solidFill>
                <a:latin typeface="Arial"/>
                <a:cs typeface="Arial"/>
              </a:rPr>
              <a:t>r</a:t>
            </a:r>
            <a:r>
              <a:rPr dirty="0" sz="700" spc="75">
                <a:solidFill>
                  <a:srgbClr val="990000"/>
                </a:solidFill>
                <a:latin typeface="Arial"/>
                <a:cs typeface="Arial"/>
              </a:rPr>
              <a:t>v</a:t>
            </a:r>
            <a:r>
              <a:rPr dirty="0" sz="700" spc="-204">
                <a:solidFill>
                  <a:srgbClr val="990000"/>
                </a:solidFill>
                <a:latin typeface="Arial"/>
                <a:cs typeface="Arial"/>
              </a:rPr>
              <a:t>a</a:t>
            </a:r>
            <a:r>
              <a:rPr dirty="0" baseline="-12345" sz="1350" spc="120" b="1">
                <a:solidFill>
                  <a:srgbClr val="990000"/>
                </a:solidFill>
                <a:latin typeface="Arial"/>
                <a:cs typeface="Arial"/>
              </a:rPr>
              <a:t>pit</a:t>
            </a:r>
            <a:r>
              <a:rPr dirty="0" baseline="-12345" sz="1350" spc="-1867" b="1">
                <a:solidFill>
                  <a:srgbClr val="990000"/>
                </a:solidFill>
                <a:latin typeface="Arial"/>
                <a:cs typeface="Arial"/>
              </a:rPr>
              <a:t>a</a:t>
            </a:r>
            <a:r>
              <a:rPr dirty="0" sz="700" spc="80">
                <a:solidFill>
                  <a:srgbClr val="990000"/>
                </a:solidFill>
                <a:latin typeface="Arial"/>
                <a:cs typeface="Arial"/>
              </a:rPr>
              <a:t>rd</a:t>
            </a:r>
            <a:r>
              <a:rPr dirty="0" sz="700" spc="50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229">
                <a:solidFill>
                  <a:srgbClr val="990000"/>
                </a:solidFill>
                <a:latin typeface="Arial"/>
                <a:cs typeface="Arial"/>
              </a:rPr>
              <a:t>M</a:t>
            </a:r>
            <a:r>
              <a:rPr dirty="0" baseline="-12345" sz="1350" spc="-442" b="1">
                <a:solidFill>
                  <a:srgbClr val="990000"/>
                </a:solidFill>
                <a:latin typeface="Arial"/>
                <a:cs typeface="Arial"/>
              </a:rPr>
              <a:t>l</a:t>
            </a:r>
            <a:r>
              <a:rPr dirty="0" sz="700" spc="-140">
                <a:solidFill>
                  <a:srgbClr val="990000"/>
                </a:solidFill>
                <a:latin typeface="Arial"/>
                <a:cs typeface="Arial"/>
              </a:rPr>
              <a:t>e</a:t>
            </a:r>
            <a:r>
              <a:rPr dirty="0" sz="700" spc="-505">
                <a:solidFill>
                  <a:srgbClr val="990000"/>
                </a:solidFill>
                <a:latin typeface="Arial"/>
                <a:cs typeface="Arial"/>
              </a:rPr>
              <a:t>d</a:t>
            </a:r>
            <a:r>
              <a:rPr dirty="0" baseline="-12345" sz="1350" spc="-405" b="1">
                <a:solidFill>
                  <a:srgbClr val="990000"/>
                </a:solidFill>
                <a:latin typeface="Arial"/>
                <a:cs typeface="Arial"/>
              </a:rPr>
              <a:t>a</a:t>
            </a:r>
            <a:r>
              <a:rPr dirty="0" sz="700" spc="-160">
                <a:solidFill>
                  <a:srgbClr val="990000"/>
                </a:solidFill>
                <a:latin typeface="Arial"/>
                <a:cs typeface="Arial"/>
              </a:rPr>
              <a:t>i</a:t>
            </a:r>
            <a:r>
              <a:rPr dirty="0" baseline="-12345" sz="1350" spc="-209" b="1">
                <a:solidFill>
                  <a:srgbClr val="990000"/>
                </a:solidFill>
                <a:latin typeface="Arial"/>
                <a:cs typeface="Arial"/>
              </a:rPr>
              <a:t>n</a:t>
            </a:r>
            <a:r>
              <a:rPr dirty="0" baseline="-12345" sz="1350" spc="-1852" b="1">
                <a:solidFill>
                  <a:srgbClr val="990000"/>
                </a:solidFill>
                <a:latin typeface="Arial"/>
                <a:cs typeface="Arial"/>
              </a:rPr>
              <a:t>d</a:t>
            </a:r>
            <a:r>
              <a:rPr dirty="0" sz="700" spc="-140">
                <a:solidFill>
                  <a:srgbClr val="990000"/>
                </a:solidFill>
                <a:latin typeface="Arial"/>
                <a:cs typeface="Arial"/>
              </a:rPr>
              <a:t>ca</a:t>
            </a:r>
            <a:r>
              <a:rPr dirty="0" sz="700" spc="-135">
                <a:solidFill>
                  <a:srgbClr val="990000"/>
                </a:solidFill>
                <a:latin typeface="Arial"/>
                <a:cs typeface="Arial"/>
              </a:rPr>
              <a:t>l</a:t>
            </a:r>
            <a:r>
              <a:rPr dirty="0" sz="700" spc="1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220">
                <a:solidFill>
                  <a:srgbClr val="990000"/>
                </a:solidFill>
                <a:latin typeface="Arial"/>
                <a:cs typeface="Arial"/>
              </a:rPr>
              <a:t>S</a:t>
            </a:r>
            <a:r>
              <a:rPr dirty="0" baseline="-12345" sz="1350" b="1">
                <a:solidFill>
                  <a:srgbClr val="990000"/>
                </a:solidFill>
                <a:latin typeface="Arial"/>
                <a:cs typeface="Arial"/>
              </a:rPr>
              <a:t>H</a:t>
            </a:r>
            <a:r>
              <a:rPr dirty="0" baseline="-12345" sz="1350" spc="-1402" b="1">
                <a:solidFill>
                  <a:srgbClr val="990000"/>
                </a:solidFill>
                <a:latin typeface="Arial"/>
                <a:cs typeface="Arial"/>
              </a:rPr>
              <a:t>a</a:t>
            </a:r>
            <a:r>
              <a:rPr dirty="0" sz="700" spc="-5">
                <a:solidFill>
                  <a:srgbClr val="990000"/>
                </a:solidFill>
                <a:latin typeface="Arial"/>
                <a:cs typeface="Arial"/>
              </a:rPr>
              <a:t>ch</a:t>
            </a:r>
            <a:r>
              <a:rPr dirty="0" sz="700" spc="-195">
                <a:solidFill>
                  <a:srgbClr val="990000"/>
                </a:solidFill>
                <a:latin typeface="Arial"/>
                <a:cs typeface="Arial"/>
              </a:rPr>
              <a:t>o</a:t>
            </a:r>
            <a:r>
              <a:rPr dirty="0" baseline="-12345" sz="1350" b="1">
                <a:solidFill>
                  <a:srgbClr val="990000"/>
                </a:solidFill>
                <a:latin typeface="Arial"/>
                <a:cs typeface="Arial"/>
              </a:rPr>
              <a:t>r</a:t>
            </a:r>
            <a:r>
              <a:rPr dirty="0" baseline="-12345" sz="1350" spc="-989" b="1">
                <a:solidFill>
                  <a:srgbClr val="990000"/>
                </a:solidFill>
                <a:latin typeface="Arial"/>
                <a:cs typeface="Arial"/>
              </a:rPr>
              <a:t>v</a:t>
            </a:r>
            <a:r>
              <a:rPr dirty="0" sz="700" spc="-5">
                <a:solidFill>
                  <a:srgbClr val="990000"/>
                </a:solidFill>
                <a:latin typeface="Arial"/>
                <a:cs typeface="Arial"/>
              </a:rPr>
              <a:t>o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l</a:t>
            </a:r>
            <a:r>
              <a:rPr dirty="0" sz="700" spc="-7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baseline="-12345" sz="1350" b="1">
                <a:solidFill>
                  <a:srgbClr val="990000"/>
                </a:solidFill>
                <a:latin typeface="Arial"/>
                <a:cs typeface="Arial"/>
              </a:rPr>
              <a:t>ard</a:t>
            </a:r>
            <a:r>
              <a:rPr dirty="0" baseline="-12345" sz="1350" spc="22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baseline="-12345" sz="1350" spc="-30" b="1">
                <a:solidFill>
                  <a:srgbClr val="990000"/>
                </a:solidFill>
                <a:latin typeface="Arial"/>
                <a:cs typeface="Arial"/>
              </a:rPr>
              <a:t>Medi</a:t>
            </a:r>
            <a:endParaRPr baseline="-12345" sz="135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616" y="6502520"/>
            <a:ext cx="197272" cy="22565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9393" y="269875"/>
            <a:ext cx="407046" cy="67106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731587" y="6611270"/>
            <a:ext cx="571500" cy="128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94"/>
              </a:lnSpc>
            </a:pPr>
            <a:r>
              <a:rPr dirty="0" sz="900" b="1">
                <a:solidFill>
                  <a:srgbClr val="990000"/>
                </a:solidFill>
                <a:latin typeface="Arial"/>
                <a:cs typeface="Arial"/>
              </a:rPr>
              <a:t>cal</a:t>
            </a:r>
            <a:r>
              <a:rPr dirty="0" sz="900" spc="-20" b="1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990000"/>
                </a:solidFill>
                <a:latin typeface="Arial"/>
                <a:cs typeface="Arial"/>
              </a:rPr>
              <a:t>School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50919" y="1884435"/>
            <a:ext cx="8913495" cy="4946015"/>
            <a:chOff x="150919" y="1884435"/>
            <a:chExt cx="8913495" cy="4946015"/>
          </a:xfrm>
        </p:grpSpPr>
        <p:sp>
          <p:nvSpPr>
            <p:cNvPr id="8" name="object 8" descr=""/>
            <p:cNvSpPr/>
            <p:nvPr/>
          </p:nvSpPr>
          <p:spPr>
            <a:xfrm>
              <a:off x="150914" y="6077724"/>
              <a:ext cx="4181475" cy="752475"/>
            </a:xfrm>
            <a:custGeom>
              <a:avLst/>
              <a:gdLst/>
              <a:ahLst/>
              <a:cxnLst/>
              <a:rect l="l" t="t" r="r" b="b"/>
              <a:pathLst>
                <a:path w="4181475" h="752475">
                  <a:moveTo>
                    <a:pt x="4181386" y="296443"/>
                  </a:moveTo>
                  <a:lnTo>
                    <a:pt x="3107182" y="296443"/>
                  </a:lnTo>
                  <a:lnTo>
                    <a:pt x="3107182" y="0"/>
                  </a:lnTo>
                  <a:lnTo>
                    <a:pt x="40132" y="0"/>
                  </a:lnTo>
                  <a:lnTo>
                    <a:pt x="40132" y="296443"/>
                  </a:lnTo>
                  <a:lnTo>
                    <a:pt x="0" y="296443"/>
                  </a:lnTo>
                  <a:lnTo>
                    <a:pt x="0" y="704088"/>
                  </a:lnTo>
                  <a:lnTo>
                    <a:pt x="40132" y="704088"/>
                  </a:lnTo>
                  <a:lnTo>
                    <a:pt x="40132" y="752335"/>
                  </a:lnTo>
                  <a:lnTo>
                    <a:pt x="3107182" y="752335"/>
                  </a:lnTo>
                  <a:lnTo>
                    <a:pt x="3107182" y="726859"/>
                  </a:lnTo>
                  <a:lnTo>
                    <a:pt x="3607003" y="726859"/>
                  </a:lnTo>
                  <a:lnTo>
                    <a:pt x="3607003" y="704088"/>
                  </a:lnTo>
                  <a:lnTo>
                    <a:pt x="4181386" y="704088"/>
                  </a:lnTo>
                  <a:lnTo>
                    <a:pt x="4181386" y="2964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754" y="6407302"/>
              <a:ext cx="321263" cy="37490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193" y="6422007"/>
              <a:ext cx="298573" cy="35884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31621" y="1884435"/>
              <a:ext cx="6332345" cy="4805292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3708" rIns="0" bIns="0" rtlCol="0" vert="horz">
            <a:spAutoFit/>
          </a:bodyPr>
          <a:lstStyle/>
          <a:p>
            <a:pPr marL="266192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Enrollment</a:t>
            </a:r>
          </a:p>
        </p:txBody>
      </p:sp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699245" y="459348"/>
            <a:ext cx="1914518" cy="478270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2490009" y="1331467"/>
            <a:ext cx="682688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37254" algn="l"/>
                <a:tab pos="3684270" algn="l"/>
                <a:tab pos="4954270" algn="l"/>
              </a:tabLst>
            </a:pPr>
            <a:r>
              <a:rPr dirty="0" sz="2400">
                <a:latin typeface="Arial"/>
                <a:cs typeface="Arial"/>
              </a:rPr>
              <a:t>June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–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September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2022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50">
                <a:latin typeface="Arial"/>
                <a:cs typeface="Arial"/>
              </a:rPr>
              <a:t>|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b="1">
                <a:latin typeface="Arial"/>
                <a:cs typeface="Arial"/>
              </a:rPr>
              <a:t>24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Sites</a:t>
            </a:r>
            <a:r>
              <a:rPr dirty="0" sz="2400">
                <a:latin typeface="Arial"/>
                <a:cs typeface="Arial"/>
              </a:rPr>
              <a:t>	|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154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Patients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7694" y="196977"/>
            <a:ext cx="508646" cy="822959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7547357" y="2624328"/>
            <a:ext cx="1323340" cy="583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Gaudet-</a:t>
            </a:r>
            <a:r>
              <a:rPr dirty="0" sz="1100" b="1">
                <a:latin typeface="Arial"/>
                <a:cs typeface="Arial"/>
              </a:rPr>
              <a:t>Canada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NLI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1100">
              <a:latin typeface="Arial"/>
              <a:cs typeface="Arial"/>
            </a:endParaRPr>
          </a:p>
          <a:p>
            <a:pPr marL="81280">
              <a:lnSpc>
                <a:spcPct val="100000"/>
              </a:lnSpc>
            </a:pPr>
            <a:r>
              <a:rPr dirty="0" sz="1100" spc="-10" b="1">
                <a:latin typeface="Arial"/>
                <a:cs typeface="Arial"/>
              </a:rPr>
              <a:t>Bergeron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353652" y="3611879"/>
            <a:ext cx="70040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O’Mahony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878415" y="3413759"/>
            <a:ext cx="26606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latin typeface="Arial"/>
                <a:cs typeface="Arial"/>
              </a:rPr>
              <a:t>Arif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748040" y="4703064"/>
            <a:ext cx="4445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Grubb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672169" y="5294376"/>
            <a:ext cx="50038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Barnes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509993" y="5148072"/>
            <a:ext cx="510540" cy="5073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8585" marR="5080" indent="-96520">
              <a:lnSpc>
                <a:spcPct val="1436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Gupta </a:t>
            </a:r>
            <a:r>
              <a:rPr dirty="0" sz="1100" spc="-20" b="1">
                <a:latin typeface="Arial"/>
                <a:cs typeface="Arial"/>
              </a:rPr>
              <a:t>Baum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721856" y="5596128"/>
            <a:ext cx="69278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de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la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Cruz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848039" y="3852672"/>
            <a:ext cx="914400" cy="699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12725">
              <a:lnSpc>
                <a:spcPct val="14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Rosenfeld Andrawis</a:t>
            </a:r>
            <a:endParaRPr sz="1100">
              <a:latin typeface="Arial"/>
              <a:cs typeface="Arial"/>
            </a:endParaRPr>
          </a:p>
          <a:p>
            <a:pPr marL="136525">
              <a:lnSpc>
                <a:spcPct val="100000"/>
              </a:lnSpc>
              <a:spcBef>
                <a:spcPts val="285"/>
              </a:spcBef>
            </a:pPr>
            <a:r>
              <a:rPr dirty="0" sz="1100" spc="-10" b="1">
                <a:latin typeface="Arial"/>
                <a:cs typeface="Arial"/>
              </a:rPr>
              <a:t>Lovell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421757" y="4855464"/>
            <a:ext cx="56896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Leichter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430636" y="4489704"/>
            <a:ext cx="42862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Gupta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525197" y="4166616"/>
            <a:ext cx="36068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latin typeface="Arial"/>
                <a:cs typeface="Arial"/>
              </a:rPr>
              <a:t>Bays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767506" y="3843528"/>
            <a:ext cx="53848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Geohas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203750" y="3581400"/>
            <a:ext cx="49212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Agaiby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5466684" y="4739640"/>
            <a:ext cx="42164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Gangi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5519468" y="3752088"/>
            <a:ext cx="40513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Marar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656065" y="3401567"/>
            <a:ext cx="5537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Beasley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3363902" y="3843528"/>
            <a:ext cx="4762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Wayne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4282850" y="4340352"/>
            <a:ext cx="5461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Estevez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3617728" y="4379976"/>
            <a:ext cx="48387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Nakhle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3378169" y="4794504"/>
            <a:ext cx="5930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Mohseni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3396" y="6509297"/>
            <a:ext cx="2383790" cy="200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0"/>
              </a:lnSpc>
            </a:pP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</a:t>
            </a:r>
            <a:r>
              <a:rPr dirty="0" sz="700" spc="-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Academic</a:t>
            </a:r>
            <a:r>
              <a:rPr dirty="0" sz="700" spc="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Research</a:t>
            </a:r>
            <a:r>
              <a:rPr dirty="0" sz="700" spc="-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990000"/>
                </a:solidFill>
                <a:latin typeface="Arial"/>
                <a:cs typeface="Arial"/>
              </a:rPr>
              <a:t>Organization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of</a:t>
            </a:r>
            <a:endParaRPr sz="700">
              <a:latin typeface="Arial"/>
              <a:cs typeface="Arial"/>
            </a:endParaRPr>
          </a:p>
          <a:p>
            <a:pPr>
              <a:lnSpc>
                <a:spcPts val="815"/>
              </a:lnSpc>
            </a:pP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Brigham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700" spc="-2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Women’s</a:t>
            </a:r>
            <a:r>
              <a:rPr dirty="0" sz="700" spc="-2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Hospital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Harvard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Medical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990000"/>
                </a:solidFill>
                <a:latin typeface="Arial"/>
                <a:cs typeface="Arial"/>
              </a:rPr>
              <a:t>School</a:t>
            </a:r>
            <a:endParaRPr sz="7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616" y="6502520"/>
            <a:ext cx="197272" cy="225655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267694" y="196977"/>
            <a:ext cx="509270" cy="822960"/>
            <a:chOff x="267694" y="196977"/>
            <a:chExt cx="509270" cy="82296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393" y="269875"/>
              <a:ext cx="407046" cy="67106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694" y="196977"/>
              <a:ext cx="508646" cy="82295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3708" rIns="0" bIns="0" rtlCol="0" vert="horz">
            <a:spAutoFit/>
          </a:bodyPr>
          <a:lstStyle/>
          <a:p>
            <a:pPr marL="3386454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Follow-</a:t>
            </a:r>
            <a:r>
              <a:rPr dirty="0" spc="-25"/>
              <a:t>up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99245" y="459348"/>
            <a:ext cx="1914518" cy="478270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150920" y="6374167"/>
            <a:ext cx="3110865" cy="408305"/>
            <a:chOff x="150920" y="6374167"/>
            <a:chExt cx="3110865" cy="408305"/>
          </a:xfrm>
        </p:grpSpPr>
        <p:sp>
          <p:nvSpPr>
            <p:cNvPr id="10" name="object 10" descr=""/>
            <p:cNvSpPr/>
            <p:nvPr/>
          </p:nvSpPr>
          <p:spPr>
            <a:xfrm>
              <a:off x="150920" y="6374167"/>
              <a:ext cx="3110865" cy="407670"/>
            </a:xfrm>
            <a:custGeom>
              <a:avLst/>
              <a:gdLst/>
              <a:ahLst/>
              <a:cxnLst/>
              <a:rect l="l" t="t" r="r" b="b"/>
              <a:pathLst>
                <a:path w="3110865" h="407670">
                  <a:moveTo>
                    <a:pt x="3110440" y="0"/>
                  </a:moveTo>
                  <a:lnTo>
                    <a:pt x="0" y="0"/>
                  </a:lnTo>
                  <a:lnTo>
                    <a:pt x="0" y="407632"/>
                  </a:lnTo>
                  <a:lnTo>
                    <a:pt x="3110440" y="407632"/>
                  </a:lnTo>
                  <a:lnTo>
                    <a:pt x="31104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0754" y="6407302"/>
              <a:ext cx="321263" cy="37490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1193" y="6422007"/>
              <a:ext cx="298573" cy="358843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5093498" y="1310486"/>
            <a:ext cx="2194560" cy="52324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algn="ctr" marL="635">
              <a:lnSpc>
                <a:spcPts val="1645"/>
              </a:lnSpc>
              <a:spcBef>
                <a:spcPts val="350"/>
              </a:spcBef>
            </a:pPr>
            <a:r>
              <a:rPr dirty="0" sz="1400" b="1">
                <a:latin typeface="Arial"/>
                <a:cs typeface="Arial"/>
              </a:rPr>
              <a:t>Subjects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randomized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645"/>
              </a:lnSpc>
            </a:pPr>
            <a:r>
              <a:rPr dirty="0" sz="1400" spc="-10">
                <a:latin typeface="Arial"/>
                <a:cs typeface="Arial"/>
              </a:rPr>
              <a:t>N=154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3941582" y="1835937"/>
            <a:ext cx="4442460" cy="504825"/>
            <a:chOff x="3941582" y="1835937"/>
            <a:chExt cx="4442460" cy="504825"/>
          </a:xfrm>
        </p:grpSpPr>
        <p:sp>
          <p:nvSpPr>
            <p:cNvPr id="15" name="object 15" descr=""/>
            <p:cNvSpPr/>
            <p:nvPr/>
          </p:nvSpPr>
          <p:spPr>
            <a:xfrm>
              <a:off x="6185959" y="1835937"/>
              <a:ext cx="0" cy="142240"/>
            </a:xfrm>
            <a:custGeom>
              <a:avLst/>
              <a:gdLst/>
              <a:ahLst/>
              <a:cxnLst/>
              <a:rect l="l" t="t" r="r" b="b"/>
              <a:pathLst>
                <a:path w="0" h="142239">
                  <a:moveTo>
                    <a:pt x="0" y="0"/>
                  </a:moveTo>
                  <a:lnTo>
                    <a:pt x="1" y="142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979682" y="1974805"/>
              <a:ext cx="4371340" cy="0"/>
            </a:xfrm>
            <a:custGeom>
              <a:avLst/>
              <a:gdLst/>
              <a:ahLst/>
              <a:cxnLst/>
              <a:rect l="l" t="t" r="r" b="b"/>
              <a:pathLst>
                <a:path w="4371340" h="0">
                  <a:moveTo>
                    <a:pt x="0" y="0"/>
                  </a:moveTo>
                  <a:lnTo>
                    <a:pt x="4370832" y="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941572" y="1974811"/>
              <a:ext cx="4442460" cy="365760"/>
            </a:xfrm>
            <a:custGeom>
              <a:avLst/>
              <a:gdLst/>
              <a:ahLst/>
              <a:cxnLst/>
              <a:rect l="l" t="t" r="r" b="b"/>
              <a:pathLst>
                <a:path w="4442459" h="365760">
                  <a:moveTo>
                    <a:pt x="76200" y="289255"/>
                  </a:moveTo>
                  <a:lnTo>
                    <a:pt x="47625" y="289255"/>
                  </a:lnTo>
                  <a:lnTo>
                    <a:pt x="47625" y="0"/>
                  </a:lnTo>
                  <a:lnTo>
                    <a:pt x="28575" y="0"/>
                  </a:lnTo>
                  <a:lnTo>
                    <a:pt x="28575" y="289255"/>
                  </a:lnTo>
                  <a:lnTo>
                    <a:pt x="0" y="289255"/>
                  </a:lnTo>
                  <a:lnTo>
                    <a:pt x="38100" y="365455"/>
                  </a:lnTo>
                  <a:lnTo>
                    <a:pt x="69850" y="301955"/>
                  </a:lnTo>
                  <a:lnTo>
                    <a:pt x="76200" y="289255"/>
                  </a:lnTo>
                  <a:close/>
                </a:path>
                <a:path w="4442459" h="365760">
                  <a:moveTo>
                    <a:pt x="2280412" y="289255"/>
                  </a:moveTo>
                  <a:lnTo>
                    <a:pt x="2251837" y="289255"/>
                  </a:lnTo>
                  <a:lnTo>
                    <a:pt x="2251837" y="0"/>
                  </a:lnTo>
                  <a:lnTo>
                    <a:pt x="2232787" y="0"/>
                  </a:lnTo>
                  <a:lnTo>
                    <a:pt x="2232787" y="289255"/>
                  </a:lnTo>
                  <a:lnTo>
                    <a:pt x="2204212" y="289255"/>
                  </a:lnTo>
                  <a:lnTo>
                    <a:pt x="2242312" y="365455"/>
                  </a:lnTo>
                  <a:lnTo>
                    <a:pt x="2274062" y="301955"/>
                  </a:lnTo>
                  <a:lnTo>
                    <a:pt x="2280412" y="289255"/>
                  </a:lnTo>
                  <a:close/>
                </a:path>
                <a:path w="4442459" h="365760">
                  <a:moveTo>
                    <a:pt x="4442218" y="289255"/>
                  </a:moveTo>
                  <a:lnTo>
                    <a:pt x="4413643" y="289255"/>
                  </a:lnTo>
                  <a:lnTo>
                    <a:pt x="4413643" y="0"/>
                  </a:lnTo>
                  <a:lnTo>
                    <a:pt x="4394593" y="0"/>
                  </a:lnTo>
                  <a:lnTo>
                    <a:pt x="4394593" y="289255"/>
                  </a:lnTo>
                  <a:lnTo>
                    <a:pt x="4366018" y="289255"/>
                  </a:lnTo>
                  <a:lnTo>
                    <a:pt x="4404118" y="365455"/>
                  </a:lnTo>
                  <a:lnTo>
                    <a:pt x="4435868" y="301955"/>
                  </a:lnTo>
                  <a:lnTo>
                    <a:pt x="4442218" y="2892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8" name="object 18" descr=""/>
          <p:cNvGraphicFramePr>
            <a:graphicFrameLocks noGrp="1"/>
          </p:cNvGraphicFramePr>
          <p:nvPr/>
        </p:nvGraphicFramePr>
        <p:xfrm>
          <a:off x="3065268" y="2361944"/>
          <a:ext cx="6274435" cy="830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/>
                <a:gridCol w="375285"/>
                <a:gridCol w="1828800"/>
                <a:gridCol w="326389"/>
                <a:gridCol w="1828800"/>
              </a:tblGrid>
              <a:tr h="233679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Bef>
                          <a:spcPts val="35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Placebo</a:t>
                      </a:r>
                      <a:r>
                        <a:rPr dirty="0" sz="12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Q4W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Bef>
                          <a:spcPts val="36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Olezarsen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50mg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Q4W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Bef>
                          <a:spcPts val="36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Olezarsen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80mg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Q4W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(N=39)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(N=58)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(N=57)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Received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2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&gt;</a:t>
                      </a:r>
                      <a:r>
                        <a:rPr dirty="0" u="none" sz="1200">
                          <a:latin typeface="Arial"/>
                          <a:cs typeface="Arial"/>
                        </a:rPr>
                        <a:t>1</a:t>
                      </a:r>
                      <a:r>
                        <a:rPr dirty="0" u="none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u="none" sz="1200" spc="-20">
                          <a:latin typeface="Arial"/>
                          <a:cs typeface="Arial"/>
                        </a:rPr>
                        <a:t>dose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(N=39;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100%)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35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Received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2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&gt;</a:t>
                      </a:r>
                      <a:r>
                        <a:rPr dirty="0" u="none" sz="1200">
                          <a:latin typeface="Arial"/>
                          <a:cs typeface="Arial"/>
                        </a:rPr>
                        <a:t>1</a:t>
                      </a:r>
                      <a:r>
                        <a:rPr dirty="0" u="none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u="none" sz="1200" spc="-20">
                          <a:latin typeface="Arial"/>
                          <a:cs typeface="Arial"/>
                        </a:rPr>
                        <a:t>dose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(N=58;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100%)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35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Received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2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&gt;</a:t>
                      </a:r>
                      <a:r>
                        <a:rPr dirty="0" u="none" sz="1200">
                          <a:latin typeface="Arial"/>
                          <a:cs typeface="Arial"/>
                        </a:rPr>
                        <a:t>1</a:t>
                      </a:r>
                      <a:r>
                        <a:rPr dirty="0" u="none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u="none" sz="1200" spc="-20">
                          <a:latin typeface="Arial"/>
                          <a:cs typeface="Arial"/>
                        </a:rPr>
                        <a:t>dose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(N=57;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100%)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9" name="object 19" descr=""/>
          <p:cNvSpPr txBox="1"/>
          <p:nvPr/>
        </p:nvSpPr>
        <p:spPr>
          <a:xfrm>
            <a:off x="3193914" y="3470868"/>
            <a:ext cx="5931535" cy="3139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300"/>
              </a:lnSpc>
              <a:tabLst>
                <a:tab pos="2208530" algn="l"/>
                <a:tab pos="4359275" algn="l"/>
              </a:tabLst>
            </a:pPr>
            <a:r>
              <a:rPr dirty="0" sz="1200" b="1">
                <a:latin typeface="Arial"/>
                <a:cs typeface="Arial"/>
              </a:rPr>
              <a:t>Premature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permanent</a:t>
            </a:r>
            <a:r>
              <a:rPr dirty="0" sz="1200" b="1">
                <a:latin typeface="Arial"/>
                <a:cs typeface="Arial"/>
              </a:rPr>
              <a:t>	Premature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permanent</a:t>
            </a:r>
            <a:r>
              <a:rPr dirty="0" sz="1200" b="1">
                <a:latin typeface="Arial"/>
                <a:cs typeface="Arial"/>
              </a:rPr>
              <a:t>	Premature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permanent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90"/>
              </a:lnSpc>
              <a:tabLst>
                <a:tab pos="2208530" algn="l"/>
                <a:tab pos="4359275" algn="l"/>
              </a:tabLst>
            </a:pPr>
            <a:r>
              <a:rPr dirty="0" sz="1200" b="1">
                <a:latin typeface="Arial"/>
                <a:cs typeface="Arial"/>
              </a:rPr>
              <a:t>drug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discontinuation</a:t>
            </a:r>
            <a:r>
              <a:rPr dirty="0" sz="1200" b="1">
                <a:latin typeface="Arial"/>
                <a:cs typeface="Arial"/>
              </a:rPr>
              <a:t>	drug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discontinuation</a:t>
            </a:r>
            <a:r>
              <a:rPr dirty="0" sz="1200" b="1">
                <a:latin typeface="Arial"/>
                <a:cs typeface="Arial"/>
              </a:rPr>
              <a:t>	drug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discontinuation</a:t>
            </a:r>
            <a:endParaRPr sz="1200">
              <a:latin typeface="Arial"/>
              <a:cs typeface="Arial"/>
            </a:endParaRPr>
          </a:p>
          <a:p>
            <a:pPr algn="ctr" marL="41910">
              <a:lnSpc>
                <a:spcPts val="1415"/>
              </a:lnSpc>
              <a:tabLst>
                <a:tab pos="2165985" algn="l"/>
                <a:tab pos="4359275" algn="l"/>
              </a:tabLst>
            </a:pPr>
            <a:r>
              <a:rPr dirty="0" sz="1200">
                <a:latin typeface="Arial"/>
                <a:cs typeface="Arial"/>
              </a:rPr>
              <a:t>(N=3,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8%)</a:t>
            </a:r>
            <a:r>
              <a:rPr dirty="0" sz="1200">
                <a:latin typeface="Arial"/>
                <a:cs typeface="Arial"/>
              </a:rPr>
              <a:t>	(N=14,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24%)</a:t>
            </a:r>
            <a:r>
              <a:rPr dirty="0" sz="1200">
                <a:latin typeface="Arial"/>
                <a:cs typeface="Arial"/>
              </a:rPr>
              <a:t>	(N=7,</a:t>
            </a:r>
            <a:r>
              <a:rPr dirty="0" sz="1200" spc="-20">
                <a:latin typeface="Arial"/>
                <a:cs typeface="Arial"/>
              </a:rPr>
              <a:t> 12%)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endParaRPr sz="1200">
              <a:latin typeface="Arial"/>
              <a:cs typeface="Arial"/>
            </a:endParaRPr>
          </a:p>
          <a:p>
            <a:pPr algn="ctr">
              <a:lnSpc>
                <a:spcPts val="1430"/>
              </a:lnSpc>
              <a:tabLst>
                <a:tab pos="2208530" algn="l"/>
                <a:tab pos="4359275" algn="l"/>
              </a:tabLst>
            </a:pPr>
            <a:r>
              <a:rPr dirty="0" sz="1200" spc="-20" b="1">
                <a:latin typeface="Arial"/>
                <a:cs typeface="Arial"/>
              </a:rPr>
              <a:t>Died</a:t>
            </a:r>
            <a:r>
              <a:rPr dirty="0" sz="1200" b="1">
                <a:latin typeface="Arial"/>
                <a:cs typeface="Arial"/>
              </a:rPr>
              <a:t>	</a:t>
            </a:r>
            <a:r>
              <a:rPr dirty="0" sz="1200" spc="-20" b="1">
                <a:latin typeface="Arial"/>
                <a:cs typeface="Arial"/>
              </a:rPr>
              <a:t>Died</a:t>
            </a:r>
            <a:r>
              <a:rPr dirty="0" sz="1200" b="1">
                <a:latin typeface="Arial"/>
                <a:cs typeface="Arial"/>
              </a:rPr>
              <a:t>	</a:t>
            </a:r>
            <a:r>
              <a:rPr dirty="0" sz="1200" spc="-20" b="1">
                <a:latin typeface="Arial"/>
                <a:cs typeface="Arial"/>
              </a:rPr>
              <a:t>Died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430"/>
              </a:lnSpc>
              <a:tabLst>
                <a:tab pos="2208530" algn="l"/>
                <a:tab pos="4359275" algn="l"/>
              </a:tabLst>
            </a:pPr>
            <a:r>
              <a:rPr dirty="0" sz="1200">
                <a:latin typeface="Arial"/>
                <a:cs typeface="Arial"/>
              </a:rPr>
              <a:t>(N=0,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0%)</a:t>
            </a:r>
            <a:r>
              <a:rPr dirty="0" sz="1200">
                <a:latin typeface="Arial"/>
                <a:cs typeface="Arial"/>
              </a:rPr>
              <a:t>	(N=1,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2%)</a:t>
            </a:r>
            <a:r>
              <a:rPr dirty="0" sz="1200">
                <a:latin typeface="Arial"/>
                <a:cs typeface="Arial"/>
              </a:rPr>
              <a:t>	(N=0,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0%)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200">
              <a:latin typeface="Arial"/>
              <a:cs typeface="Arial"/>
            </a:endParaRPr>
          </a:p>
          <a:p>
            <a:pPr algn="ctr">
              <a:lnSpc>
                <a:spcPts val="1415"/>
              </a:lnSpc>
              <a:tabLst>
                <a:tab pos="2208530" algn="l"/>
                <a:tab pos="4359275" algn="l"/>
              </a:tabLst>
            </a:pPr>
            <a:r>
              <a:rPr dirty="0" sz="1200" b="1">
                <a:latin typeface="Arial"/>
                <a:cs typeface="Arial"/>
              </a:rPr>
              <a:t>Withdrew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consent</a:t>
            </a:r>
            <a:r>
              <a:rPr dirty="0" sz="1200" b="1">
                <a:latin typeface="Arial"/>
                <a:cs typeface="Arial"/>
              </a:rPr>
              <a:t>	Withdrew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consent</a:t>
            </a:r>
            <a:r>
              <a:rPr dirty="0" sz="1200" b="1">
                <a:latin typeface="Arial"/>
                <a:cs typeface="Arial"/>
              </a:rPr>
              <a:t>	Withdrew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consent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415"/>
              </a:lnSpc>
              <a:tabLst>
                <a:tab pos="2208530" algn="l"/>
                <a:tab pos="4359275" algn="l"/>
              </a:tabLst>
            </a:pPr>
            <a:r>
              <a:rPr dirty="0" sz="1200">
                <a:latin typeface="Arial"/>
                <a:cs typeface="Arial"/>
              </a:rPr>
              <a:t>(N=0,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0%)</a:t>
            </a:r>
            <a:r>
              <a:rPr dirty="0" sz="1200">
                <a:latin typeface="Arial"/>
                <a:cs typeface="Arial"/>
              </a:rPr>
              <a:t>	(N=1,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2%)</a:t>
            </a:r>
            <a:r>
              <a:rPr dirty="0" sz="1200">
                <a:latin typeface="Arial"/>
                <a:cs typeface="Arial"/>
              </a:rPr>
              <a:t>	(N=0,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0%)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200">
              <a:latin typeface="Arial"/>
              <a:cs typeface="Arial"/>
            </a:endParaRPr>
          </a:p>
          <a:p>
            <a:pPr algn="ctr">
              <a:lnSpc>
                <a:spcPts val="1415"/>
              </a:lnSpc>
              <a:spcBef>
                <a:spcPts val="5"/>
              </a:spcBef>
              <a:tabLst>
                <a:tab pos="2208530" algn="l"/>
                <a:tab pos="4359275" algn="l"/>
              </a:tabLst>
            </a:pPr>
            <a:r>
              <a:rPr dirty="0" sz="1200" b="1">
                <a:latin typeface="Arial"/>
                <a:cs typeface="Arial"/>
              </a:rPr>
              <a:t>Lost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follow-</a:t>
            </a:r>
            <a:r>
              <a:rPr dirty="0" sz="1200" spc="-25" b="1">
                <a:latin typeface="Arial"/>
                <a:cs typeface="Arial"/>
              </a:rPr>
              <a:t>up</a:t>
            </a:r>
            <a:r>
              <a:rPr dirty="0" sz="1200" b="1">
                <a:latin typeface="Arial"/>
                <a:cs typeface="Arial"/>
              </a:rPr>
              <a:t>	Lost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follow-</a:t>
            </a:r>
            <a:r>
              <a:rPr dirty="0" sz="1200" spc="-25" b="1">
                <a:latin typeface="Arial"/>
                <a:cs typeface="Arial"/>
              </a:rPr>
              <a:t>up</a:t>
            </a:r>
            <a:r>
              <a:rPr dirty="0" sz="1200" b="1">
                <a:latin typeface="Arial"/>
                <a:cs typeface="Arial"/>
              </a:rPr>
              <a:t>	Lost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follow-</a:t>
            </a:r>
            <a:r>
              <a:rPr dirty="0" sz="1200" spc="-25" b="1">
                <a:latin typeface="Arial"/>
                <a:cs typeface="Arial"/>
              </a:rPr>
              <a:t>up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415"/>
              </a:lnSpc>
              <a:tabLst>
                <a:tab pos="2208530" algn="l"/>
                <a:tab pos="4359275" algn="l"/>
              </a:tabLst>
            </a:pPr>
            <a:r>
              <a:rPr dirty="0" sz="1200">
                <a:latin typeface="Arial"/>
                <a:cs typeface="Arial"/>
              </a:rPr>
              <a:t>(N=0,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0%)</a:t>
            </a:r>
            <a:r>
              <a:rPr dirty="0" sz="1200">
                <a:latin typeface="Arial"/>
                <a:cs typeface="Arial"/>
              </a:rPr>
              <a:t>	(N=1,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2%)</a:t>
            </a:r>
            <a:r>
              <a:rPr dirty="0" sz="1200">
                <a:latin typeface="Arial"/>
                <a:cs typeface="Arial"/>
              </a:rPr>
              <a:t>	(N=1,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2%)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0"/>
              </a:spcBef>
            </a:pPr>
            <a:endParaRPr sz="1200">
              <a:latin typeface="Arial"/>
              <a:cs typeface="Arial"/>
            </a:endParaRPr>
          </a:p>
          <a:p>
            <a:pPr algn="ctr" marL="31115" marR="22860">
              <a:lnSpc>
                <a:spcPts val="1390"/>
              </a:lnSpc>
              <a:tabLst>
                <a:tab pos="2240280" algn="l"/>
                <a:tab pos="4391025" algn="l"/>
              </a:tabLst>
            </a:pPr>
            <a:r>
              <a:rPr dirty="0" sz="1200" b="1">
                <a:latin typeface="Arial"/>
                <a:cs typeface="Arial"/>
              </a:rPr>
              <a:t>Completed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the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study</a:t>
            </a:r>
            <a:r>
              <a:rPr dirty="0" sz="1200" b="1">
                <a:latin typeface="Arial"/>
                <a:cs typeface="Arial"/>
              </a:rPr>
              <a:t>	Completed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the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study</a:t>
            </a:r>
            <a:r>
              <a:rPr dirty="0" sz="1200" b="1">
                <a:latin typeface="Arial"/>
                <a:cs typeface="Arial"/>
              </a:rPr>
              <a:t>	Completed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the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study </a:t>
            </a:r>
            <a:r>
              <a:rPr dirty="0" sz="1200" b="1">
                <a:latin typeface="Arial"/>
                <a:cs typeface="Arial"/>
              </a:rPr>
              <a:t>(12</a:t>
            </a:r>
            <a:r>
              <a:rPr dirty="0" sz="1200" spc="-10" b="1">
                <a:latin typeface="Arial"/>
                <a:cs typeface="Arial"/>
              </a:rPr>
              <a:t> months)</a:t>
            </a:r>
            <a:r>
              <a:rPr dirty="0" sz="1200" b="1">
                <a:latin typeface="Arial"/>
                <a:cs typeface="Arial"/>
              </a:rPr>
              <a:t>	(12</a:t>
            </a:r>
            <a:r>
              <a:rPr dirty="0" sz="1200" spc="-10" b="1">
                <a:latin typeface="Arial"/>
                <a:cs typeface="Arial"/>
              </a:rPr>
              <a:t> months)</a:t>
            </a:r>
            <a:r>
              <a:rPr dirty="0" sz="1200" b="1">
                <a:latin typeface="Arial"/>
                <a:cs typeface="Arial"/>
              </a:rPr>
              <a:t>	(12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months)</a:t>
            </a:r>
            <a:endParaRPr sz="1200">
              <a:latin typeface="Arial"/>
              <a:cs typeface="Arial"/>
            </a:endParaRPr>
          </a:p>
          <a:p>
            <a:pPr algn="ctr" marR="34290">
              <a:lnSpc>
                <a:spcPts val="1355"/>
              </a:lnSpc>
              <a:tabLst>
                <a:tab pos="2250440" algn="l"/>
                <a:tab pos="4401185" algn="l"/>
              </a:tabLst>
            </a:pPr>
            <a:r>
              <a:rPr dirty="0" sz="1200">
                <a:latin typeface="Arial"/>
                <a:cs typeface="Arial"/>
              </a:rPr>
              <a:t>(N=39,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100%)</a:t>
            </a:r>
            <a:r>
              <a:rPr dirty="0" sz="1200">
                <a:latin typeface="Arial"/>
                <a:cs typeface="Arial"/>
              </a:rPr>
              <a:t>	(N=55,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95%)</a:t>
            </a:r>
            <a:r>
              <a:rPr dirty="0" sz="1200">
                <a:latin typeface="Arial"/>
                <a:cs typeface="Arial"/>
              </a:rPr>
              <a:t>	(N=56,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98%)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2912212" y="3218889"/>
            <a:ext cx="6504305" cy="3470275"/>
          </a:xfrm>
          <a:custGeom>
            <a:avLst/>
            <a:gdLst/>
            <a:ahLst/>
            <a:cxnLst/>
            <a:rect l="l" t="t" r="r" b="b"/>
            <a:pathLst>
              <a:path w="6504305" h="3470275">
                <a:moveTo>
                  <a:pt x="6504287" y="0"/>
                </a:moveTo>
                <a:lnTo>
                  <a:pt x="0" y="0"/>
                </a:lnTo>
                <a:lnTo>
                  <a:pt x="0" y="3470149"/>
                </a:lnTo>
                <a:lnTo>
                  <a:pt x="6504287" y="3470149"/>
                </a:lnTo>
                <a:lnTo>
                  <a:pt x="65042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3065322" y="3550920"/>
            <a:ext cx="6214745" cy="462280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 lIns="0" tIns="45719" rIns="0" bIns="0" rtlCol="0" vert="horz">
            <a:spAutoFit/>
          </a:bodyPr>
          <a:lstStyle/>
          <a:p>
            <a:pPr algn="ctr">
              <a:lnSpc>
                <a:spcPts val="1415"/>
              </a:lnSpc>
              <a:spcBef>
                <a:spcPts val="359"/>
              </a:spcBef>
            </a:pPr>
            <a:r>
              <a:rPr dirty="0" sz="1200" b="1">
                <a:latin typeface="Arial"/>
                <a:cs typeface="Arial"/>
              </a:rPr>
              <a:t>Premature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permanent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drug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discontinuation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415"/>
              </a:lnSpc>
            </a:pPr>
            <a:r>
              <a:rPr dirty="0" sz="1200">
                <a:latin typeface="Arial"/>
                <a:cs typeface="Arial"/>
              </a:rPr>
              <a:t>N=24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(16%)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065324" y="4304206"/>
            <a:ext cx="6214745" cy="1447165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algn="ctr">
              <a:lnSpc>
                <a:spcPts val="1415"/>
              </a:lnSpc>
              <a:spcBef>
                <a:spcPts val="355"/>
              </a:spcBef>
            </a:pPr>
            <a:r>
              <a:rPr dirty="0" sz="1200" spc="-20" b="1">
                <a:latin typeface="Arial"/>
                <a:cs typeface="Arial"/>
              </a:rPr>
              <a:t>Died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415"/>
              </a:lnSpc>
            </a:pPr>
            <a:r>
              <a:rPr dirty="0" sz="1200">
                <a:latin typeface="Arial"/>
                <a:cs typeface="Arial"/>
              </a:rPr>
              <a:t>N=1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(&lt;1%)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430"/>
              </a:lnSpc>
              <a:spcBef>
                <a:spcPts val="960"/>
              </a:spcBef>
            </a:pPr>
            <a:r>
              <a:rPr dirty="0" sz="1200" b="1">
                <a:latin typeface="Arial"/>
                <a:cs typeface="Arial"/>
              </a:rPr>
              <a:t>Withdrawal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consent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430"/>
              </a:lnSpc>
            </a:pPr>
            <a:r>
              <a:rPr dirty="0" sz="1200">
                <a:latin typeface="Arial"/>
                <a:cs typeface="Arial"/>
              </a:rPr>
              <a:t>N=1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(&lt;1%)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dirty="0" sz="1200" b="1">
                <a:latin typeface="Arial"/>
                <a:cs typeface="Arial"/>
              </a:rPr>
              <a:t>Lost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follow-</a:t>
            </a:r>
            <a:r>
              <a:rPr dirty="0" sz="1200" spc="-25" b="1">
                <a:latin typeface="Arial"/>
                <a:cs typeface="Arial"/>
              </a:rPr>
              <a:t>up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dirty="0" sz="1200">
                <a:latin typeface="Arial"/>
                <a:cs typeface="Arial"/>
              </a:rPr>
              <a:t>N=2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(1%)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065324" y="6002343"/>
            <a:ext cx="6214745" cy="584835"/>
          </a:xfrm>
          <a:prstGeom prst="rect">
            <a:avLst/>
          </a:prstGeom>
          <a:solidFill>
            <a:srgbClr val="FFFFFF"/>
          </a:solidFill>
          <a:ln w="38100">
            <a:solidFill>
              <a:srgbClr val="00B0F0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ts val="1910"/>
              </a:lnSpc>
              <a:spcBef>
                <a:spcPts val="360"/>
              </a:spcBef>
            </a:pPr>
            <a:r>
              <a:rPr dirty="0" sz="1600" b="1">
                <a:latin typeface="Arial"/>
                <a:cs typeface="Arial"/>
              </a:rPr>
              <a:t>Completed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the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study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(12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months)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910"/>
              </a:lnSpc>
            </a:pPr>
            <a:r>
              <a:rPr dirty="0" sz="1600">
                <a:latin typeface="Arial"/>
                <a:cs typeface="Arial"/>
              </a:rPr>
              <a:t>N=150</a:t>
            </a:r>
            <a:r>
              <a:rPr dirty="0" sz="1600" spc="-20">
                <a:latin typeface="Arial"/>
                <a:cs typeface="Arial"/>
              </a:rPr>
              <a:t> (97%)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3396" y="6509297"/>
            <a:ext cx="2383790" cy="200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0"/>
              </a:lnSpc>
            </a:pP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</a:t>
            </a:r>
            <a:r>
              <a:rPr dirty="0" sz="700" spc="-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Academic</a:t>
            </a:r>
            <a:r>
              <a:rPr dirty="0" sz="700" spc="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Research</a:t>
            </a:r>
            <a:r>
              <a:rPr dirty="0" sz="700" spc="-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990000"/>
                </a:solidFill>
                <a:latin typeface="Arial"/>
                <a:cs typeface="Arial"/>
              </a:rPr>
              <a:t>Organization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of</a:t>
            </a:r>
            <a:endParaRPr sz="700">
              <a:latin typeface="Arial"/>
              <a:cs typeface="Arial"/>
            </a:endParaRPr>
          </a:p>
          <a:p>
            <a:pPr>
              <a:lnSpc>
                <a:spcPts val="815"/>
              </a:lnSpc>
            </a:pP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Brigham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700" spc="-2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Women’s</a:t>
            </a:r>
            <a:r>
              <a:rPr dirty="0" sz="700" spc="-2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Hospital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Harvard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Medical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990000"/>
                </a:solidFill>
                <a:latin typeface="Arial"/>
                <a:cs typeface="Arial"/>
              </a:rPr>
              <a:t>School</a:t>
            </a:r>
            <a:endParaRPr sz="7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616" y="6502520"/>
            <a:ext cx="197272" cy="22565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9393" y="269875"/>
            <a:ext cx="407046" cy="67106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615299" y="1608272"/>
            <a:ext cx="4126229" cy="3693160"/>
          </a:xfrm>
          <a:prstGeom prst="rect">
            <a:avLst/>
          </a:prstGeom>
        </p:spPr>
        <p:txBody>
          <a:bodyPr wrap="square" lIns="0" tIns="221615" rIns="0" bIns="0" rtlCol="0" vert="horz">
            <a:spAutoFit/>
          </a:bodyPr>
          <a:lstStyle/>
          <a:p>
            <a:pPr marL="3186430" marR="327660" indent="-3175000">
              <a:lnSpc>
                <a:spcPct val="55000"/>
              </a:lnSpc>
              <a:spcBef>
                <a:spcPts val="1745"/>
              </a:spcBef>
              <a:tabLst>
                <a:tab pos="3252470" algn="l"/>
              </a:tabLst>
            </a:pPr>
            <a:r>
              <a:rPr dirty="0" sz="1600" spc="-10" b="1">
                <a:latin typeface="Arial"/>
                <a:cs typeface="Arial"/>
              </a:rPr>
              <a:t>Triglycerides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and</a:t>
            </a:r>
            <a:r>
              <a:rPr dirty="0" sz="1600" spc="-10" b="1">
                <a:latin typeface="Arial"/>
                <a:cs typeface="Arial"/>
              </a:rPr>
              <a:t> therapy</a:t>
            </a:r>
            <a:r>
              <a:rPr dirty="0" sz="1600" b="1">
                <a:latin typeface="Arial"/>
                <a:cs typeface="Arial"/>
              </a:rPr>
              <a:t>		</a:t>
            </a:r>
            <a:r>
              <a:rPr dirty="0" baseline="36458" sz="2400" spc="-15" b="1">
                <a:latin typeface="Arial"/>
                <a:cs typeface="Arial"/>
              </a:rPr>
              <a:t>Total </a:t>
            </a:r>
            <a:r>
              <a:rPr dirty="0" sz="1600" spc="-10" b="1">
                <a:latin typeface="Arial"/>
                <a:cs typeface="Arial"/>
              </a:rPr>
              <a:t>N=154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0"/>
              </a:spcBef>
              <a:tabLst>
                <a:tab pos="2849880" algn="l"/>
              </a:tabLst>
            </a:pPr>
            <a:r>
              <a:rPr dirty="0" sz="1600" spc="-10" b="1">
                <a:latin typeface="Arial"/>
                <a:cs typeface="Arial"/>
              </a:rPr>
              <a:t>Triglycerides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(mg/dL)</a:t>
            </a:r>
            <a:r>
              <a:rPr dirty="0" sz="1600" b="1">
                <a:latin typeface="Arial"/>
                <a:cs typeface="Arial"/>
              </a:rPr>
              <a:t>	</a:t>
            </a:r>
            <a:r>
              <a:rPr dirty="0" sz="1600">
                <a:latin typeface="Arial"/>
                <a:cs typeface="Arial"/>
              </a:rPr>
              <a:t>242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(192-</a:t>
            </a:r>
            <a:r>
              <a:rPr dirty="0" sz="1600" spc="-20">
                <a:latin typeface="Arial"/>
                <a:cs typeface="Arial"/>
              </a:rPr>
              <a:t>324)</a:t>
            </a:r>
            <a:endParaRPr sz="1600">
              <a:latin typeface="Arial"/>
              <a:cs typeface="Arial"/>
            </a:endParaRPr>
          </a:p>
          <a:p>
            <a:pPr algn="r" marR="426720" indent="168275">
              <a:lnSpc>
                <a:spcPct val="133100"/>
              </a:lnSpc>
              <a:spcBef>
                <a:spcPts val="15"/>
              </a:spcBef>
              <a:tabLst>
                <a:tab pos="3111500" algn="l"/>
                <a:tab pos="3284854" algn="l"/>
              </a:tabLst>
            </a:pPr>
            <a:r>
              <a:rPr dirty="0" sz="1600" spc="-10" b="1">
                <a:latin typeface="Arial"/>
                <a:cs typeface="Arial"/>
              </a:rPr>
              <a:t>Triglycerides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≥500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spc="-20" b="1">
                <a:latin typeface="Arial"/>
                <a:cs typeface="Arial"/>
              </a:rPr>
              <a:t>mg/dL</a:t>
            </a:r>
            <a:r>
              <a:rPr dirty="0" sz="1600" b="1">
                <a:latin typeface="Arial"/>
                <a:cs typeface="Arial"/>
              </a:rPr>
              <a:t>		</a:t>
            </a:r>
            <a:r>
              <a:rPr dirty="0" sz="1600" spc="-25">
                <a:latin typeface="Arial"/>
                <a:cs typeface="Arial"/>
              </a:rPr>
              <a:t>10% </a:t>
            </a:r>
            <a:r>
              <a:rPr dirty="0" sz="1600" b="1">
                <a:latin typeface="Arial"/>
                <a:cs typeface="Arial"/>
              </a:rPr>
              <a:t>Any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lipid-</a:t>
            </a:r>
            <a:r>
              <a:rPr dirty="0" sz="1600" b="1">
                <a:latin typeface="Arial"/>
                <a:cs typeface="Arial"/>
              </a:rPr>
              <a:t>lowering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therapy</a:t>
            </a:r>
            <a:r>
              <a:rPr dirty="0" sz="1600" b="1">
                <a:latin typeface="Arial"/>
                <a:cs typeface="Arial"/>
              </a:rPr>
              <a:t>		</a:t>
            </a:r>
            <a:r>
              <a:rPr dirty="0" sz="1600" spc="-25">
                <a:latin typeface="Arial"/>
                <a:cs typeface="Arial"/>
              </a:rPr>
              <a:t>97% </a:t>
            </a:r>
            <a:r>
              <a:rPr dirty="0" sz="1600" spc="-10" b="1">
                <a:latin typeface="Arial"/>
                <a:cs typeface="Arial"/>
              </a:rPr>
              <a:t>Statin</a:t>
            </a:r>
            <a:r>
              <a:rPr dirty="0" sz="1600" b="1">
                <a:latin typeface="Arial"/>
                <a:cs typeface="Arial"/>
              </a:rPr>
              <a:t>	</a:t>
            </a:r>
            <a:r>
              <a:rPr dirty="0" sz="1600" spc="-25">
                <a:latin typeface="Arial"/>
                <a:cs typeface="Arial"/>
              </a:rPr>
              <a:t>82%</a:t>
            </a:r>
            <a:endParaRPr sz="1600">
              <a:latin typeface="Arial"/>
              <a:cs typeface="Arial"/>
            </a:endParaRPr>
          </a:p>
          <a:p>
            <a:pPr marL="173355">
              <a:lnSpc>
                <a:spcPct val="100000"/>
              </a:lnSpc>
              <a:spcBef>
                <a:spcPts val="625"/>
              </a:spcBef>
              <a:tabLst>
                <a:tab pos="3340735" algn="l"/>
              </a:tabLst>
            </a:pPr>
            <a:r>
              <a:rPr dirty="0" sz="1600" spc="-10" b="1">
                <a:latin typeface="Arial"/>
                <a:cs typeface="Arial"/>
              </a:rPr>
              <a:t>Ezetimibe</a:t>
            </a:r>
            <a:r>
              <a:rPr dirty="0" sz="1600" b="1">
                <a:latin typeface="Arial"/>
                <a:cs typeface="Arial"/>
              </a:rPr>
              <a:t>	</a:t>
            </a:r>
            <a:r>
              <a:rPr dirty="0" sz="1600" spc="-25">
                <a:latin typeface="Arial"/>
                <a:cs typeface="Arial"/>
              </a:rPr>
              <a:t>6%</a:t>
            </a:r>
            <a:endParaRPr sz="1600">
              <a:latin typeface="Arial"/>
              <a:cs typeface="Arial"/>
            </a:endParaRPr>
          </a:p>
          <a:p>
            <a:pPr marL="168275">
              <a:lnSpc>
                <a:spcPct val="100000"/>
              </a:lnSpc>
              <a:spcBef>
                <a:spcPts val="645"/>
              </a:spcBef>
              <a:tabLst>
                <a:tab pos="3284854" algn="l"/>
              </a:tabLst>
            </a:pPr>
            <a:r>
              <a:rPr dirty="0" sz="1600" spc="-10" b="1">
                <a:latin typeface="Arial"/>
                <a:cs typeface="Arial"/>
              </a:rPr>
              <a:t>Fibrate</a:t>
            </a:r>
            <a:r>
              <a:rPr dirty="0" sz="1600" b="1">
                <a:latin typeface="Arial"/>
                <a:cs typeface="Arial"/>
              </a:rPr>
              <a:t>	</a:t>
            </a:r>
            <a:r>
              <a:rPr dirty="0" sz="1600" spc="-25">
                <a:latin typeface="Arial"/>
                <a:cs typeface="Arial"/>
              </a:rPr>
              <a:t>16%</a:t>
            </a:r>
            <a:endParaRPr sz="1600">
              <a:latin typeface="Arial"/>
              <a:cs typeface="Arial"/>
            </a:endParaRPr>
          </a:p>
          <a:p>
            <a:pPr marL="168275">
              <a:lnSpc>
                <a:spcPct val="100000"/>
              </a:lnSpc>
              <a:spcBef>
                <a:spcPts val="625"/>
              </a:spcBef>
              <a:tabLst>
                <a:tab pos="3284854" algn="l"/>
              </a:tabLst>
            </a:pPr>
            <a:r>
              <a:rPr dirty="0" sz="1600" spc="-10" b="1">
                <a:latin typeface="Arial"/>
                <a:cs typeface="Arial"/>
              </a:rPr>
              <a:t>Omega-</a:t>
            </a:r>
            <a:r>
              <a:rPr dirty="0" sz="1600" b="1">
                <a:latin typeface="Arial"/>
                <a:cs typeface="Arial"/>
              </a:rPr>
              <a:t>3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fatty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20" b="1">
                <a:latin typeface="Arial"/>
                <a:cs typeface="Arial"/>
              </a:rPr>
              <a:t>acid</a:t>
            </a:r>
            <a:r>
              <a:rPr dirty="0" sz="1600" b="1">
                <a:latin typeface="Arial"/>
                <a:cs typeface="Arial"/>
              </a:rPr>
              <a:t>	</a:t>
            </a:r>
            <a:r>
              <a:rPr dirty="0" sz="1600" spc="-25">
                <a:latin typeface="Arial"/>
                <a:cs typeface="Arial"/>
              </a:rPr>
              <a:t>16%</a:t>
            </a:r>
            <a:endParaRPr sz="1600">
              <a:latin typeface="Arial"/>
              <a:cs typeface="Arial"/>
            </a:endParaRPr>
          </a:p>
          <a:p>
            <a:pPr marL="168275">
              <a:lnSpc>
                <a:spcPct val="100000"/>
              </a:lnSpc>
              <a:spcBef>
                <a:spcPts val="650"/>
              </a:spcBef>
              <a:tabLst>
                <a:tab pos="3340735" algn="l"/>
              </a:tabLst>
            </a:pPr>
            <a:r>
              <a:rPr dirty="0" sz="1600" spc="-10" b="1">
                <a:latin typeface="Arial"/>
                <a:cs typeface="Arial"/>
              </a:rPr>
              <a:t>Niacin</a:t>
            </a:r>
            <a:r>
              <a:rPr dirty="0" sz="1600" b="1">
                <a:latin typeface="Arial"/>
                <a:cs typeface="Arial"/>
              </a:rPr>
              <a:t>	</a:t>
            </a:r>
            <a:r>
              <a:rPr dirty="0" sz="1600" spc="-25">
                <a:latin typeface="Arial"/>
                <a:cs typeface="Arial"/>
              </a:rPr>
              <a:t>1%</a:t>
            </a:r>
            <a:endParaRPr sz="1600">
              <a:latin typeface="Arial"/>
              <a:cs typeface="Arial"/>
            </a:endParaRPr>
          </a:p>
          <a:p>
            <a:pPr marL="168275">
              <a:lnSpc>
                <a:spcPct val="100000"/>
              </a:lnSpc>
              <a:spcBef>
                <a:spcPts val="620"/>
              </a:spcBef>
              <a:tabLst>
                <a:tab pos="3340735" algn="l"/>
              </a:tabLst>
            </a:pPr>
            <a:r>
              <a:rPr dirty="0" sz="1600" spc="-10" b="1">
                <a:latin typeface="Arial"/>
                <a:cs typeface="Arial"/>
              </a:rPr>
              <a:t>PCSK9i</a:t>
            </a:r>
            <a:r>
              <a:rPr dirty="0" sz="1600" b="1">
                <a:latin typeface="Arial"/>
                <a:cs typeface="Arial"/>
              </a:rPr>
              <a:t>	</a:t>
            </a:r>
            <a:r>
              <a:rPr dirty="0" sz="1600" spc="-25">
                <a:latin typeface="Arial"/>
                <a:cs typeface="Arial"/>
              </a:rPr>
              <a:t>3%</a:t>
            </a:r>
            <a:endParaRPr sz="1600">
              <a:latin typeface="Arial"/>
              <a:cs typeface="Arial"/>
            </a:endParaRPr>
          </a:p>
          <a:p>
            <a:pPr marL="168275">
              <a:lnSpc>
                <a:spcPct val="100000"/>
              </a:lnSpc>
              <a:spcBef>
                <a:spcPts val="650"/>
              </a:spcBef>
              <a:tabLst>
                <a:tab pos="3284854" algn="l"/>
              </a:tabLst>
            </a:pPr>
            <a:r>
              <a:rPr dirty="0" sz="1600" b="1">
                <a:latin typeface="Arial"/>
                <a:cs typeface="Arial"/>
              </a:rPr>
              <a:t>≥2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therapies</a:t>
            </a:r>
            <a:r>
              <a:rPr dirty="0" sz="1600" b="1">
                <a:latin typeface="Arial"/>
                <a:cs typeface="Arial"/>
              </a:rPr>
              <a:t>	</a:t>
            </a:r>
            <a:r>
              <a:rPr dirty="0" sz="1600" spc="-25">
                <a:latin typeface="Arial"/>
                <a:cs typeface="Arial"/>
              </a:rPr>
              <a:t>31%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6223246" y="1507923"/>
            <a:ext cx="5238115" cy="4005579"/>
          </a:xfrm>
          <a:custGeom>
            <a:avLst/>
            <a:gdLst/>
            <a:ahLst/>
            <a:cxnLst/>
            <a:rect l="l" t="t" r="r" b="b"/>
            <a:pathLst>
              <a:path w="5238115" h="4005579">
                <a:moveTo>
                  <a:pt x="5237825" y="0"/>
                </a:moveTo>
                <a:lnTo>
                  <a:pt x="0" y="0"/>
                </a:lnTo>
                <a:lnTo>
                  <a:pt x="0" y="4005110"/>
                </a:lnTo>
                <a:lnTo>
                  <a:pt x="5237825" y="4005110"/>
                </a:lnTo>
                <a:lnTo>
                  <a:pt x="52378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200754" y="6407302"/>
            <a:ext cx="3198495" cy="450850"/>
            <a:chOff x="200754" y="6407302"/>
            <a:chExt cx="3198495" cy="450850"/>
          </a:xfrm>
        </p:grpSpPr>
        <p:sp>
          <p:nvSpPr>
            <p:cNvPr id="8" name="object 8" descr=""/>
            <p:cNvSpPr/>
            <p:nvPr/>
          </p:nvSpPr>
          <p:spPr>
            <a:xfrm>
              <a:off x="228599" y="6408795"/>
              <a:ext cx="3171190" cy="449580"/>
            </a:xfrm>
            <a:custGeom>
              <a:avLst/>
              <a:gdLst/>
              <a:ahLst/>
              <a:cxnLst/>
              <a:rect l="l" t="t" r="r" b="b"/>
              <a:pathLst>
                <a:path w="3171190" h="449579">
                  <a:moveTo>
                    <a:pt x="3170582" y="0"/>
                  </a:moveTo>
                  <a:lnTo>
                    <a:pt x="0" y="0"/>
                  </a:lnTo>
                  <a:lnTo>
                    <a:pt x="0" y="449204"/>
                  </a:lnTo>
                  <a:lnTo>
                    <a:pt x="3170582" y="449204"/>
                  </a:lnTo>
                  <a:lnTo>
                    <a:pt x="31705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754" y="6407302"/>
              <a:ext cx="321263" cy="37490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193" y="6422007"/>
              <a:ext cx="298573" cy="358843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3708" rIns="0" bIns="0" rtlCol="0" vert="horz">
            <a:spAutoFit/>
          </a:bodyPr>
          <a:lstStyle/>
          <a:p>
            <a:pPr marL="781050">
              <a:lnSpc>
                <a:spcPct val="100000"/>
              </a:lnSpc>
              <a:spcBef>
                <a:spcPts val="100"/>
              </a:spcBef>
            </a:pPr>
            <a:r>
              <a:rPr dirty="0"/>
              <a:t>Baseline</a:t>
            </a:r>
            <a:r>
              <a:rPr dirty="0" spc="-190"/>
              <a:t> </a:t>
            </a:r>
            <a:r>
              <a:rPr dirty="0" spc="-10"/>
              <a:t>Characteristics</a:t>
            </a:r>
          </a:p>
        </p:txBody>
      </p:sp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99245" y="459348"/>
            <a:ext cx="1914518" cy="478270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5142477" y="6632956"/>
            <a:ext cx="211899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Values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shown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%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median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(IQR)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7694" y="196977"/>
            <a:ext cx="508646" cy="822959"/>
          </a:xfrm>
          <a:prstGeom prst="rect">
            <a:avLst/>
          </a:prstGeom>
        </p:spPr>
      </p:pic>
      <p:graphicFrame>
        <p:nvGraphicFramePr>
          <p:cNvPr id="15" name="object 15" descr=""/>
          <p:cNvGraphicFramePr>
            <a:graphicFrameLocks noGrp="1"/>
          </p:cNvGraphicFramePr>
          <p:nvPr/>
        </p:nvGraphicFramePr>
        <p:xfrm>
          <a:off x="1389800" y="1595381"/>
          <a:ext cx="4371975" cy="4076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0970"/>
                <a:gridCol w="1602105"/>
              </a:tblGrid>
              <a:tr h="50863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Clinical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characteristics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811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0">
                        <a:lnSpc>
                          <a:spcPts val="1820"/>
                        </a:lnSpc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Total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561975">
                        <a:lnSpc>
                          <a:spcPts val="1895"/>
                        </a:lnSpc>
                        <a:spcBef>
                          <a:spcPts val="190"/>
                        </a:spcBef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N=154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131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 (yrs)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2509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62</a:t>
                      </a:r>
                      <a:r>
                        <a:rPr dirty="0" sz="16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(55-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70)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730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24485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Female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 sex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12509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42%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32258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Race/Ethnicity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325755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White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12509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92%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324485">
                <a:tc>
                  <a:txBody>
                    <a:bodyPr/>
                    <a:lstStyle/>
                    <a:p>
                      <a:pPr marL="3994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Hispanic/Latino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12509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38%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324485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Black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12509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8%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324485">
                <a:tc>
                  <a:txBody>
                    <a:bodyPr/>
                    <a:lstStyle/>
                    <a:p>
                      <a:pPr marL="3994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Hispanic/Latino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12509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33%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322580"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Asian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12509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1%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325755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BMI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 (kg/m</a:t>
                      </a:r>
                      <a:r>
                        <a:rPr dirty="0" baseline="25252" sz="1650" spc="-15" b="1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12509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33</a:t>
                      </a:r>
                      <a:r>
                        <a:rPr dirty="0" sz="16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(29-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37)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324485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16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pancreatitis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12509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1%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Diabetes</a:t>
                      </a:r>
                      <a:r>
                        <a:rPr dirty="0" sz="16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mellitus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509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68%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3396" y="6509297"/>
            <a:ext cx="1757680" cy="200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90"/>
              </a:lnSpc>
            </a:pP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</a:t>
            </a:r>
            <a:r>
              <a:rPr dirty="0" sz="700" spc="-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Academic</a:t>
            </a:r>
            <a:r>
              <a:rPr dirty="0" sz="700" spc="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Research</a:t>
            </a:r>
            <a:r>
              <a:rPr dirty="0" sz="700" spc="-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990000"/>
                </a:solidFill>
                <a:latin typeface="Arial"/>
                <a:cs typeface="Arial"/>
              </a:rPr>
              <a:t>Organization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of</a:t>
            </a:r>
            <a:r>
              <a:rPr dirty="0" sz="700" spc="50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Brigham</a:t>
            </a:r>
            <a:r>
              <a:rPr dirty="0" sz="700" spc="-2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Women’s</a:t>
            </a:r>
            <a:r>
              <a:rPr dirty="0" sz="700" spc="-2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Hospital</a:t>
            </a:r>
            <a:r>
              <a:rPr dirty="0" sz="700" spc="-2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and</a:t>
            </a:r>
            <a:r>
              <a:rPr dirty="0" sz="7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990000"/>
                </a:solidFill>
                <a:latin typeface="Arial"/>
                <a:cs typeface="Arial"/>
              </a:rPr>
              <a:t>Harvard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646178" y="6609881"/>
            <a:ext cx="601345" cy="99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75"/>
              </a:lnSpc>
            </a:pPr>
            <a:r>
              <a:rPr dirty="0" sz="700">
                <a:solidFill>
                  <a:srgbClr val="990000"/>
                </a:solidFill>
                <a:latin typeface="Arial"/>
                <a:cs typeface="Arial"/>
              </a:rPr>
              <a:t>Medical</a:t>
            </a:r>
            <a:r>
              <a:rPr dirty="0" sz="700" spc="-3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990000"/>
                </a:solidFill>
                <a:latin typeface="Arial"/>
                <a:cs typeface="Arial"/>
              </a:rPr>
              <a:t>School</a:t>
            </a:r>
            <a:endParaRPr sz="7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616" y="6502520"/>
            <a:ext cx="197272" cy="22565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9393" y="269875"/>
            <a:ext cx="407046" cy="671064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139337" y="6336562"/>
            <a:ext cx="2504440" cy="502284"/>
          </a:xfrm>
          <a:custGeom>
            <a:avLst/>
            <a:gdLst/>
            <a:ahLst/>
            <a:cxnLst/>
            <a:rect l="l" t="t" r="r" b="b"/>
            <a:pathLst>
              <a:path w="2504440" h="502284">
                <a:moveTo>
                  <a:pt x="2504414" y="0"/>
                </a:moveTo>
                <a:lnTo>
                  <a:pt x="0" y="0"/>
                </a:lnTo>
                <a:lnTo>
                  <a:pt x="0" y="502110"/>
                </a:lnTo>
                <a:lnTo>
                  <a:pt x="2504414" y="502110"/>
                </a:lnTo>
                <a:lnTo>
                  <a:pt x="25044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956010" y="1455229"/>
            <a:ext cx="10934065" cy="4839335"/>
            <a:chOff x="956010" y="1455229"/>
            <a:chExt cx="10934065" cy="4839335"/>
          </a:xfrm>
        </p:grpSpPr>
        <p:sp>
          <p:nvSpPr>
            <p:cNvPr id="8" name="object 8" descr=""/>
            <p:cNvSpPr/>
            <p:nvPr/>
          </p:nvSpPr>
          <p:spPr>
            <a:xfrm>
              <a:off x="960772" y="1461073"/>
              <a:ext cx="10924540" cy="4829175"/>
            </a:xfrm>
            <a:custGeom>
              <a:avLst/>
              <a:gdLst/>
              <a:ahLst/>
              <a:cxnLst/>
              <a:rect l="l" t="t" r="r" b="b"/>
              <a:pathLst>
                <a:path w="10924540" h="4829175">
                  <a:moveTo>
                    <a:pt x="0" y="4828725"/>
                  </a:moveTo>
                  <a:lnTo>
                    <a:pt x="1" y="0"/>
                  </a:lnTo>
                </a:path>
                <a:path w="10924540" h="4829175">
                  <a:moveTo>
                    <a:pt x="0" y="4828725"/>
                  </a:moveTo>
                  <a:lnTo>
                    <a:pt x="10924093" y="482872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352354" y="1914974"/>
              <a:ext cx="57150" cy="937260"/>
            </a:xfrm>
            <a:custGeom>
              <a:avLst/>
              <a:gdLst/>
              <a:ahLst/>
              <a:cxnLst/>
              <a:rect l="l" t="t" r="r" b="b"/>
              <a:pathLst>
                <a:path w="57150" h="937260">
                  <a:moveTo>
                    <a:pt x="28389" y="523426"/>
                  </a:moveTo>
                  <a:lnTo>
                    <a:pt x="28389" y="936773"/>
                  </a:lnTo>
                </a:path>
                <a:path w="57150" h="937260">
                  <a:moveTo>
                    <a:pt x="28389" y="523426"/>
                  </a:moveTo>
                  <a:lnTo>
                    <a:pt x="28389" y="0"/>
                  </a:lnTo>
                </a:path>
                <a:path w="57150" h="937260">
                  <a:moveTo>
                    <a:pt x="0" y="936773"/>
                  </a:moveTo>
                  <a:lnTo>
                    <a:pt x="57150" y="936773"/>
                  </a:lnTo>
                </a:path>
                <a:path w="57150" h="937260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192670" y="1459991"/>
              <a:ext cx="57150" cy="1508125"/>
            </a:xfrm>
            <a:custGeom>
              <a:avLst/>
              <a:gdLst/>
              <a:ahLst/>
              <a:cxnLst/>
              <a:rect l="l" t="t" r="r" b="b"/>
              <a:pathLst>
                <a:path w="57150" h="1508125">
                  <a:moveTo>
                    <a:pt x="29322" y="890016"/>
                  </a:moveTo>
                  <a:lnTo>
                    <a:pt x="29322" y="1507644"/>
                  </a:lnTo>
                </a:path>
                <a:path w="57150" h="1508125">
                  <a:moveTo>
                    <a:pt x="29322" y="890016"/>
                  </a:moveTo>
                  <a:lnTo>
                    <a:pt x="29322" y="0"/>
                  </a:lnTo>
                </a:path>
                <a:path w="57150" h="1508125">
                  <a:moveTo>
                    <a:pt x="0" y="1507644"/>
                  </a:moveTo>
                  <a:lnTo>
                    <a:pt x="57150" y="1507644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032984" y="2059835"/>
              <a:ext cx="57150" cy="1332865"/>
            </a:xfrm>
            <a:custGeom>
              <a:avLst/>
              <a:gdLst/>
              <a:ahLst/>
              <a:cxnLst/>
              <a:rect l="l" t="t" r="r" b="b"/>
              <a:pathLst>
                <a:path w="57150" h="1332864">
                  <a:moveTo>
                    <a:pt x="27207" y="887580"/>
                  </a:moveTo>
                  <a:lnTo>
                    <a:pt x="27207" y="1332728"/>
                  </a:lnTo>
                </a:path>
                <a:path w="57150" h="1332864">
                  <a:moveTo>
                    <a:pt x="27207" y="887580"/>
                  </a:moveTo>
                  <a:lnTo>
                    <a:pt x="27207" y="0"/>
                  </a:lnTo>
                </a:path>
                <a:path w="57150" h="1332864">
                  <a:moveTo>
                    <a:pt x="0" y="1332728"/>
                  </a:moveTo>
                  <a:lnTo>
                    <a:pt x="57150" y="1332728"/>
                  </a:lnTo>
                </a:path>
                <a:path w="57150" h="1332864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873299" y="1459992"/>
              <a:ext cx="57150" cy="2203450"/>
            </a:xfrm>
            <a:custGeom>
              <a:avLst/>
              <a:gdLst/>
              <a:ahLst/>
              <a:cxnLst/>
              <a:rect l="l" t="t" r="r" b="b"/>
              <a:pathLst>
                <a:path w="57150" h="2203450">
                  <a:moveTo>
                    <a:pt x="28140" y="1237487"/>
                  </a:moveTo>
                  <a:lnTo>
                    <a:pt x="28140" y="2202980"/>
                  </a:lnTo>
                </a:path>
                <a:path w="57150" h="2203450">
                  <a:moveTo>
                    <a:pt x="28140" y="1237487"/>
                  </a:moveTo>
                  <a:lnTo>
                    <a:pt x="28140" y="0"/>
                  </a:lnTo>
                </a:path>
                <a:path w="57150" h="2203450">
                  <a:moveTo>
                    <a:pt x="0" y="2202980"/>
                  </a:moveTo>
                  <a:lnTo>
                    <a:pt x="57150" y="220298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713615" y="1886002"/>
              <a:ext cx="57150" cy="1429385"/>
            </a:xfrm>
            <a:custGeom>
              <a:avLst/>
              <a:gdLst/>
              <a:ahLst/>
              <a:cxnLst/>
              <a:rect l="l" t="t" r="r" b="b"/>
              <a:pathLst>
                <a:path w="57150" h="1429385">
                  <a:moveTo>
                    <a:pt x="29073" y="1061414"/>
                  </a:moveTo>
                  <a:lnTo>
                    <a:pt x="29073" y="1429302"/>
                  </a:lnTo>
                </a:path>
                <a:path w="57150" h="1429385">
                  <a:moveTo>
                    <a:pt x="29073" y="1061414"/>
                  </a:moveTo>
                  <a:lnTo>
                    <a:pt x="29073" y="0"/>
                  </a:lnTo>
                </a:path>
                <a:path w="57150" h="1429385">
                  <a:moveTo>
                    <a:pt x="0" y="1429302"/>
                  </a:moveTo>
                  <a:lnTo>
                    <a:pt x="57150" y="1429302"/>
                  </a:lnTo>
                </a:path>
                <a:path w="57150" h="1429385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553929" y="2059835"/>
              <a:ext cx="57150" cy="1487805"/>
            </a:xfrm>
            <a:custGeom>
              <a:avLst/>
              <a:gdLst/>
              <a:ahLst/>
              <a:cxnLst/>
              <a:rect l="l" t="t" r="r" b="b"/>
              <a:pathLst>
                <a:path w="57150" h="1487804">
                  <a:moveTo>
                    <a:pt x="30006" y="908916"/>
                  </a:moveTo>
                  <a:lnTo>
                    <a:pt x="30006" y="1487247"/>
                  </a:lnTo>
                </a:path>
                <a:path w="57150" h="1487804">
                  <a:moveTo>
                    <a:pt x="30006" y="908916"/>
                  </a:moveTo>
                  <a:lnTo>
                    <a:pt x="30006" y="0"/>
                  </a:lnTo>
                </a:path>
                <a:path w="57150" h="1487804">
                  <a:moveTo>
                    <a:pt x="0" y="1487247"/>
                  </a:moveTo>
                  <a:lnTo>
                    <a:pt x="57150" y="1487247"/>
                  </a:lnTo>
                </a:path>
                <a:path w="57150" h="1487804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394244" y="2127437"/>
              <a:ext cx="57150" cy="1419860"/>
            </a:xfrm>
            <a:custGeom>
              <a:avLst/>
              <a:gdLst/>
              <a:ahLst/>
              <a:cxnLst/>
              <a:rect l="l" t="t" r="r" b="b"/>
              <a:pathLst>
                <a:path w="57150" h="1419860">
                  <a:moveTo>
                    <a:pt x="27891" y="993714"/>
                  </a:moveTo>
                  <a:lnTo>
                    <a:pt x="27891" y="1419645"/>
                  </a:lnTo>
                </a:path>
                <a:path w="57150" h="1419860">
                  <a:moveTo>
                    <a:pt x="27891" y="993714"/>
                  </a:moveTo>
                  <a:lnTo>
                    <a:pt x="27891" y="0"/>
                  </a:lnTo>
                </a:path>
                <a:path w="57150" h="1419860">
                  <a:moveTo>
                    <a:pt x="0" y="1419645"/>
                  </a:moveTo>
                  <a:lnTo>
                    <a:pt x="57150" y="1419645"/>
                  </a:lnTo>
                </a:path>
                <a:path w="57150" h="1419860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234558" y="1459991"/>
              <a:ext cx="57150" cy="1951989"/>
            </a:xfrm>
            <a:custGeom>
              <a:avLst/>
              <a:gdLst/>
              <a:ahLst/>
              <a:cxnLst/>
              <a:rect l="l" t="t" r="r" b="b"/>
              <a:pathLst>
                <a:path w="57150" h="1951989">
                  <a:moveTo>
                    <a:pt x="28825" y="1197863"/>
                  </a:moveTo>
                  <a:lnTo>
                    <a:pt x="28825" y="1951886"/>
                  </a:lnTo>
                </a:path>
                <a:path w="57150" h="1951989">
                  <a:moveTo>
                    <a:pt x="28825" y="1197863"/>
                  </a:moveTo>
                  <a:lnTo>
                    <a:pt x="28825" y="0"/>
                  </a:lnTo>
                </a:path>
                <a:path w="57150" h="1951989">
                  <a:moveTo>
                    <a:pt x="0" y="1951886"/>
                  </a:moveTo>
                  <a:lnTo>
                    <a:pt x="57150" y="1951886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915188" y="1459991"/>
              <a:ext cx="57150" cy="2145665"/>
            </a:xfrm>
            <a:custGeom>
              <a:avLst/>
              <a:gdLst/>
              <a:ahLst/>
              <a:cxnLst/>
              <a:rect l="l" t="t" r="r" b="b"/>
              <a:pathLst>
                <a:path w="57150" h="2145665">
                  <a:moveTo>
                    <a:pt x="27643" y="1603248"/>
                  </a:moveTo>
                  <a:lnTo>
                    <a:pt x="27643" y="2145036"/>
                  </a:lnTo>
                </a:path>
                <a:path w="57150" h="2145665">
                  <a:moveTo>
                    <a:pt x="27643" y="1603248"/>
                  </a:moveTo>
                  <a:lnTo>
                    <a:pt x="27643" y="0"/>
                  </a:lnTo>
                </a:path>
                <a:path w="57150" h="2145665">
                  <a:moveTo>
                    <a:pt x="0" y="2145036"/>
                  </a:moveTo>
                  <a:lnTo>
                    <a:pt x="57150" y="2145036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0595818" y="1615592"/>
              <a:ext cx="57150" cy="2105660"/>
            </a:xfrm>
            <a:custGeom>
              <a:avLst/>
              <a:gdLst/>
              <a:ahLst/>
              <a:cxnLst/>
              <a:rect l="l" t="t" r="r" b="b"/>
              <a:pathLst>
                <a:path w="57150" h="2105660">
                  <a:moveTo>
                    <a:pt x="29509" y="1718919"/>
                  </a:moveTo>
                  <a:lnTo>
                    <a:pt x="29509" y="2105324"/>
                  </a:lnTo>
                </a:path>
                <a:path w="57150" h="2105660">
                  <a:moveTo>
                    <a:pt x="29509" y="1718919"/>
                  </a:moveTo>
                  <a:lnTo>
                    <a:pt x="29509" y="0"/>
                  </a:lnTo>
                </a:path>
                <a:path w="57150" h="2105660">
                  <a:moveTo>
                    <a:pt x="0" y="2105324"/>
                  </a:moveTo>
                  <a:lnTo>
                    <a:pt x="57150" y="2105324"/>
                  </a:lnTo>
                </a:path>
                <a:path w="57150" h="2105660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1436134" y="1886002"/>
              <a:ext cx="57150" cy="1052830"/>
            </a:xfrm>
            <a:custGeom>
              <a:avLst/>
              <a:gdLst/>
              <a:ahLst/>
              <a:cxnLst/>
              <a:rect l="l" t="t" r="r" b="b"/>
              <a:pathLst>
                <a:path w="57150" h="1052830">
                  <a:moveTo>
                    <a:pt x="27394" y="579830"/>
                  </a:moveTo>
                  <a:lnTo>
                    <a:pt x="27394" y="1052662"/>
                  </a:lnTo>
                </a:path>
                <a:path w="57150" h="1052830">
                  <a:moveTo>
                    <a:pt x="27394" y="579830"/>
                  </a:moveTo>
                  <a:lnTo>
                    <a:pt x="27394" y="0"/>
                  </a:lnTo>
                </a:path>
                <a:path w="57150" h="1052830">
                  <a:moveTo>
                    <a:pt x="0" y="1052662"/>
                  </a:moveTo>
                  <a:lnTo>
                    <a:pt x="57150" y="1052662"/>
                  </a:lnTo>
                </a:path>
                <a:path w="57150" h="1052830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380929" y="2349558"/>
              <a:ext cx="10083800" cy="985519"/>
            </a:xfrm>
            <a:custGeom>
              <a:avLst/>
              <a:gdLst/>
              <a:ahLst/>
              <a:cxnLst/>
              <a:rect l="l" t="t" r="r" b="b"/>
              <a:pathLst>
                <a:path w="10083800" h="985520">
                  <a:moveTo>
                    <a:pt x="0" y="88841"/>
                  </a:moveTo>
                  <a:lnTo>
                    <a:pt x="841062" y="0"/>
                  </a:lnTo>
                  <a:lnTo>
                    <a:pt x="1679262" y="597857"/>
                  </a:lnTo>
                  <a:lnTo>
                    <a:pt x="2520510" y="347921"/>
                  </a:lnTo>
                  <a:lnTo>
                    <a:pt x="3361758" y="597857"/>
                  </a:lnTo>
                  <a:lnTo>
                    <a:pt x="4203006" y="619193"/>
                  </a:lnTo>
                  <a:lnTo>
                    <a:pt x="5041206" y="771593"/>
                  </a:lnTo>
                  <a:lnTo>
                    <a:pt x="5882454" y="308297"/>
                  </a:lnTo>
                  <a:lnTo>
                    <a:pt x="6723702" y="512513"/>
                  </a:lnTo>
                  <a:lnTo>
                    <a:pt x="7561902" y="713681"/>
                  </a:lnTo>
                  <a:lnTo>
                    <a:pt x="8403150" y="850841"/>
                  </a:lnTo>
                  <a:lnTo>
                    <a:pt x="9244398" y="985060"/>
                  </a:lnTo>
                  <a:lnTo>
                    <a:pt x="10083779" y="116273"/>
                  </a:lnTo>
                </a:path>
              </a:pathLst>
            </a:custGeom>
            <a:ln w="285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7012" y="2305273"/>
              <a:ext cx="88392" cy="88391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5764" y="2393665"/>
              <a:ext cx="88392" cy="8839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15212" y="2902681"/>
              <a:ext cx="88392" cy="88392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6460" y="2652745"/>
              <a:ext cx="88391" cy="88392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97708" y="2902681"/>
              <a:ext cx="88391" cy="88392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38956" y="2924017"/>
              <a:ext cx="88391" cy="88392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18403" y="2613121"/>
              <a:ext cx="88392" cy="88391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7155" y="3076417"/>
              <a:ext cx="88392" cy="88392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97851" y="3018505"/>
              <a:ext cx="88392" cy="88392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80347" y="3289776"/>
              <a:ext cx="88392" cy="88391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18547" y="2421097"/>
              <a:ext cx="88392" cy="88391"/>
            </a:xfrm>
            <a:prstGeom prst="rect">
              <a:avLst/>
            </a:prstGeom>
          </p:spPr>
        </p:pic>
      </p:grpSp>
      <p:sp>
        <p:nvSpPr>
          <p:cNvPr id="32" name="object 32" descr=""/>
          <p:cNvSpPr txBox="1"/>
          <p:nvPr/>
        </p:nvSpPr>
        <p:spPr>
          <a:xfrm>
            <a:off x="597414" y="6155435"/>
            <a:ext cx="2286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"/>
                <a:cs typeface="Arial"/>
              </a:rPr>
              <a:t>50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498544" y="5192267"/>
            <a:ext cx="3302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"/>
                <a:cs typeface="Arial"/>
              </a:rPr>
              <a:t>100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498544" y="4226052"/>
            <a:ext cx="3302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"/>
                <a:cs typeface="Arial"/>
              </a:rPr>
              <a:t>150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498544" y="3259835"/>
            <a:ext cx="3302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"/>
                <a:cs typeface="Arial"/>
              </a:rPr>
              <a:t>200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498544" y="2293620"/>
            <a:ext cx="3302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"/>
                <a:cs typeface="Arial"/>
              </a:rPr>
              <a:t>250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98544" y="1327403"/>
            <a:ext cx="3302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"/>
                <a:cs typeface="Arial"/>
              </a:rPr>
              <a:t>300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7091913" y="6338315"/>
            <a:ext cx="341630" cy="44323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22860" marR="5080" indent="-10795">
              <a:lnSpc>
                <a:spcPts val="1610"/>
              </a:lnSpc>
              <a:spcBef>
                <a:spcPts val="210"/>
              </a:spcBef>
            </a:pPr>
            <a:r>
              <a:rPr dirty="0" sz="1400" spc="-25">
                <a:latin typeface="Arial"/>
                <a:cs typeface="Arial"/>
              </a:rPr>
              <a:t>Day 196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8761853" y="6338315"/>
            <a:ext cx="341630" cy="44323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22860" marR="5080" indent="-10795">
              <a:lnSpc>
                <a:spcPts val="1610"/>
              </a:lnSpc>
              <a:spcBef>
                <a:spcPts val="210"/>
              </a:spcBef>
            </a:pPr>
            <a:r>
              <a:rPr dirty="0" sz="1400" spc="-25">
                <a:latin typeface="Arial"/>
                <a:cs typeface="Arial"/>
              </a:rPr>
              <a:t>Day 252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5400356" y="6332220"/>
            <a:ext cx="341630" cy="44323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22860" marR="5080" indent="-10795">
              <a:lnSpc>
                <a:spcPts val="1610"/>
              </a:lnSpc>
              <a:spcBef>
                <a:spcPts val="210"/>
              </a:spcBef>
            </a:pPr>
            <a:r>
              <a:rPr dirty="0" sz="1400" spc="-25">
                <a:latin typeface="Arial"/>
                <a:cs typeface="Arial"/>
              </a:rPr>
              <a:t>Day 140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6121218" y="6338315"/>
            <a:ext cx="556260" cy="44323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228600" marR="5080" indent="-215900">
              <a:lnSpc>
                <a:spcPts val="1610"/>
              </a:lnSpc>
              <a:spcBef>
                <a:spcPts val="210"/>
              </a:spcBef>
            </a:pPr>
            <a:r>
              <a:rPr dirty="0" sz="1400" spc="-10" b="1">
                <a:latin typeface="Arial"/>
                <a:cs typeface="Arial"/>
              </a:rPr>
              <a:t>Month </a:t>
            </a:r>
            <a:r>
              <a:rPr dirty="0" sz="1400" spc="-50" b="1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10447689" y="6338315"/>
            <a:ext cx="341630" cy="44323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22860" marR="5080" indent="-10795">
              <a:lnSpc>
                <a:spcPts val="1610"/>
              </a:lnSpc>
              <a:spcBef>
                <a:spcPts val="210"/>
              </a:spcBef>
            </a:pPr>
            <a:r>
              <a:rPr dirty="0" sz="1400" spc="-25">
                <a:latin typeface="Arial"/>
                <a:cs typeface="Arial"/>
              </a:rPr>
              <a:t>Day 308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11215892" y="6335267"/>
            <a:ext cx="518159" cy="44323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60020" marR="5080" indent="-147955">
              <a:lnSpc>
                <a:spcPts val="1610"/>
              </a:lnSpc>
              <a:spcBef>
                <a:spcPts val="210"/>
              </a:spcBef>
            </a:pPr>
            <a:r>
              <a:rPr dirty="0" sz="1400" spc="-10">
                <a:latin typeface="Arial"/>
                <a:cs typeface="Arial"/>
              </a:rPr>
              <a:t>Month </a:t>
            </a:r>
            <a:r>
              <a:rPr dirty="0" sz="1400" spc="-25"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4532101" y="6338315"/>
            <a:ext cx="341630" cy="44323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29209" marR="5080" indent="-17145">
              <a:lnSpc>
                <a:spcPts val="1610"/>
              </a:lnSpc>
              <a:spcBef>
                <a:spcPts val="210"/>
              </a:spcBef>
            </a:pPr>
            <a:r>
              <a:rPr dirty="0" sz="1400" spc="-25">
                <a:latin typeface="Arial"/>
                <a:cs typeface="Arial"/>
              </a:rPr>
              <a:t>Day 112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994096" y="6368796"/>
            <a:ext cx="7550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Arial"/>
                <a:cs typeface="Arial"/>
              </a:rPr>
              <a:t>Baseline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 descr=""/>
          <p:cNvSpPr/>
          <p:nvPr/>
        </p:nvSpPr>
        <p:spPr>
          <a:xfrm>
            <a:off x="1733924" y="6306759"/>
            <a:ext cx="798195" cy="553085"/>
          </a:xfrm>
          <a:custGeom>
            <a:avLst/>
            <a:gdLst/>
            <a:ahLst/>
            <a:cxnLst/>
            <a:rect l="l" t="t" r="r" b="b"/>
            <a:pathLst>
              <a:path w="798194" h="553084">
                <a:moveTo>
                  <a:pt x="797919" y="0"/>
                </a:moveTo>
                <a:lnTo>
                  <a:pt x="0" y="0"/>
                </a:lnTo>
                <a:lnTo>
                  <a:pt x="0" y="552926"/>
                </a:lnTo>
                <a:lnTo>
                  <a:pt x="797919" y="552926"/>
                </a:lnTo>
                <a:lnTo>
                  <a:pt x="7979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 txBox="1"/>
          <p:nvPr/>
        </p:nvSpPr>
        <p:spPr>
          <a:xfrm>
            <a:off x="1962227" y="6338315"/>
            <a:ext cx="341630" cy="44323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71755" marR="5080" indent="-59690">
              <a:lnSpc>
                <a:spcPts val="1610"/>
              </a:lnSpc>
              <a:spcBef>
                <a:spcPts val="210"/>
              </a:spcBef>
            </a:pPr>
            <a:r>
              <a:rPr dirty="0" sz="1400" spc="-25">
                <a:latin typeface="Arial"/>
                <a:cs typeface="Arial"/>
              </a:rPr>
              <a:t>Day 28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 descr=""/>
          <p:cNvSpPr/>
          <p:nvPr/>
        </p:nvSpPr>
        <p:spPr>
          <a:xfrm>
            <a:off x="2643751" y="6306751"/>
            <a:ext cx="798195" cy="553085"/>
          </a:xfrm>
          <a:custGeom>
            <a:avLst/>
            <a:gdLst/>
            <a:ahLst/>
            <a:cxnLst/>
            <a:rect l="l" t="t" r="r" b="b"/>
            <a:pathLst>
              <a:path w="798195" h="553084">
                <a:moveTo>
                  <a:pt x="797918" y="0"/>
                </a:moveTo>
                <a:lnTo>
                  <a:pt x="0" y="0"/>
                </a:lnTo>
                <a:lnTo>
                  <a:pt x="0" y="552926"/>
                </a:lnTo>
                <a:lnTo>
                  <a:pt x="797918" y="552926"/>
                </a:lnTo>
                <a:lnTo>
                  <a:pt x="7979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 txBox="1"/>
          <p:nvPr/>
        </p:nvSpPr>
        <p:spPr>
          <a:xfrm>
            <a:off x="2872054" y="6338315"/>
            <a:ext cx="341630" cy="44323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71755" marR="5080" indent="-59690">
              <a:lnSpc>
                <a:spcPts val="1610"/>
              </a:lnSpc>
              <a:spcBef>
                <a:spcPts val="210"/>
              </a:spcBef>
            </a:pPr>
            <a:r>
              <a:rPr dirty="0" sz="1400" spc="-25">
                <a:latin typeface="Arial"/>
                <a:cs typeface="Arial"/>
              </a:rPr>
              <a:t>Day 56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3711609" y="6338315"/>
            <a:ext cx="341630" cy="44323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71755" marR="5080" indent="-59690">
              <a:lnSpc>
                <a:spcPts val="1610"/>
              </a:lnSpc>
              <a:spcBef>
                <a:spcPts val="210"/>
              </a:spcBef>
            </a:pPr>
            <a:r>
              <a:rPr dirty="0" sz="1400" spc="-25">
                <a:latin typeface="Arial"/>
                <a:cs typeface="Arial"/>
              </a:rPr>
              <a:t>Day 84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3708" rIns="0" bIns="0" rtlCol="0" vert="horz">
            <a:spAutoFit/>
          </a:bodyPr>
          <a:lstStyle/>
          <a:p>
            <a:pPr marL="1629410">
              <a:lnSpc>
                <a:spcPct val="100000"/>
              </a:lnSpc>
              <a:spcBef>
                <a:spcPts val="100"/>
              </a:spcBef>
            </a:pPr>
            <a:r>
              <a:rPr dirty="0"/>
              <a:t>Olezarsen</a:t>
            </a:r>
            <a:r>
              <a:rPr dirty="0" spc="-190"/>
              <a:t> </a:t>
            </a:r>
            <a:r>
              <a:rPr dirty="0" spc="-10"/>
              <a:t>Efficacy</a:t>
            </a:r>
          </a:p>
        </p:txBody>
      </p:sp>
      <p:pic>
        <p:nvPicPr>
          <p:cNvPr id="52" name="object 5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699245" y="459348"/>
            <a:ext cx="1914518" cy="478270"/>
          </a:xfrm>
          <a:prstGeom prst="rect">
            <a:avLst/>
          </a:prstGeom>
        </p:spPr>
      </p:pic>
      <p:sp>
        <p:nvSpPr>
          <p:cNvPr id="53" name="object 53" descr=""/>
          <p:cNvSpPr txBox="1"/>
          <p:nvPr/>
        </p:nvSpPr>
        <p:spPr>
          <a:xfrm>
            <a:off x="8701886" y="6069076"/>
            <a:ext cx="31623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i="1">
                <a:latin typeface="Arial"/>
                <a:cs typeface="Arial"/>
              </a:rPr>
              <a:t>Values</a:t>
            </a:r>
            <a:r>
              <a:rPr dirty="0" sz="1000" spc="-2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shown</a:t>
            </a:r>
            <a:r>
              <a:rPr dirty="0" sz="1000" spc="-2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are</a:t>
            </a:r>
            <a:r>
              <a:rPr dirty="0" sz="1000" spc="-2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median</a:t>
            </a:r>
            <a:r>
              <a:rPr dirty="0" sz="1000" spc="-2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and</a:t>
            </a:r>
            <a:r>
              <a:rPr dirty="0" sz="1000" spc="-2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95%</a:t>
            </a:r>
            <a:r>
              <a:rPr dirty="0" sz="1000" spc="-1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CI</a:t>
            </a:r>
            <a:r>
              <a:rPr dirty="0" sz="1000" spc="-2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by</a:t>
            </a:r>
            <a:r>
              <a:rPr dirty="0" sz="1000" spc="-2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treatment</a:t>
            </a:r>
            <a:r>
              <a:rPr dirty="0" sz="1000" spc="-25" i="1">
                <a:latin typeface="Arial"/>
                <a:cs typeface="Arial"/>
              </a:rPr>
              <a:t> arm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4" name="object 5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00754" y="6407302"/>
            <a:ext cx="321263" cy="374904"/>
          </a:xfrm>
          <a:prstGeom prst="rect">
            <a:avLst/>
          </a:prstGeom>
        </p:spPr>
      </p:pic>
      <p:pic>
        <p:nvPicPr>
          <p:cNvPr id="55" name="object 5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1193" y="6422007"/>
            <a:ext cx="298573" cy="358843"/>
          </a:xfrm>
          <a:prstGeom prst="rect">
            <a:avLst/>
          </a:prstGeom>
        </p:spPr>
      </p:pic>
      <p:pic>
        <p:nvPicPr>
          <p:cNvPr id="56" name="object 56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67694" y="196977"/>
            <a:ext cx="508646" cy="822959"/>
          </a:xfrm>
          <a:prstGeom prst="rect">
            <a:avLst/>
          </a:prstGeom>
        </p:spPr>
      </p:pic>
      <p:sp>
        <p:nvSpPr>
          <p:cNvPr id="57" name="object 57" descr=""/>
          <p:cNvSpPr txBox="1"/>
          <p:nvPr/>
        </p:nvSpPr>
        <p:spPr>
          <a:xfrm>
            <a:off x="2728998" y="1381252"/>
            <a:ext cx="803910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dirty="0" sz="1600" spc="-10" b="1">
                <a:latin typeface="Arial"/>
                <a:cs typeface="Arial"/>
              </a:rPr>
              <a:t>Placebo (N=39)</a:t>
            </a:r>
            <a:endParaRPr sz="1600">
              <a:latin typeface="Arial"/>
              <a:cs typeface="Arial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117105" y="2517610"/>
            <a:ext cx="252729" cy="20828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70"/>
              </a:lnSpc>
            </a:pPr>
            <a:r>
              <a:rPr dirty="0" sz="1600" spc="-10" b="1">
                <a:latin typeface="Arial"/>
                <a:cs typeface="Arial"/>
              </a:rPr>
              <a:t>Triglycerides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(mg/dL)</a:t>
            </a:r>
            <a:endParaRPr sz="1600">
              <a:latin typeface="Arial"/>
              <a:cs typeface="Arial"/>
            </a:endParaRPr>
          </a:p>
        </p:txBody>
      </p:sp>
      <p:sp>
        <p:nvSpPr>
          <p:cNvPr id="59" name="object 59" descr=""/>
          <p:cNvSpPr/>
          <p:nvPr/>
        </p:nvSpPr>
        <p:spPr>
          <a:xfrm>
            <a:off x="2203704" y="1415059"/>
            <a:ext cx="6760209" cy="51435"/>
          </a:xfrm>
          <a:custGeom>
            <a:avLst/>
            <a:gdLst/>
            <a:ahLst/>
            <a:cxnLst/>
            <a:rect l="l" t="t" r="r" b="b"/>
            <a:pathLst>
              <a:path w="6760209" h="51434">
                <a:moveTo>
                  <a:pt x="45720" y="45834"/>
                </a:moveTo>
                <a:lnTo>
                  <a:pt x="22860" y="114"/>
                </a:lnTo>
                <a:lnTo>
                  <a:pt x="0" y="45834"/>
                </a:lnTo>
                <a:lnTo>
                  <a:pt x="45720" y="45834"/>
                </a:lnTo>
                <a:close/>
              </a:path>
              <a:path w="6760209" h="51434">
                <a:moveTo>
                  <a:pt x="1720303" y="45720"/>
                </a:moveTo>
                <a:lnTo>
                  <a:pt x="1697443" y="0"/>
                </a:lnTo>
                <a:lnTo>
                  <a:pt x="1674583" y="45720"/>
                </a:lnTo>
                <a:lnTo>
                  <a:pt x="1720303" y="45720"/>
                </a:lnTo>
                <a:close/>
              </a:path>
              <a:path w="6760209" h="51434">
                <a:moveTo>
                  <a:pt x="5084102" y="51155"/>
                </a:moveTo>
                <a:lnTo>
                  <a:pt x="5061242" y="5435"/>
                </a:lnTo>
                <a:lnTo>
                  <a:pt x="5038382" y="51155"/>
                </a:lnTo>
                <a:lnTo>
                  <a:pt x="5084102" y="51155"/>
                </a:lnTo>
                <a:close/>
              </a:path>
              <a:path w="6760209" h="51434">
                <a:moveTo>
                  <a:pt x="6759588" y="51155"/>
                </a:moveTo>
                <a:lnTo>
                  <a:pt x="6736728" y="5435"/>
                </a:lnTo>
                <a:lnTo>
                  <a:pt x="6713868" y="51155"/>
                </a:lnTo>
                <a:lnTo>
                  <a:pt x="6759588" y="5115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2024-04-07T16:20:29Z</dcterms:created>
  <dcterms:modified xsi:type="dcterms:W3CDTF">2024-04-07T16:20:29Z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2024-04-05T00:00:00Z</vt:filetime>
  </property>
  <property fmtid="{D5CDD505-2E9C-101B-9397-08002B2CF9AE}" pid="3" name="LastSaved">
    <vt:filetime>2024-04-07T00:00:00Z</vt:filetime>
  </property>
  <property fmtid="{D5CDD505-2E9C-101B-9397-08002B2CF9AE}" pid="4" name="Producer">
    <vt:lpwstr>macOS Version 13.2.1 (Build 22D68) Quartz PDFContext</vt:lpwstr>
  </property>
</Properties>
</file>