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61" r:id="rId3"/>
    <p:sldId id="293" r:id="rId4"/>
    <p:sldId id="294" r:id="rId5"/>
    <p:sldId id="295" r:id="rId6"/>
    <p:sldId id="296" r:id="rId7"/>
    <p:sldId id="273" r:id="rId8"/>
    <p:sldId id="263" r:id="rId9"/>
    <p:sldId id="264" r:id="rId10"/>
    <p:sldId id="284" r:id="rId11"/>
    <p:sldId id="282" r:id="rId12"/>
    <p:sldId id="270" r:id="rId13"/>
    <p:sldId id="299" r:id="rId14"/>
    <p:sldId id="301" r:id="rId15"/>
    <p:sldId id="288" r:id="rId16"/>
    <p:sldId id="286" r:id="rId17"/>
    <p:sldId id="289" r:id="rId18"/>
    <p:sldId id="291" r:id="rId19"/>
    <p:sldId id="302" r:id="rId20"/>
    <p:sldId id="292" r:id="rId21"/>
    <p:sldId id="262" r:id="rId22"/>
    <p:sldId id="297" r:id="rId23"/>
    <p:sldId id="283" r:id="rId24"/>
    <p:sldId id="303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0092"/>
    <a:srgbClr val="6600CC"/>
    <a:srgbClr val="333399"/>
    <a:srgbClr val="000000"/>
    <a:srgbClr val="582480"/>
    <a:srgbClr val="969696"/>
    <a:srgbClr val="76FEFE"/>
    <a:srgbClr val="492F92"/>
    <a:srgbClr val="EE3124"/>
    <a:srgbClr val="4F2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0"/>
    <p:restoredTop sz="94580"/>
  </p:normalViewPr>
  <p:slideViewPr>
    <p:cSldViewPr>
      <p:cViewPr varScale="1">
        <p:scale>
          <a:sx n="89" d="100"/>
          <a:sy n="89" d="100"/>
        </p:scale>
        <p:origin x="1421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800" b="0" i="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cVAD</a:t>
            </a:r>
            <a:r>
              <a:rPr lang="en-US" sz="1800" b="0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Registry</a:t>
            </a:r>
            <a:r>
              <a:rPr lang="en-US" sz="1800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cVAD Registry Shock Survival**</c:v>
                </c:pt>
              </c:strCache>
            </c:strRef>
          </c:tx>
          <c:spPr>
            <a:solidFill>
              <a:srgbClr val="333399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A0B-CA43-A8E6-7D6CA6058E0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Hemodynamic Monitoring</c:v>
                </c:pt>
                <c:pt idx="1">
                  <c:v>Hemodynamic Monitoring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0.68</c:v>
                </c:pt>
                <c:pt idx="1">
                  <c:v>0.76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0B-CA43-A8E6-7D6CA6058E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958349296"/>
        <c:axId val="-1634574480"/>
      </c:barChart>
      <c:catAx>
        <c:axId val="-958349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634574480"/>
        <c:crosses val="autoZero"/>
        <c:auto val="1"/>
        <c:lblAlgn val="ctr"/>
        <c:lblOffset val="100"/>
        <c:noMultiLvlLbl val="0"/>
      </c:catAx>
      <c:valAx>
        <c:axId val="-1634574480"/>
        <c:scaling>
          <c:orientation val="minMax"/>
          <c:max val="0.8"/>
          <c:min val="0.3"/>
        </c:scaling>
        <c:delete val="1"/>
        <c:axPos val="l"/>
        <c:numFmt formatCode="0%" sourceLinked="1"/>
        <c:majorTickMark val="none"/>
        <c:minorTickMark val="none"/>
        <c:tickLblPos val="nextTo"/>
        <c:crossAx val="-958349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IQ Database</a:t>
            </a:r>
            <a:r>
              <a:rPr lang="en-US" sz="18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IQ Database AMI CGS Survival</c:v>
                </c:pt>
              </c:strCache>
            </c:strRef>
          </c:tx>
          <c:spPr>
            <a:solidFill>
              <a:srgbClr val="333399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DD5-7148-9B0C-095F3589442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Hemodynamic Monitoring</c:v>
                </c:pt>
                <c:pt idx="1">
                  <c:v>Hemodynamic Monitoring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0.48699999999999999</c:v>
                </c:pt>
                <c:pt idx="1">
                  <c:v>0.625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D5-7148-9B0C-095F358944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866630384"/>
        <c:axId val="-866636912"/>
      </c:barChart>
      <c:catAx>
        <c:axId val="-866630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866636912"/>
        <c:crosses val="autoZero"/>
        <c:auto val="1"/>
        <c:lblAlgn val="ctr"/>
        <c:lblOffset val="100"/>
        <c:noMultiLvlLbl val="0"/>
      </c:catAx>
      <c:valAx>
        <c:axId val="-866636912"/>
        <c:scaling>
          <c:orientation val="minMax"/>
          <c:max val="0.8"/>
          <c:min val="0.3"/>
        </c:scaling>
        <c:delete val="1"/>
        <c:axPos val="l"/>
        <c:numFmt formatCode="0%" sourceLinked="1"/>
        <c:majorTickMark val="out"/>
        <c:minorTickMark val="none"/>
        <c:tickLblPos val="nextTo"/>
        <c:crossAx val="-86663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B0C57-68C5-41BF-8195-8B7A29FB35F9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267595-0D70-47CB-A855-066D5F1D673D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1600" dirty="0"/>
            <a:t>Cardiogenic Shock</a:t>
          </a:r>
        </a:p>
        <a:p>
          <a:r>
            <a:rPr lang="en-US" sz="1600" dirty="0"/>
            <a:t>SBP&lt;90 (or &gt;30 mm Hg decrease MAP</a:t>
          </a:r>
          <a:r>
            <a:rPr lang="en-US" sz="1600" baseline="0" dirty="0"/>
            <a:t> </a:t>
          </a:r>
          <a:r>
            <a:rPr lang="en-US" sz="1600" dirty="0"/>
            <a:t>from baseline),   PCWP &gt;=18                       CI &lt; =1.8 without </a:t>
          </a:r>
          <a:r>
            <a:rPr lang="en-US" sz="1600" dirty="0" err="1"/>
            <a:t>pressors</a:t>
          </a:r>
          <a:r>
            <a:rPr lang="en-US" sz="1600" dirty="0"/>
            <a:t>, CI &lt;=2.2 on low dose </a:t>
          </a:r>
          <a:r>
            <a:rPr lang="en-US" sz="1600" dirty="0" err="1"/>
            <a:t>pressors</a:t>
          </a:r>
          <a:endParaRPr lang="en-US" sz="1600" dirty="0"/>
        </a:p>
      </dgm:t>
    </dgm:pt>
    <dgm:pt modelId="{D5A61D07-B0B5-43FD-AAD9-0B90E8265E55}" type="parTrans" cxnId="{45B6AC54-0EF3-45EC-B2CA-59CCBA4B0826}">
      <dgm:prSet/>
      <dgm:spPr/>
      <dgm:t>
        <a:bodyPr/>
        <a:lstStyle/>
        <a:p>
          <a:endParaRPr lang="en-US"/>
        </a:p>
      </dgm:t>
    </dgm:pt>
    <dgm:pt modelId="{6BA89A6F-AA67-466A-9A2C-93FFF902406B}" type="sibTrans" cxnId="{45B6AC54-0EF3-45EC-B2CA-59CCBA4B0826}">
      <dgm:prSet/>
      <dgm:spPr/>
      <dgm:t>
        <a:bodyPr/>
        <a:lstStyle/>
        <a:p>
          <a:endParaRPr lang="en-US"/>
        </a:p>
      </dgm:t>
    </dgm:pt>
    <dgm:pt modelId="{48EEC1BA-E009-4BAE-AFC5-D652EB860BB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/>
            <a:t>Intra-aortic Balloon Pump</a:t>
          </a:r>
        </a:p>
      </dgm:t>
    </dgm:pt>
    <dgm:pt modelId="{B353BFDD-F7BE-4AB7-B63B-9F5065808BE1}" type="parTrans" cxnId="{1AF2B1AB-A983-4533-B926-9856878C6789}">
      <dgm:prSet/>
      <dgm:spPr>
        <a:ln>
          <a:solidFill>
            <a:schemeClr val="tx1"/>
          </a:solidFill>
          <a:tailEnd type="triangle"/>
        </a:ln>
      </dgm:spPr>
      <dgm:t>
        <a:bodyPr/>
        <a:lstStyle/>
        <a:p>
          <a:endParaRPr lang="en-US"/>
        </a:p>
      </dgm:t>
    </dgm:pt>
    <dgm:pt modelId="{C4C2EC36-E671-4D19-8C8F-D1D57AFC84FF}" type="sibTrans" cxnId="{1AF2B1AB-A983-4533-B926-9856878C6789}">
      <dgm:prSet/>
      <dgm:spPr/>
      <dgm:t>
        <a:bodyPr/>
        <a:lstStyle/>
        <a:p>
          <a:endParaRPr lang="en-US"/>
        </a:p>
      </dgm:t>
    </dgm:pt>
    <dgm:pt modelId="{5F54B4E5-3890-4A61-84E5-4F70502DB43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 err="1"/>
            <a:t>Impella</a:t>
          </a:r>
          <a:r>
            <a:rPr lang="en-US" sz="1600" dirty="0"/>
            <a:t> CP or 5.0</a:t>
          </a:r>
        </a:p>
      </dgm:t>
    </dgm:pt>
    <dgm:pt modelId="{40DECE48-F2C7-4DC5-B627-8AA13FDD4296}" type="parTrans" cxnId="{B53C00D1-078D-4CD6-873B-57F345C5508D}">
      <dgm:prSet/>
      <dgm:spPr>
        <a:ln>
          <a:solidFill>
            <a:schemeClr val="tx1"/>
          </a:solidFill>
          <a:tailEnd type="triangle"/>
        </a:ln>
      </dgm:spPr>
      <dgm:t>
        <a:bodyPr/>
        <a:lstStyle/>
        <a:p>
          <a:endParaRPr lang="en-US"/>
        </a:p>
      </dgm:t>
    </dgm:pt>
    <dgm:pt modelId="{70DA7647-AE17-4546-9D1E-3D816702FEE0}" type="sibTrans" cxnId="{B53C00D1-078D-4CD6-873B-57F345C5508D}">
      <dgm:prSet/>
      <dgm:spPr/>
      <dgm:t>
        <a:bodyPr/>
        <a:lstStyle/>
        <a:p>
          <a:endParaRPr lang="en-US"/>
        </a:p>
      </dgm:t>
    </dgm:pt>
    <dgm:pt modelId="{6DCEB68A-FF2A-47B1-908E-0FA21262600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200" dirty="0"/>
            <a:t>ECMO </a:t>
          </a:r>
          <a:r>
            <a:rPr lang="en-US" sz="1200" baseline="0" dirty="0">
              <a:solidFill>
                <a:srgbClr val="FFFF00"/>
              </a:solidFill>
            </a:rPr>
            <a:t>with </a:t>
          </a:r>
          <a:r>
            <a:rPr lang="en-US" sz="1200" baseline="0" dirty="0" err="1">
              <a:solidFill>
                <a:srgbClr val="FFFF00"/>
              </a:solidFill>
            </a:rPr>
            <a:t>Impella</a:t>
          </a:r>
          <a:r>
            <a:rPr lang="en-US" sz="1200" baseline="0" dirty="0">
              <a:solidFill>
                <a:srgbClr val="FFFF00"/>
              </a:solidFill>
            </a:rPr>
            <a:t> for Left Ventricular Unloading</a:t>
          </a:r>
        </a:p>
      </dgm:t>
    </dgm:pt>
    <dgm:pt modelId="{DE953E12-C79E-46F7-9651-772AC1A74800}" type="parTrans" cxnId="{0CF3E7AB-0A1C-4400-9EF3-4D7E83E80BC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714D6DB-8916-44A6-8B40-6CA497A6E7F9}" type="sibTrans" cxnId="{0CF3E7AB-0A1C-4400-9EF3-4D7E83E80BCC}">
      <dgm:prSet/>
      <dgm:spPr/>
      <dgm:t>
        <a:bodyPr/>
        <a:lstStyle/>
        <a:p>
          <a:endParaRPr lang="en-US"/>
        </a:p>
      </dgm:t>
    </dgm:pt>
    <dgm:pt modelId="{64644A1D-A308-4DA5-90A2-776CA787AD7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/>
            <a:t>Consider Surgical LVAD/RVAD/TAH/OHT </a:t>
          </a:r>
          <a:r>
            <a:rPr lang="en-US" sz="1600" baseline="0" dirty="0">
              <a:solidFill>
                <a:srgbClr val="FFFF00"/>
              </a:solidFill>
            </a:rPr>
            <a:t>if unable to wean </a:t>
          </a:r>
          <a:r>
            <a:rPr lang="en-US" sz="1600" baseline="0" dirty="0" err="1">
              <a:solidFill>
                <a:srgbClr val="FFFF00"/>
              </a:solidFill>
            </a:rPr>
            <a:t>Impella</a:t>
          </a:r>
          <a:r>
            <a:rPr lang="en-US" sz="1600" baseline="0" dirty="0">
              <a:solidFill>
                <a:srgbClr val="FFFF00"/>
              </a:solidFill>
            </a:rPr>
            <a:t> after 4-5 days</a:t>
          </a:r>
        </a:p>
      </dgm:t>
    </dgm:pt>
    <dgm:pt modelId="{C1977312-1C30-4028-A2B1-BAF6372968E5}" type="parTrans" cxnId="{25B07AB4-BADA-4C62-BFCB-7B94FF4FA35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E0C51FD-A567-42BC-8A45-4B5389840403}" type="sibTrans" cxnId="{25B07AB4-BADA-4C62-BFCB-7B94FF4FA35B}">
      <dgm:prSet/>
      <dgm:spPr/>
      <dgm:t>
        <a:bodyPr/>
        <a:lstStyle/>
        <a:p>
          <a:endParaRPr lang="en-US"/>
        </a:p>
      </dgm:t>
    </dgm:pt>
    <dgm:pt modelId="{CD2ACD5C-7F85-4FA5-AC10-7854D1B769F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/>
            <a:t>RP </a:t>
          </a:r>
          <a:r>
            <a:rPr lang="en-US" sz="1600" dirty="0" err="1"/>
            <a:t>Impella</a:t>
          </a:r>
          <a:endParaRPr lang="en-US" sz="1600" dirty="0"/>
        </a:p>
      </dgm:t>
    </dgm:pt>
    <dgm:pt modelId="{D2EBBA79-E276-41FD-B435-71CF307F5B2B}" type="parTrans" cxnId="{006C0821-83AC-40C4-8652-92BFFE5D63CE}">
      <dgm:prSet/>
      <dgm:spPr>
        <a:ln>
          <a:solidFill>
            <a:schemeClr val="tx1"/>
          </a:solidFill>
          <a:headEnd type="none"/>
        </a:ln>
      </dgm:spPr>
      <dgm:t>
        <a:bodyPr/>
        <a:lstStyle/>
        <a:p>
          <a:endParaRPr lang="en-US"/>
        </a:p>
      </dgm:t>
    </dgm:pt>
    <dgm:pt modelId="{AD67E781-CBF4-460E-B375-BB530E6A0B0F}" type="sibTrans" cxnId="{006C0821-83AC-40C4-8652-92BFFE5D63CE}">
      <dgm:prSet/>
      <dgm:spPr/>
      <dgm:t>
        <a:bodyPr/>
        <a:lstStyle/>
        <a:p>
          <a:endParaRPr lang="en-US"/>
        </a:p>
      </dgm:t>
    </dgm:pt>
    <dgm:pt modelId="{7A409E37-74D8-4AE9-BAD7-78FD97C6B6F1}" type="pres">
      <dgm:prSet presAssocID="{F46B0C57-68C5-41BF-8195-8B7A29FB35F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462CD8-4316-4593-B13E-47B628E076B2}" type="pres">
      <dgm:prSet presAssocID="{F46B0C57-68C5-41BF-8195-8B7A29FB35F9}" presName="hierFlow" presStyleCnt="0"/>
      <dgm:spPr/>
    </dgm:pt>
    <dgm:pt modelId="{159D69A8-AF71-432C-8A66-FBFF45F12931}" type="pres">
      <dgm:prSet presAssocID="{F46B0C57-68C5-41BF-8195-8B7A29FB35F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FF3E45A-5F4F-4D82-AAC7-4D3B275565EB}" type="pres">
      <dgm:prSet presAssocID="{70267595-0D70-47CB-A855-066D5F1D673D}" presName="Name14" presStyleCnt="0"/>
      <dgm:spPr/>
    </dgm:pt>
    <dgm:pt modelId="{C1E4229B-4474-4B38-B622-54EB33B52EC5}" type="pres">
      <dgm:prSet presAssocID="{70267595-0D70-47CB-A855-066D5F1D673D}" presName="level1Shape" presStyleLbl="node0" presStyleIdx="0" presStyleCnt="1" custScaleX="291231" custScaleY="50558" custLinFactNeighborX="41180" custLinFactNeighborY="-47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38139F-1022-44D5-83AC-68D371A3DA40}" type="pres">
      <dgm:prSet presAssocID="{70267595-0D70-47CB-A855-066D5F1D673D}" presName="hierChild2" presStyleCnt="0"/>
      <dgm:spPr/>
    </dgm:pt>
    <dgm:pt modelId="{8BF1026A-1EAA-4250-B7BF-DFEAC33594D8}" type="pres">
      <dgm:prSet presAssocID="{B353BFDD-F7BE-4AB7-B63B-9F5065808BE1}" presName="Name19" presStyleLbl="parChTrans1D2" presStyleIdx="0" presStyleCnt="2"/>
      <dgm:spPr/>
      <dgm:t>
        <a:bodyPr/>
        <a:lstStyle/>
        <a:p>
          <a:endParaRPr lang="en-US"/>
        </a:p>
      </dgm:t>
    </dgm:pt>
    <dgm:pt modelId="{AC6E3328-B0D7-41AC-BFE9-B50DC57E8277}" type="pres">
      <dgm:prSet presAssocID="{48EEC1BA-E009-4BAE-AFC5-D652EB860BBE}" presName="Name21" presStyleCnt="0"/>
      <dgm:spPr/>
    </dgm:pt>
    <dgm:pt modelId="{28DFFA00-2847-41A3-B4E3-7BA891A23C8C}" type="pres">
      <dgm:prSet presAssocID="{48EEC1BA-E009-4BAE-AFC5-D652EB860BBE}" presName="level2Shape" presStyleLbl="node2" presStyleIdx="0" presStyleCnt="2" custScaleX="115943" custScaleY="24359" custLinFactNeighborX="-9241" custLinFactNeighborY="-17335"/>
      <dgm:spPr/>
      <dgm:t>
        <a:bodyPr/>
        <a:lstStyle/>
        <a:p>
          <a:endParaRPr lang="en-US"/>
        </a:p>
      </dgm:t>
    </dgm:pt>
    <dgm:pt modelId="{841CA2B3-B6CD-49B7-BC9E-96DCF116E4FA}" type="pres">
      <dgm:prSet presAssocID="{48EEC1BA-E009-4BAE-AFC5-D652EB860BBE}" presName="hierChild3" presStyleCnt="0"/>
      <dgm:spPr/>
    </dgm:pt>
    <dgm:pt modelId="{15CEF040-BA99-436C-A27E-E26B42E0993B}" type="pres">
      <dgm:prSet presAssocID="{40DECE48-F2C7-4DC5-B627-8AA13FDD4296}" presName="Name19" presStyleLbl="parChTrans1D2" presStyleIdx="1" presStyleCnt="2"/>
      <dgm:spPr/>
      <dgm:t>
        <a:bodyPr/>
        <a:lstStyle/>
        <a:p>
          <a:endParaRPr lang="en-US"/>
        </a:p>
      </dgm:t>
    </dgm:pt>
    <dgm:pt modelId="{FE87824A-F0D0-4F81-B743-811D535FC60C}" type="pres">
      <dgm:prSet presAssocID="{5F54B4E5-3890-4A61-84E5-4F70502DB43E}" presName="Name21" presStyleCnt="0"/>
      <dgm:spPr/>
    </dgm:pt>
    <dgm:pt modelId="{AE30AEB3-D608-4A04-A8A4-523EF61E66C9}" type="pres">
      <dgm:prSet presAssocID="{5F54B4E5-3890-4A61-84E5-4F70502DB43E}" presName="level2Shape" presStyleLbl="node2" presStyleIdx="1" presStyleCnt="2" custScaleY="28092" custLinFactNeighborX="72208" custLinFactNeighborY="-15075"/>
      <dgm:spPr/>
      <dgm:t>
        <a:bodyPr/>
        <a:lstStyle/>
        <a:p>
          <a:endParaRPr lang="en-US"/>
        </a:p>
      </dgm:t>
    </dgm:pt>
    <dgm:pt modelId="{3605B6ED-21E9-48F9-8333-CDC20CAFA107}" type="pres">
      <dgm:prSet presAssocID="{5F54B4E5-3890-4A61-84E5-4F70502DB43E}" presName="hierChild3" presStyleCnt="0"/>
      <dgm:spPr/>
    </dgm:pt>
    <dgm:pt modelId="{6D60E7C4-4339-4B51-BBE1-D4F80D4E4413}" type="pres">
      <dgm:prSet presAssocID="{DE953E12-C79E-46F7-9651-772AC1A74800}" presName="Name19" presStyleLbl="parChTrans1D3" presStyleIdx="0" presStyleCnt="3"/>
      <dgm:spPr/>
      <dgm:t>
        <a:bodyPr/>
        <a:lstStyle/>
        <a:p>
          <a:endParaRPr lang="en-US"/>
        </a:p>
      </dgm:t>
    </dgm:pt>
    <dgm:pt modelId="{504F2B5D-E886-4A84-8B76-1053177F5775}" type="pres">
      <dgm:prSet presAssocID="{6DCEB68A-FF2A-47B1-908E-0FA212626007}" presName="Name21" presStyleCnt="0"/>
      <dgm:spPr/>
    </dgm:pt>
    <dgm:pt modelId="{88ED78EF-3C3A-4D5D-BE25-D56A025C665B}" type="pres">
      <dgm:prSet presAssocID="{6DCEB68A-FF2A-47B1-908E-0FA212626007}" presName="level2Shape" presStyleLbl="node3" presStyleIdx="0" presStyleCnt="3" custScaleX="85802" custScaleY="38368" custLinFactNeighborX="-37369" custLinFactNeighborY="51784"/>
      <dgm:spPr/>
      <dgm:t>
        <a:bodyPr/>
        <a:lstStyle/>
        <a:p>
          <a:endParaRPr lang="en-US"/>
        </a:p>
      </dgm:t>
    </dgm:pt>
    <dgm:pt modelId="{16D66425-7A89-4F23-80A6-58472FAEEF0F}" type="pres">
      <dgm:prSet presAssocID="{6DCEB68A-FF2A-47B1-908E-0FA212626007}" presName="hierChild3" presStyleCnt="0"/>
      <dgm:spPr/>
    </dgm:pt>
    <dgm:pt modelId="{AB6C11F5-542B-45DE-A710-3E20A789FD66}" type="pres">
      <dgm:prSet presAssocID="{C1977312-1C30-4028-A2B1-BAF6372968E5}" presName="Name19" presStyleLbl="parChTrans1D3" presStyleIdx="1" presStyleCnt="3"/>
      <dgm:spPr/>
      <dgm:t>
        <a:bodyPr/>
        <a:lstStyle/>
        <a:p>
          <a:endParaRPr lang="en-US"/>
        </a:p>
      </dgm:t>
    </dgm:pt>
    <dgm:pt modelId="{A1DBCBB4-D086-4FBF-B4D7-AA35E25B8F10}" type="pres">
      <dgm:prSet presAssocID="{64644A1D-A308-4DA5-90A2-776CA787AD7F}" presName="Name21" presStyleCnt="0"/>
      <dgm:spPr/>
    </dgm:pt>
    <dgm:pt modelId="{8DEE82C0-CD07-4C0F-8D55-4F10B282596B}" type="pres">
      <dgm:prSet presAssocID="{64644A1D-A308-4DA5-90A2-776CA787AD7F}" presName="level2Shape" presStyleLbl="node3" presStyleIdx="1" presStyleCnt="3" custScaleY="96850" custLinFactNeighborX="-34709" custLinFactNeighborY="50354"/>
      <dgm:spPr/>
      <dgm:t>
        <a:bodyPr/>
        <a:lstStyle/>
        <a:p>
          <a:endParaRPr lang="en-US"/>
        </a:p>
      </dgm:t>
    </dgm:pt>
    <dgm:pt modelId="{2325C5F2-39AF-450A-A68D-0C66699F5C9D}" type="pres">
      <dgm:prSet presAssocID="{64644A1D-A308-4DA5-90A2-776CA787AD7F}" presName="hierChild3" presStyleCnt="0"/>
      <dgm:spPr/>
    </dgm:pt>
    <dgm:pt modelId="{268D55A0-A312-489F-ABA7-CD9C4E4597D6}" type="pres">
      <dgm:prSet presAssocID="{D2EBBA79-E276-41FD-B435-71CF307F5B2B}" presName="Name19" presStyleLbl="parChTrans1D3" presStyleIdx="2" presStyleCnt="3"/>
      <dgm:spPr/>
      <dgm:t>
        <a:bodyPr/>
        <a:lstStyle/>
        <a:p>
          <a:endParaRPr lang="en-US"/>
        </a:p>
      </dgm:t>
    </dgm:pt>
    <dgm:pt modelId="{BEBCEEB5-DABE-4E76-926E-E669D6127AB5}" type="pres">
      <dgm:prSet presAssocID="{CD2ACD5C-7F85-4FA5-AC10-7854D1B769F5}" presName="Name21" presStyleCnt="0"/>
      <dgm:spPr/>
    </dgm:pt>
    <dgm:pt modelId="{E6C3EBBF-EA5A-449A-8FE7-3B0A0DD39C51}" type="pres">
      <dgm:prSet presAssocID="{CD2ACD5C-7F85-4FA5-AC10-7854D1B769F5}" presName="level2Shape" presStyleLbl="node3" presStyleIdx="2" presStyleCnt="3" custScaleX="91116" custScaleY="33913" custLinFactNeighborX="36" custLinFactNeighborY="93166"/>
      <dgm:spPr/>
      <dgm:t>
        <a:bodyPr/>
        <a:lstStyle/>
        <a:p>
          <a:endParaRPr lang="en-US"/>
        </a:p>
      </dgm:t>
    </dgm:pt>
    <dgm:pt modelId="{D6F8F1CA-BB2E-4548-BC1C-4BD28B716D43}" type="pres">
      <dgm:prSet presAssocID="{CD2ACD5C-7F85-4FA5-AC10-7854D1B769F5}" presName="hierChild3" presStyleCnt="0"/>
      <dgm:spPr/>
    </dgm:pt>
    <dgm:pt modelId="{9C52362A-9230-4DDB-A556-F1F2B4E3215D}" type="pres">
      <dgm:prSet presAssocID="{F46B0C57-68C5-41BF-8195-8B7A29FB35F9}" presName="bgShapesFlow" presStyleCnt="0"/>
      <dgm:spPr/>
    </dgm:pt>
  </dgm:ptLst>
  <dgm:cxnLst>
    <dgm:cxn modelId="{F03720A2-AE61-EA4B-BEEF-8BDB78F53C73}" type="presOf" srcId="{5F54B4E5-3890-4A61-84E5-4F70502DB43E}" destId="{AE30AEB3-D608-4A04-A8A4-523EF61E66C9}" srcOrd="0" destOrd="0" presId="urn:microsoft.com/office/officeart/2005/8/layout/hierarchy6"/>
    <dgm:cxn modelId="{1AF2B1AB-A983-4533-B926-9856878C6789}" srcId="{70267595-0D70-47CB-A855-066D5F1D673D}" destId="{48EEC1BA-E009-4BAE-AFC5-D652EB860BBE}" srcOrd="0" destOrd="0" parTransId="{B353BFDD-F7BE-4AB7-B63B-9F5065808BE1}" sibTransId="{C4C2EC36-E671-4D19-8C8F-D1D57AFC84FF}"/>
    <dgm:cxn modelId="{25B07AB4-BADA-4C62-BFCB-7B94FF4FA35B}" srcId="{5F54B4E5-3890-4A61-84E5-4F70502DB43E}" destId="{64644A1D-A308-4DA5-90A2-776CA787AD7F}" srcOrd="1" destOrd="0" parTransId="{C1977312-1C30-4028-A2B1-BAF6372968E5}" sibTransId="{AE0C51FD-A567-42BC-8A45-4B5389840403}"/>
    <dgm:cxn modelId="{3AB8DCC1-3CA5-174C-94A1-BF3ED7B54746}" type="presOf" srcId="{40DECE48-F2C7-4DC5-B627-8AA13FDD4296}" destId="{15CEF040-BA99-436C-A27E-E26B42E0993B}" srcOrd="0" destOrd="0" presId="urn:microsoft.com/office/officeart/2005/8/layout/hierarchy6"/>
    <dgm:cxn modelId="{4368991F-0438-594B-9F30-3DC5C33B82C8}" type="presOf" srcId="{F46B0C57-68C5-41BF-8195-8B7A29FB35F9}" destId="{7A409E37-74D8-4AE9-BAD7-78FD97C6B6F1}" srcOrd="0" destOrd="0" presId="urn:microsoft.com/office/officeart/2005/8/layout/hierarchy6"/>
    <dgm:cxn modelId="{05E8D798-86F8-A74A-B99C-8B6955007D6F}" type="presOf" srcId="{70267595-0D70-47CB-A855-066D5F1D673D}" destId="{C1E4229B-4474-4B38-B622-54EB33B52EC5}" srcOrd="0" destOrd="0" presId="urn:microsoft.com/office/officeart/2005/8/layout/hierarchy6"/>
    <dgm:cxn modelId="{E35E9194-9156-3141-881C-5C9339DCB60A}" type="presOf" srcId="{DE953E12-C79E-46F7-9651-772AC1A74800}" destId="{6D60E7C4-4339-4B51-BBE1-D4F80D4E4413}" srcOrd="0" destOrd="0" presId="urn:microsoft.com/office/officeart/2005/8/layout/hierarchy6"/>
    <dgm:cxn modelId="{B53C00D1-078D-4CD6-873B-57F345C5508D}" srcId="{70267595-0D70-47CB-A855-066D5F1D673D}" destId="{5F54B4E5-3890-4A61-84E5-4F70502DB43E}" srcOrd="1" destOrd="0" parTransId="{40DECE48-F2C7-4DC5-B627-8AA13FDD4296}" sibTransId="{70DA7647-AE17-4546-9D1E-3D816702FEE0}"/>
    <dgm:cxn modelId="{23FA7136-B42F-DF45-9C85-29A27965DEF6}" type="presOf" srcId="{D2EBBA79-E276-41FD-B435-71CF307F5B2B}" destId="{268D55A0-A312-489F-ABA7-CD9C4E4597D6}" srcOrd="0" destOrd="0" presId="urn:microsoft.com/office/officeart/2005/8/layout/hierarchy6"/>
    <dgm:cxn modelId="{0CF3E7AB-0A1C-4400-9EF3-4D7E83E80BCC}" srcId="{5F54B4E5-3890-4A61-84E5-4F70502DB43E}" destId="{6DCEB68A-FF2A-47B1-908E-0FA212626007}" srcOrd="0" destOrd="0" parTransId="{DE953E12-C79E-46F7-9651-772AC1A74800}" sibTransId="{D714D6DB-8916-44A6-8B40-6CA497A6E7F9}"/>
    <dgm:cxn modelId="{45B6AC54-0EF3-45EC-B2CA-59CCBA4B0826}" srcId="{F46B0C57-68C5-41BF-8195-8B7A29FB35F9}" destId="{70267595-0D70-47CB-A855-066D5F1D673D}" srcOrd="0" destOrd="0" parTransId="{D5A61D07-B0B5-43FD-AAD9-0B90E8265E55}" sibTransId="{6BA89A6F-AA67-466A-9A2C-93FFF902406B}"/>
    <dgm:cxn modelId="{AB7353C0-7826-254F-8CC1-A005FE5586BE}" type="presOf" srcId="{CD2ACD5C-7F85-4FA5-AC10-7854D1B769F5}" destId="{E6C3EBBF-EA5A-449A-8FE7-3B0A0DD39C51}" srcOrd="0" destOrd="0" presId="urn:microsoft.com/office/officeart/2005/8/layout/hierarchy6"/>
    <dgm:cxn modelId="{F67702B7-9096-614D-95E5-44440CD56ECC}" type="presOf" srcId="{B353BFDD-F7BE-4AB7-B63B-9F5065808BE1}" destId="{8BF1026A-1EAA-4250-B7BF-DFEAC33594D8}" srcOrd="0" destOrd="0" presId="urn:microsoft.com/office/officeart/2005/8/layout/hierarchy6"/>
    <dgm:cxn modelId="{779191BD-13CF-8B41-8902-B40CBBCCEBDA}" type="presOf" srcId="{C1977312-1C30-4028-A2B1-BAF6372968E5}" destId="{AB6C11F5-542B-45DE-A710-3E20A789FD66}" srcOrd="0" destOrd="0" presId="urn:microsoft.com/office/officeart/2005/8/layout/hierarchy6"/>
    <dgm:cxn modelId="{9D56A3A0-F93D-E34F-880F-C37A7F1CAF5C}" type="presOf" srcId="{64644A1D-A308-4DA5-90A2-776CA787AD7F}" destId="{8DEE82C0-CD07-4C0F-8D55-4F10B282596B}" srcOrd="0" destOrd="0" presId="urn:microsoft.com/office/officeart/2005/8/layout/hierarchy6"/>
    <dgm:cxn modelId="{A301B3E7-AFD3-AD4C-88C8-9883B8EC4C5C}" type="presOf" srcId="{48EEC1BA-E009-4BAE-AFC5-D652EB860BBE}" destId="{28DFFA00-2847-41A3-B4E3-7BA891A23C8C}" srcOrd="0" destOrd="0" presId="urn:microsoft.com/office/officeart/2005/8/layout/hierarchy6"/>
    <dgm:cxn modelId="{006C0821-83AC-40C4-8652-92BFFE5D63CE}" srcId="{5F54B4E5-3890-4A61-84E5-4F70502DB43E}" destId="{CD2ACD5C-7F85-4FA5-AC10-7854D1B769F5}" srcOrd="2" destOrd="0" parTransId="{D2EBBA79-E276-41FD-B435-71CF307F5B2B}" sibTransId="{AD67E781-CBF4-460E-B375-BB530E6A0B0F}"/>
    <dgm:cxn modelId="{29ED94C5-7919-2843-980B-20FD74678BDC}" type="presOf" srcId="{6DCEB68A-FF2A-47B1-908E-0FA212626007}" destId="{88ED78EF-3C3A-4D5D-BE25-D56A025C665B}" srcOrd="0" destOrd="0" presId="urn:microsoft.com/office/officeart/2005/8/layout/hierarchy6"/>
    <dgm:cxn modelId="{41078019-22E5-4D4C-A54F-F5075B845EA5}" type="presParOf" srcId="{7A409E37-74D8-4AE9-BAD7-78FD97C6B6F1}" destId="{DB462CD8-4316-4593-B13E-47B628E076B2}" srcOrd="0" destOrd="0" presId="urn:microsoft.com/office/officeart/2005/8/layout/hierarchy6"/>
    <dgm:cxn modelId="{98EB833B-A7BE-8C4B-A918-9099C92E2AC9}" type="presParOf" srcId="{DB462CD8-4316-4593-B13E-47B628E076B2}" destId="{159D69A8-AF71-432C-8A66-FBFF45F12931}" srcOrd="0" destOrd="0" presId="urn:microsoft.com/office/officeart/2005/8/layout/hierarchy6"/>
    <dgm:cxn modelId="{8B4BC23B-6B35-2748-A9B7-F374B6C367AE}" type="presParOf" srcId="{159D69A8-AF71-432C-8A66-FBFF45F12931}" destId="{7FF3E45A-5F4F-4D82-AAC7-4D3B275565EB}" srcOrd="0" destOrd="0" presId="urn:microsoft.com/office/officeart/2005/8/layout/hierarchy6"/>
    <dgm:cxn modelId="{DC8AED09-7931-6F4F-BDB4-F26819B22E65}" type="presParOf" srcId="{7FF3E45A-5F4F-4D82-AAC7-4D3B275565EB}" destId="{C1E4229B-4474-4B38-B622-54EB33B52EC5}" srcOrd="0" destOrd="0" presId="urn:microsoft.com/office/officeart/2005/8/layout/hierarchy6"/>
    <dgm:cxn modelId="{7325697E-A10E-024E-8B75-D06F63CB96EF}" type="presParOf" srcId="{7FF3E45A-5F4F-4D82-AAC7-4D3B275565EB}" destId="{7B38139F-1022-44D5-83AC-68D371A3DA40}" srcOrd="1" destOrd="0" presId="urn:microsoft.com/office/officeart/2005/8/layout/hierarchy6"/>
    <dgm:cxn modelId="{94F1E586-B432-9E46-A526-1CD2D6A10035}" type="presParOf" srcId="{7B38139F-1022-44D5-83AC-68D371A3DA40}" destId="{8BF1026A-1EAA-4250-B7BF-DFEAC33594D8}" srcOrd="0" destOrd="0" presId="urn:microsoft.com/office/officeart/2005/8/layout/hierarchy6"/>
    <dgm:cxn modelId="{CE5F4A64-06D8-A844-AA02-FA878DE9D0F9}" type="presParOf" srcId="{7B38139F-1022-44D5-83AC-68D371A3DA40}" destId="{AC6E3328-B0D7-41AC-BFE9-B50DC57E8277}" srcOrd="1" destOrd="0" presId="urn:microsoft.com/office/officeart/2005/8/layout/hierarchy6"/>
    <dgm:cxn modelId="{5B909D5D-BEB7-CF4C-8468-2FD0D0426A27}" type="presParOf" srcId="{AC6E3328-B0D7-41AC-BFE9-B50DC57E8277}" destId="{28DFFA00-2847-41A3-B4E3-7BA891A23C8C}" srcOrd="0" destOrd="0" presId="urn:microsoft.com/office/officeart/2005/8/layout/hierarchy6"/>
    <dgm:cxn modelId="{E097591F-DDD3-BC49-805B-9272F7C029DC}" type="presParOf" srcId="{AC6E3328-B0D7-41AC-BFE9-B50DC57E8277}" destId="{841CA2B3-B6CD-49B7-BC9E-96DCF116E4FA}" srcOrd="1" destOrd="0" presId="urn:microsoft.com/office/officeart/2005/8/layout/hierarchy6"/>
    <dgm:cxn modelId="{BE29B01E-5D8E-D54E-B8EA-511FDB64EBB1}" type="presParOf" srcId="{7B38139F-1022-44D5-83AC-68D371A3DA40}" destId="{15CEF040-BA99-436C-A27E-E26B42E0993B}" srcOrd="2" destOrd="0" presId="urn:microsoft.com/office/officeart/2005/8/layout/hierarchy6"/>
    <dgm:cxn modelId="{4A2D577D-D86B-4047-81CA-2990544CB217}" type="presParOf" srcId="{7B38139F-1022-44D5-83AC-68D371A3DA40}" destId="{FE87824A-F0D0-4F81-B743-811D535FC60C}" srcOrd="3" destOrd="0" presId="urn:microsoft.com/office/officeart/2005/8/layout/hierarchy6"/>
    <dgm:cxn modelId="{DF1DE3C6-87A2-7C4A-AFC0-F52DCED17C64}" type="presParOf" srcId="{FE87824A-F0D0-4F81-B743-811D535FC60C}" destId="{AE30AEB3-D608-4A04-A8A4-523EF61E66C9}" srcOrd="0" destOrd="0" presId="urn:microsoft.com/office/officeart/2005/8/layout/hierarchy6"/>
    <dgm:cxn modelId="{F7890565-F40B-C94E-B09A-F4B6D9ECFFD6}" type="presParOf" srcId="{FE87824A-F0D0-4F81-B743-811D535FC60C}" destId="{3605B6ED-21E9-48F9-8333-CDC20CAFA107}" srcOrd="1" destOrd="0" presId="urn:microsoft.com/office/officeart/2005/8/layout/hierarchy6"/>
    <dgm:cxn modelId="{02AE3E74-F40C-3640-954D-E0C39DCDE6B2}" type="presParOf" srcId="{3605B6ED-21E9-48F9-8333-CDC20CAFA107}" destId="{6D60E7C4-4339-4B51-BBE1-D4F80D4E4413}" srcOrd="0" destOrd="0" presId="urn:microsoft.com/office/officeart/2005/8/layout/hierarchy6"/>
    <dgm:cxn modelId="{BD918B0B-7EA7-4D4F-8D64-BAFC2D939B12}" type="presParOf" srcId="{3605B6ED-21E9-48F9-8333-CDC20CAFA107}" destId="{504F2B5D-E886-4A84-8B76-1053177F5775}" srcOrd="1" destOrd="0" presId="urn:microsoft.com/office/officeart/2005/8/layout/hierarchy6"/>
    <dgm:cxn modelId="{0742E0C2-D813-2D4E-82AB-99CB773E72E8}" type="presParOf" srcId="{504F2B5D-E886-4A84-8B76-1053177F5775}" destId="{88ED78EF-3C3A-4D5D-BE25-D56A025C665B}" srcOrd="0" destOrd="0" presId="urn:microsoft.com/office/officeart/2005/8/layout/hierarchy6"/>
    <dgm:cxn modelId="{68D37EED-AD81-8840-8834-577D575D8135}" type="presParOf" srcId="{504F2B5D-E886-4A84-8B76-1053177F5775}" destId="{16D66425-7A89-4F23-80A6-58472FAEEF0F}" srcOrd="1" destOrd="0" presId="urn:microsoft.com/office/officeart/2005/8/layout/hierarchy6"/>
    <dgm:cxn modelId="{11A8C54A-FF52-7A4F-9597-9D5717CA570B}" type="presParOf" srcId="{3605B6ED-21E9-48F9-8333-CDC20CAFA107}" destId="{AB6C11F5-542B-45DE-A710-3E20A789FD66}" srcOrd="2" destOrd="0" presId="urn:microsoft.com/office/officeart/2005/8/layout/hierarchy6"/>
    <dgm:cxn modelId="{147C4C86-C872-9744-A899-AA154BA7EF44}" type="presParOf" srcId="{3605B6ED-21E9-48F9-8333-CDC20CAFA107}" destId="{A1DBCBB4-D086-4FBF-B4D7-AA35E25B8F10}" srcOrd="3" destOrd="0" presId="urn:microsoft.com/office/officeart/2005/8/layout/hierarchy6"/>
    <dgm:cxn modelId="{D179C40E-3A55-394B-AAF3-A11BBA4195F7}" type="presParOf" srcId="{A1DBCBB4-D086-4FBF-B4D7-AA35E25B8F10}" destId="{8DEE82C0-CD07-4C0F-8D55-4F10B282596B}" srcOrd="0" destOrd="0" presId="urn:microsoft.com/office/officeart/2005/8/layout/hierarchy6"/>
    <dgm:cxn modelId="{9520A9F0-93A9-784A-8BF6-8D2EDCB3025F}" type="presParOf" srcId="{A1DBCBB4-D086-4FBF-B4D7-AA35E25B8F10}" destId="{2325C5F2-39AF-450A-A68D-0C66699F5C9D}" srcOrd="1" destOrd="0" presId="urn:microsoft.com/office/officeart/2005/8/layout/hierarchy6"/>
    <dgm:cxn modelId="{837D4B4E-F2A7-8747-908B-EB15478E1C61}" type="presParOf" srcId="{3605B6ED-21E9-48F9-8333-CDC20CAFA107}" destId="{268D55A0-A312-489F-ABA7-CD9C4E4597D6}" srcOrd="4" destOrd="0" presId="urn:microsoft.com/office/officeart/2005/8/layout/hierarchy6"/>
    <dgm:cxn modelId="{03E589AA-EC9B-CF40-BB30-0FB9D98D6287}" type="presParOf" srcId="{3605B6ED-21E9-48F9-8333-CDC20CAFA107}" destId="{BEBCEEB5-DABE-4E76-926E-E669D6127AB5}" srcOrd="5" destOrd="0" presId="urn:microsoft.com/office/officeart/2005/8/layout/hierarchy6"/>
    <dgm:cxn modelId="{B7B85734-80E7-8F4C-AD15-1E9256135881}" type="presParOf" srcId="{BEBCEEB5-DABE-4E76-926E-E669D6127AB5}" destId="{E6C3EBBF-EA5A-449A-8FE7-3B0A0DD39C51}" srcOrd="0" destOrd="0" presId="urn:microsoft.com/office/officeart/2005/8/layout/hierarchy6"/>
    <dgm:cxn modelId="{7E129FD3-0F81-3047-9FB4-1E61C060B20D}" type="presParOf" srcId="{BEBCEEB5-DABE-4E76-926E-E669D6127AB5}" destId="{D6F8F1CA-BB2E-4548-BC1C-4BD28B716D43}" srcOrd="1" destOrd="0" presId="urn:microsoft.com/office/officeart/2005/8/layout/hierarchy6"/>
    <dgm:cxn modelId="{53836FF5-0405-B743-A83D-B2C3B0B6E287}" type="presParOf" srcId="{7A409E37-74D8-4AE9-BAD7-78FD97C6B6F1}" destId="{9C52362A-9230-4DDB-A556-F1F2B4E3215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4229B-4474-4B38-B622-54EB33B52EC5}">
      <dsp:nvSpPr>
        <dsp:cNvPr id="0" name=""/>
        <dsp:cNvSpPr/>
      </dsp:nvSpPr>
      <dsp:spPr>
        <a:xfrm>
          <a:off x="947298" y="248806"/>
          <a:ext cx="6691347" cy="77441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Cardiogenic Shock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SBP&lt;90 (or &gt;30 mm Hg decrease MAP</a:t>
          </a:r>
          <a:r>
            <a:rPr lang="en-US" sz="1600" kern="1200" baseline="0" dirty="0"/>
            <a:t> </a:t>
          </a:r>
          <a:r>
            <a:rPr lang="en-US" sz="1600" kern="1200" dirty="0"/>
            <a:t>from baseline),   PCWP &gt;=18                       CI &lt; =1.8 without </a:t>
          </a:r>
          <a:r>
            <a:rPr lang="en-US" sz="1600" kern="1200" dirty="0" err="1"/>
            <a:t>pressors</a:t>
          </a:r>
          <a:r>
            <a:rPr lang="en-US" sz="1600" kern="1200" dirty="0"/>
            <a:t>, CI &lt;=2.2 on low dose </a:t>
          </a:r>
          <a:r>
            <a:rPr lang="en-US" sz="1600" kern="1200" dirty="0" err="1"/>
            <a:t>pressors</a:t>
          </a:r>
          <a:endParaRPr lang="en-US" sz="1600" kern="1200" dirty="0"/>
        </a:p>
      </dsp:txBody>
      <dsp:txXfrm>
        <a:off x="969980" y="271488"/>
        <a:ext cx="6645983" cy="729052"/>
      </dsp:txXfrm>
    </dsp:sp>
    <dsp:sp modelId="{8BF1026A-1EAA-4250-B7BF-DFEAC33594D8}">
      <dsp:nvSpPr>
        <dsp:cNvPr id="0" name=""/>
        <dsp:cNvSpPr/>
      </dsp:nvSpPr>
      <dsp:spPr>
        <a:xfrm>
          <a:off x="1641050" y="1023223"/>
          <a:ext cx="2651922" cy="1075265"/>
        </a:xfrm>
        <a:custGeom>
          <a:avLst/>
          <a:gdLst/>
          <a:ahLst/>
          <a:cxnLst/>
          <a:rect l="0" t="0" r="0" b="0"/>
          <a:pathLst>
            <a:path>
              <a:moveTo>
                <a:pt x="2651922" y="0"/>
              </a:moveTo>
              <a:lnTo>
                <a:pt x="2651922" y="537632"/>
              </a:lnTo>
              <a:lnTo>
                <a:pt x="0" y="537632"/>
              </a:lnTo>
              <a:lnTo>
                <a:pt x="0" y="107526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FFA00-2847-41A3-B4E3-7BA891A23C8C}">
      <dsp:nvSpPr>
        <dsp:cNvPr id="0" name=""/>
        <dsp:cNvSpPr/>
      </dsp:nvSpPr>
      <dsp:spPr>
        <a:xfrm>
          <a:off x="309092" y="2098488"/>
          <a:ext cx="2663915" cy="37311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Intra-aortic Balloon Pump</a:t>
          </a:r>
        </a:p>
      </dsp:txBody>
      <dsp:txXfrm>
        <a:off x="320020" y="2109416"/>
        <a:ext cx="2642059" cy="351260"/>
      </dsp:txXfrm>
    </dsp:sp>
    <dsp:sp modelId="{15CEF040-BA99-436C-A27E-E26B42E0993B}">
      <dsp:nvSpPr>
        <dsp:cNvPr id="0" name=""/>
        <dsp:cNvSpPr/>
      </dsp:nvSpPr>
      <dsp:spPr>
        <a:xfrm>
          <a:off x="4292972" y="1023223"/>
          <a:ext cx="2389501" cy="1109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941"/>
              </a:lnTo>
              <a:lnTo>
                <a:pt x="2389501" y="554941"/>
              </a:lnTo>
              <a:lnTo>
                <a:pt x="2389501" y="110988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0AEB3-D608-4A04-A8A4-523EF61E66C9}">
      <dsp:nvSpPr>
        <dsp:cNvPr id="0" name=""/>
        <dsp:cNvSpPr/>
      </dsp:nvSpPr>
      <dsp:spPr>
        <a:xfrm>
          <a:off x="5533669" y="2133106"/>
          <a:ext cx="2297608" cy="43029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Impella</a:t>
          </a:r>
          <a:r>
            <a:rPr lang="en-US" sz="1600" kern="1200" dirty="0"/>
            <a:t> CP or 5.0</a:t>
          </a:r>
        </a:p>
      </dsp:txBody>
      <dsp:txXfrm>
        <a:off x="5546272" y="2145709"/>
        <a:ext cx="2272402" cy="405090"/>
      </dsp:txXfrm>
    </dsp:sp>
    <dsp:sp modelId="{6D60E7C4-4339-4B51-BBE1-D4F80D4E4413}">
      <dsp:nvSpPr>
        <dsp:cNvPr id="0" name=""/>
        <dsp:cNvSpPr/>
      </dsp:nvSpPr>
      <dsp:spPr>
        <a:xfrm>
          <a:off x="1279992" y="2563402"/>
          <a:ext cx="5402480" cy="1636800"/>
        </a:xfrm>
        <a:custGeom>
          <a:avLst/>
          <a:gdLst/>
          <a:ahLst/>
          <a:cxnLst/>
          <a:rect l="0" t="0" r="0" b="0"/>
          <a:pathLst>
            <a:path>
              <a:moveTo>
                <a:pt x="5402480" y="0"/>
              </a:moveTo>
              <a:lnTo>
                <a:pt x="5402480" y="818400"/>
              </a:lnTo>
              <a:lnTo>
                <a:pt x="0" y="818400"/>
              </a:lnTo>
              <a:lnTo>
                <a:pt x="0" y="163680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D78EF-3C3A-4D5D-BE25-D56A025C665B}">
      <dsp:nvSpPr>
        <dsp:cNvPr id="0" name=""/>
        <dsp:cNvSpPr/>
      </dsp:nvSpPr>
      <dsp:spPr>
        <a:xfrm>
          <a:off x="294295" y="4200202"/>
          <a:ext cx="1971393" cy="58769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ECMO </a:t>
          </a:r>
          <a:r>
            <a:rPr lang="en-US" sz="1200" kern="1200" baseline="0" dirty="0">
              <a:solidFill>
                <a:srgbClr val="FFFF00"/>
              </a:solidFill>
            </a:rPr>
            <a:t>with </a:t>
          </a:r>
          <a:r>
            <a:rPr lang="en-US" sz="1200" kern="1200" baseline="0" dirty="0" err="1">
              <a:solidFill>
                <a:srgbClr val="FFFF00"/>
              </a:solidFill>
            </a:rPr>
            <a:t>Impella</a:t>
          </a:r>
          <a:r>
            <a:rPr lang="en-US" sz="1200" kern="1200" baseline="0" dirty="0">
              <a:solidFill>
                <a:srgbClr val="FFFF00"/>
              </a:solidFill>
            </a:rPr>
            <a:t> for Left Ventricular Unloading</a:t>
          </a:r>
        </a:p>
      </dsp:txBody>
      <dsp:txXfrm>
        <a:off x="311508" y="4217415"/>
        <a:ext cx="1936967" cy="553271"/>
      </dsp:txXfrm>
    </dsp:sp>
    <dsp:sp modelId="{AB6C11F5-542B-45DE-A710-3E20A789FD66}">
      <dsp:nvSpPr>
        <dsp:cNvPr id="0" name=""/>
        <dsp:cNvSpPr/>
      </dsp:nvSpPr>
      <dsp:spPr>
        <a:xfrm>
          <a:off x="4164892" y="2563402"/>
          <a:ext cx="2517581" cy="1614896"/>
        </a:xfrm>
        <a:custGeom>
          <a:avLst/>
          <a:gdLst/>
          <a:ahLst/>
          <a:cxnLst/>
          <a:rect l="0" t="0" r="0" b="0"/>
          <a:pathLst>
            <a:path>
              <a:moveTo>
                <a:pt x="2517581" y="0"/>
              </a:moveTo>
              <a:lnTo>
                <a:pt x="2517581" y="807448"/>
              </a:lnTo>
              <a:lnTo>
                <a:pt x="0" y="807448"/>
              </a:lnTo>
              <a:lnTo>
                <a:pt x="0" y="161489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E82C0-CD07-4C0F-8D55-4F10B282596B}">
      <dsp:nvSpPr>
        <dsp:cNvPr id="0" name=""/>
        <dsp:cNvSpPr/>
      </dsp:nvSpPr>
      <dsp:spPr>
        <a:xfrm>
          <a:off x="3016088" y="4178299"/>
          <a:ext cx="2297608" cy="148348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Consider Surgical LVAD/RVAD/TAH/OHT </a:t>
          </a:r>
          <a:r>
            <a:rPr lang="en-US" sz="1600" kern="1200" baseline="0" dirty="0">
              <a:solidFill>
                <a:srgbClr val="FFFF00"/>
              </a:solidFill>
            </a:rPr>
            <a:t>if unable to wean </a:t>
          </a:r>
          <a:r>
            <a:rPr lang="en-US" sz="1600" kern="1200" baseline="0" dirty="0" err="1">
              <a:solidFill>
                <a:srgbClr val="FFFF00"/>
              </a:solidFill>
            </a:rPr>
            <a:t>Impella</a:t>
          </a:r>
          <a:r>
            <a:rPr lang="en-US" sz="1600" kern="1200" baseline="0" dirty="0">
              <a:solidFill>
                <a:srgbClr val="FFFF00"/>
              </a:solidFill>
            </a:rPr>
            <a:t> after 4-5 days</a:t>
          </a:r>
        </a:p>
      </dsp:txBody>
      <dsp:txXfrm>
        <a:off x="3059538" y="4221749"/>
        <a:ext cx="2210708" cy="1396589"/>
      </dsp:txXfrm>
    </dsp:sp>
    <dsp:sp modelId="{268D55A0-A312-489F-ABA7-CD9C4E4597D6}">
      <dsp:nvSpPr>
        <dsp:cNvPr id="0" name=""/>
        <dsp:cNvSpPr/>
      </dsp:nvSpPr>
      <dsp:spPr>
        <a:xfrm>
          <a:off x="6682473" y="2563402"/>
          <a:ext cx="1165553" cy="2270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5332"/>
              </a:lnTo>
              <a:lnTo>
                <a:pt x="1165553" y="1135332"/>
              </a:lnTo>
              <a:lnTo>
                <a:pt x="1165553" y="227066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head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3EBBF-EA5A-449A-8FE7-3B0A0DD39C51}">
      <dsp:nvSpPr>
        <dsp:cNvPr id="0" name=""/>
        <dsp:cNvSpPr/>
      </dsp:nvSpPr>
      <dsp:spPr>
        <a:xfrm>
          <a:off x="6801282" y="4834067"/>
          <a:ext cx="2093488" cy="51945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RP </a:t>
          </a:r>
          <a:r>
            <a:rPr lang="en-US" sz="1600" kern="1200" dirty="0" err="1"/>
            <a:t>Impella</a:t>
          </a:r>
          <a:endParaRPr lang="en-US" sz="1600" kern="1200" dirty="0"/>
        </a:p>
      </dsp:txBody>
      <dsp:txXfrm>
        <a:off x="6816496" y="4849281"/>
        <a:ext cx="2063060" cy="489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27F476-7A77-4A88-825D-BABA0B5730B4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C3C96D-199A-460C-B7EC-42992D598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2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0ECAB-A106-454B-BDD9-5FF88A251AB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1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C96D-199A-460C-B7EC-42992D5983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34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2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</a:t>
            </a:r>
            <a:r>
              <a:rPr lang="en-US" b="1" baseline="0" dirty="0"/>
              <a:t> first cardiac catheterization was performed on a horse in 1711 using brass pipes, a glass tube and the trachea of a goose. Yes, poor horse and poor goose!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8F35-2ED7-4732-8963-74AB90F4DA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60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first catheterization in a HUMAN</a:t>
            </a:r>
            <a:r>
              <a:rPr lang="en-US" b="1" baseline="0" dirty="0"/>
              <a:t> was performed by Dr. Warner Forssmann in 1929. </a:t>
            </a:r>
          </a:p>
          <a:p>
            <a:r>
              <a:rPr lang="en-US" b="1" baseline="0" dirty="0"/>
              <a:t>Most Interventional Cardiologists know this story but for those of you who don’t…</a:t>
            </a:r>
          </a:p>
          <a:p>
            <a:endParaRPr lang="en-US" b="1" baseline="0" dirty="0"/>
          </a:p>
          <a:p>
            <a:r>
              <a:rPr lang="en-US" b="1" baseline="0" dirty="0"/>
              <a:t>Dr. Forssmann was a </a:t>
            </a:r>
            <a:r>
              <a:rPr lang="en-US" b="1" dirty="0"/>
              <a:t>surgical resident</a:t>
            </a:r>
            <a:r>
              <a:rPr lang="en-US" b="1" baseline="0" dirty="0"/>
              <a:t> in Germany. He placed a</a:t>
            </a:r>
            <a:r>
              <a:rPr lang="en-US" b="1" dirty="0"/>
              <a:t> catheter into antecubital vein, walked to basement x-ray room 1 floor below,</a:t>
            </a:r>
            <a:r>
              <a:rPr lang="en-US" b="1" baseline="0" dirty="0"/>
              <a:t> advanced the catheter the full 60cm into his RV and then </a:t>
            </a:r>
            <a:r>
              <a:rPr lang="en-US" b="1" dirty="0"/>
              <a:t>took this picture. </a:t>
            </a:r>
          </a:p>
          <a:p>
            <a:r>
              <a:rPr lang="en-US" b="1" dirty="0"/>
              <a:t>At the time, thought was that any entry into the heart would be fatal– immediately fired- continued to self experiment—only stopped after he had used all his veins with 17 </a:t>
            </a:r>
            <a:r>
              <a:rPr lang="en-US" b="1" dirty="0" err="1"/>
              <a:t>cutdowns</a:t>
            </a:r>
            <a:r>
              <a:rPr lang="en-US" b="1" dirty="0"/>
              <a:t> and went onto dogs. Because he never received</a:t>
            </a:r>
            <a:r>
              <a:rPr lang="en-US" b="1" baseline="0" dirty="0"/>
              <a:t> any recognition for his work, he s</a:t>
            </a:r>
            <a:r>
              <a:rPr lang="en-US" b="1" dirty="0"/>
              <a:t>witched to urology and became a country doc.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8F35-2ED7-4732-8963-74AB90F4DA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0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But, in 1956, Dr. </a:t>
            </a:r>
            <a:r>
              <a:rPr lang="en-US" b="1" dirty="0" err="1"/>
              <a:t>Forrsmann</a:t>
            </a:r>
            <a:r>
              <a:rPr lang="en-US" b="1" dirty="0"/>
              <a:t> was awarded the </a:t>
            </a:r>
            <a:r>
              <a:rPr lang="en-US" b="1" dirty="0" err="1"/>
              <a:t>nobel</a:t>
            </a:r>
            <a:r>
              <a:rPr lang="en-US" b="1" baseline="0" dirty="0"/>
              <a:t> prize with Drs. Cournand and Richards who developed a catheter which could be advanced into the PA and measure cardiac output.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8F35-2ED7-4732-8963-74AB90F4DA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1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Swan developed the balloon tipped catheter that could be floated into the PA. Ganz</a:t>
            </a:r>
            <a:r>
              <a:rPr lang="en-US" baseline="0" dirty="0"/>
              <a:t> added a thermistor to the tip enabling measurement of CO </a:t>
            </a:r>
          </a:p>
          <a:p>
            <a:r>
              <a:rPr lang="en-US" baseline="0" dirty="0"/>
              <a:t>Revolutionized RHC– obtain all hemodynamic parameters bedside</a:t>
            </a:r>
            <a:endParaRPr lang="en-US" dirty="0"/>
          </a:p>
          <a:p>
            <a:r>
              <a:rPr lang="en-US" dirty="0"/>
              <a:t>Prior to this, PACs were rigid</a:t>
            </a:r>
            <a:r>
              <a:rPr lang="en-US" baseline="0" dirty="0"/>
              <a:t> and their insertions were associated with bleeding and arrhythmias. Now with a “floating” balloon tipped catheter that was flexible PACs became popular and there was an increase in ICU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8F35-2ED7-4732-8963-74AB90F4DA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91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8F35-2ED7-4732-8963-74AB90F4DA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6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8F35-2ED7-4732-8963-74AB90F4DA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65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Connors et al. purpose: 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compare accuracy of physician judgements of hemodynamic status in critically ill patients with and without cardiac disease.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502 patients who were deemed to clinically require RHC: patients grouped into 1. Acute MI (</a:t>
            </a:r>
            <a:r>
              <a:rPr lang="en-US" baseline="0" dirty="0" err="1"/>
              <a:t>stemi</a:t>
            </a:r>
            <a:r>
              <a:rPr lang="en-US" baseline="0" dirty="0"/>
              <a:t> or </a:t>
            </a:r>
            <a:r>
              <a:rPr lang="en-US" baseline="0" dirty="0" err="1"/>
              <a:t>nstemi</a:t>
            </a:r>
            <a:r>
              <a:rPr lang="en-US" baseline="0" dirty="0"/>
              <a:t>), 2. acute myocardial ischemia (USA/EKG changes) 3. other objective evidence of acute heart disease or prior MI 4. no objective evidence of acute heart disease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Housestaff</a:t>
            </a:r>
            <a:r>
              <a:rPr lang="en-US" baseline="0" dirty="0"/>
              <a:t>, fellows and </a:t>
            </a:r>
            <a:r>
              <a:rPr lang="en-US" baseline="0" dirty="0" err="1"/>
              <a:t>attendings</a:t>
            </a:r>
            <a:r>
              <a:rPr lang="en-US" baseline="0" dirty="0"/>
              <a:t>.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Conclusion: MD predictions of hemodynamic status often inaccurate in critically ill patients regardless of whether or not they have heart disease but much worse when heart disease is present.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Unfortunately, most would agree that the clinical exam is a dying art particular in era of ongoing advances in technology and it’s pretty clear that we require an objective assessment of hemodynamics in ICU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8F35-2ED7-4732-8963-74AB90F4DA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51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15 total RCTs to date. Only 2 included CGS patients: Rhodes</a:t>
            </a:r>
            <a:r>
              <a:rPr lang="en-US" baseline="0" dirty="0"/>
              <a:t> 2001 and Richard 2003; however these were primarily MICU studies; Richard 2003 AMI with CGS was an exclusion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8F35-2ED7-4732-8963-74AB90F4DA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0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lang="en-US" dirty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63CC-6C61-4519-BBA0-63A9EF36B90A}" type="datetime1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84E-688E-4552-BFC0-6A4F0CE171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648200"/>
            <a:ext cx="9220200" cy="2218406"/>
          </a:xfrm>
          <a:prstGeom prst="rect">
            <a:avLst/>
          </a:prstGeom>
        </p:spPr>
      </p:pic>
      <p:pic>
        <p:nvPicPr>
          <p:cNvPr id="8" name="Picture 5" descr="WellSta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21971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17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A564-EA7E-4278-AE85-A984F39DC737}" type="datetime1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84E-688E-4552-BFC0-6A4F0CE171F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5669"/>
            <a:ext cx="9144000" cy="1152331"/>
          </a:xfrm>
          <a:prstGeom prst="rect">
            <a:avLst/>
          </a:prstGeom>
        </p:spPr>
      </p:pic>
      <p:pic>
        <p:nvPicPr>
          <p:cNvPr id="9" name="Picture 8" descr="WellSta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60252"/>
            <a:ext cx="1371600" cy="38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64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7F55-A50E-46D4-85FE-1BB1F40E5C23}" type="datetime1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84E-688E-4552-BFC0-6A4F0CE171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5669"/>
            <a:ext cx="9144000" cy="1152331"/>
          </a:xfrm>
          <a:prstGeom prst="rect">
            <a:avLst/>
          </a:prstGeom>
        </p:spPr>
      </p:pic>
      <p:pic>
        <p:nvPicPr>
          <p:cNvPr id="8" name="Picture 7" descr="WellSta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60252"/>
            <a:ext cx="1371600" cy="38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44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03B6-CEFE-4874-B039-7D650AE99976}" type="datetime1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84E-688E-4552-BFC0-6A4F0CE171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5669"/>
            <a:ext cx="9144000" cy="1152331"/>
          </a:xfrm>
          <a:prstGeom prst="rect">
            <a:avLst/>
          </a:prstGeom>
        </p:spPr>
      </p:pic>
      <p:pic>
        <p:nvPicPr>
          <p:cNvPr id="8" name="Picture 7" descr="WellSta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60252"/>
            <a:ext cx="1371600" cy="38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36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ellStar-PROCES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7400"/>
            <a:ext cx="1676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381000" y="5410200"/>
            <a:ext cx="8458200" cy="1219200"/>
            <a:chOff x="240" y="3408"/>
            <a:chExt cx="5328" cy="768"/>
          </a:xfrm>
        </p:grpSpPr>
        <p:pic>
          <p:nvPicPr>
            <p:cNvPr id="6" name="Picture 8" descr="IC-swoo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408"/>
              <a:ext cx="4608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40" y="3696"/>
              <a:ext cx="720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8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9604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C405-B400-824E-93A8-E069B0D31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174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556E1-7D41-D343-839C-5DF45BAEE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121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BEBFB-7DE8-1A4C-B035-50EF96AD0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78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3C4B9-FE1E-B746-B942-004FE2095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53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A9266-6049-474C-9FAB-039CB7D15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601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B95DC-24C1-FA48-92CF-37C2F4A43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7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6393-3554-4FFF-B7AA-45131760FD37}" type="datetime1">
              <a:rPr lang="en-US" smtClean="0"/>
              <a:t>3/3/2018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84E-688E-4552-BFC0-6A4F0CE171F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5669"/>
            <a:ext cx="9144000" cy="1152331"/>
          </a:xfrm>
          <a:prstGeom prst="rect">
            <a:avLst/>
          </a:prstGeom>
        </p:spPr>
      </p:pic>
      <p:pic>
        <p:nvPicPr>
          <p:cNvPr id="9" name="Picture 8" descr="WellSta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60252"/>
            <a:ext cx="1371600" cy="38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760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72955-6ECC-B743-A161-2CA165446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61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250A8-22FA-0E4B-BF7A-1570902C7A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53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E65D5-D769-4247-B511-5B6EB00D1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891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74C9B-4A14-D043-8779-159990B01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82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5765-649B-4B24-89D6-2E4591B954AB}" type="datetime1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84E-688E-4552-BFC0-6A4F0CE171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5669"/>
            <a:ext cx="9144000" cy="1152331"/>
          </a:xfrm>
          <a:prstGeom prst="rect">
            <a:avLst/>
          </a:prstGeom>
        </p:spPr>
      </p:pic>
      <p:pic>
        <p:nvPicPr>
          <p:cNvPr id="8" name="Picture 7" descr="WellSta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60252"/>
            <a:ext cx="1371600" cy="38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7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CC6C-502F-45AA-BBA7-C803224C4C49}" type="datetime1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84E-688E-4552-BFC0-6A4F0CE171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5669"/>
            <a:ext cx="9144000" cy="1152331"/>
          </a:xfrm>
          <a:prstGeom prst="rect">
            <a:avLst/>
          </a:prstGeom>
        </p:spPr>
      </p:pic>
      <p:pic>
        <p:nvPicPr>
          <p:cNvPr id="8" name="Picture 7" descr="WellSta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60252"/>
            <a:ext cx="1371600" cy="38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78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A6B9-84BF-40FD-9055-9F44D422ADAD}" type="datetime1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84E-688E-4552-BFC0-6A4F0CE171F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5669"/>
            <a:ext cx="9144000" cy="1152331"/>
          </a:xfrm>
          <a:prstGeom prst="rect">
            <a:avLst/>
          </a:prstGeom>
        </p:spPr>
      </p:pic>
      <p:pic>
        <p:nvPicPr>
          <p:cNvPr id="9" name="Picture 8" descr="WellSta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60252"/>
            <a:ext cx="1371600" cy="38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46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EDB6-F96E-4BD3-BBED-DB7DD96D238B}" type="datetime1">
              <a:rPr lang="en-US" smtClean="0"/>
              <a:t>3/3/2018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84E-688E-4552-BFC0-6A4F0CE171F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5669"/>
            <a:ext cx="9144000" cy="11523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58069"/>
            <a:ext cx="9144000" cy="115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9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49CB-8829-4A13-8C8C-424305F2FE04}" type="datetime1">
              <a:rPr lang="en-US" smtClean="0"/>
              <a:t>3/3/2018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84E-688E-4552-BFC0-6A4F0CE171F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5669"/>
            <a:ext cx="9144000" cy="1152331"/>
          </a:xfrm>
          <a:prstGeom prst="rect">
            <a:avLst/>
          </a:prstGeom>
        </p:spPr>
      </p:pic>
      <p:pic>
        <p:nvPicPr>
          <p:cNvPr id="7" name="Picture 6" descr="WellSta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60252"/>
            <a:ext cx="1371600" cy="38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24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DE52-CF9E-4077-9429-5145E576DCA5}" type="datetime1">
              <a:rPr lang="en-US" smtClean="0"/>
              <a:t>3/3/2018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84E-688E-4552-BFC0-6A4F0CE171F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5669"/>
            <a:ext cx="9144000" cy="1152331"/>
          </a:xfrm>
          <a:prstGeom prst="rect">
            <a:avLst/>
          </a:prstGeom>
        </p:spPr>
      </p:pic>
      <p:pic>
        <p:nvPicPr>
          <p:cNvPr id="6" name="Picture 5" descr="WellSta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60252"/>
            <a:ext cx="1371600" cy="38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6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2425-B13A-400C-B7AB-BE2549E4A493}" type="datetime1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84E-688E-4552-BFC0-6A4F0CE171F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5669"/>
            <a:ext cx="9144000" cy="1152331"/>
          </a:xfrm>
          <a:prstGeom prst="rect">
            <a:avLst/>
          </a:prstGeom>
        </p:spPr>
      </p:pic>
      <p:pic>
        <p:nvPicPr>
          <p:cNvPr id="9" name="Picture 8" descr="WellSta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60252"/>
            <a:ext cx="1371600" cy="38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18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1C0CE-0CB9-4A87-932C-2D033FCBA17C}" type="datetime1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6E84E-688E-4552-BFC0-6A4F0CE171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5669"/>
            <a:ext cx="9144000" cy="1152331"/>
          </a:xfrm>
          <a:prstGeom prst="rect">
            <a:avLst/>
          </a:prstGeom>
        </p:spPr>
      </p:pic>
      <p:pic>
        <p:nvPicPr>
          <p:cNvPr id="8" name="Picture 7" descr="WellSta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60252"/>
            <a:ext cx="1371600" cy="38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48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492F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492F9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492F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492F9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492F9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492F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14" descr="WellStar-PROCES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7400"/>
            <a:ext cx="1676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9966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D9F22-35A1-B045-B0B8-00AC82B0C259}" type="slidenum">
              <a:rPr lang="en-US" altLang="en-US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charset="-128"/>
            </a:endParaRPr>
          </a:p>
        </p:txBody>
      </p:sp>
      <p:pic>
        <p:nvPicPr>
          <p:cNvPr id="1030" name="Picture 18" descr="bottom 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1200"/>
            <a:ext cx="82296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23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09800"/>
            <a:ext cx="8534400" cy="3048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/>
            </a:r>
            <a:br>
              <a:rPr lang="en-US" sz="4000" b="1" dirty="0">
                <a:latin typeface="+mn-lt"/>
              </a:rPr>
            </a:br>
            <a:r>
              <a:rPr lang="en-US" sz="3100" b="1" dirty="0">
                <a:latin typeface="+mn-lt"/>
              </a:rPr>
              <a:t>Pulmonary Artery Catheterization and the Management of Cardiogenic Shock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8686800" cy="1100137"/>
          </a:xfrm>
        </p:spPr>
        <p:txBody>
          <a:bodyPr>
            <a:noAutofit/>
          </a:bodyPr>
          <a:lstStyle/>
          <a:p>
            <a:pPr algn="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Salvatore F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</a:rPr>
              <a:t>Mannino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, DO, MA, FACC, FSCAI</a:t>
            </a:r>
          </a:p>
          <a:p>
            <a:pPr algn="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Director, Mechanical Circulatory Support and Cardiogenic Shock Program</a:t>
            </a:r>
          </a:p>
          <a:p>
            <a:pPr algn="r"/>
            <a:r>
              <a:rPr lang="en-US" sz="1800" b="1" dirty="0" err="1" smtClean="0">
                <a:solidFill>
                  <a:schemeClr val="accent3">
                    <a:lumMod val="75000"/>
                  </a:schemeClr>
                </a:solidFill>
              </a:rPr>
              <a:t>WellStar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Health System</a:t>
            </a:r>
          </a:p>
          <a:p>
            <a:pPr algn="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Marietta, GA</a:t>
            </a:r>
          </a:p>
        </p:txBody>
      </p:sp>
    </p:spTree>
    <p:extLst>
      <p:ext uri="{BB962C8B-B14F-4D97-AF65-F5344CB8AC3E}">
        <p14:creationId xmlns:p14="http://schemas.microsoft.com/office/powerpoint/2010/main" val="6834627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Potential Reasons Why PAC Not Proven Beneficial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sz="2600" dirty="0"/>
              <a:t>Diagnostic tool</a:t>
            </a:r>
          </a:p>
          <a:p>
            <a:r>
              <a:rPr lang="en-US" sz="2600" dirty="0"/>
              <a:t>Frequent crossover</a:t>
            </a:r>
          </a:p>
          <a:p>
            <a:r>
              <a:rPr lang="en-US" sz="2600" dirty="0"/>
              <a:t>Ethical bias</a:t>
            </a:r>
          </a:p>
          <a:p>
            <a:r>
              <a:rPr lang="en-US" sz="2600" dirty="0"/>
              <a:t>Deficiency in in data interpretation</a:t>
            </a:r>
          </a:p>
          <a:p>
            <a:r>
              <a:rPr lang="en-US" sz="2600" dirty="0"/>
              <a:t>Impractical hemodynamic endpoints</a:t>
            </a:r>
          </a:p>
          <a:p>
            <a:r>
              <a:rPr lang="en-US" sz="2600" dirty="0"/>
              <a:t>Inclusion of heterogeneous conditions</a:t>
            </a:r>
          </a:p>
          <a:p>
            <a:pPr lvl="1"/>
            <a:endParaRPr lang="en-US" baseline="300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84E-688E-4552-BFC0-6A4F0CE171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8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97" y="53269"/>
            <a:ext cx="8229600" cy="1143000"/>
          </a:xfrm>
        </p:spPr>
        <p:txBody>
          <a:bodyPr/>
          <a:lstStyle/>
          <a:p>
            <a:r>
              <a:rPr lang="en-US" dirty="0"/>
              <a:t>Clinical Assessment in Reality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9795" y="1282701"/>
            <a:ext cx="3571969" cy="428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6175" indent="-17145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87" y="1217522"/>
            <a:ext cx="3136583" cy="2399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513" y="1196269"/>
            <a:ext cx="3429000" cy="2431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697" y="3886200"/>
            <a:ext cx="846940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1500" dirty="0">
                <a:solidFill>
                  <a:srgbClr val="310092"/>
                </a:solidFill>
              </a:rPr>
              <a:t>Accuracy of physician predictions highest in patients without objective evidence of</a:t>
            </a:r>
            <a:br>
              <a:rPr lang="en-US" sz="1500" dirty="0">
                <a:solidFill>
                  <a:srgbClr val="310092"/>
                </a:solidFill>
              </a:rPr>
            </a:br>
            <a:r>
              <a:rPr lang="en-US" sz="1500" dirty="0">
                <a:solidFill>
                  <a:srgbClr val="310092"/>
                </a:solidFill>
              </a:rPr>
              <a:t>heart disease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1500" dirty="0">
                <a:solidFill>
                  <a:srgbClr val="310092"/>
                </a:solidFill>
              </a:rPr>
              <a:t>Accuracy significantly lower in patients with AMI or ischemia (*</a:t>
            </a:r>
            <a:r>
              <a:rPr lang="en-US" sz="1500" i="1" dirty="0">
                <a:solidFill>
                  <a:srgbClr val="310092"/>
                </a:solidFill>
              </a:rPr>
              <a:t>P</a:t>
            </a:r>
            <a:r>
              <a:rPr lang="en-US" sz="1500" dirty="0">
                <a:solidFill>
                  <a:srgbClr val="310092"/>
                </a:solidFill>
              </a:rPr>
              <a:t>&lt;.05)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1500" dirty="0">
                <a:solidFill>
                  <a:srgbClr val="310092"/>
                </a:solidFill>
              </a:rPr>
              <a:t>Significant change in therapy in 47% of all patients after results of PAC available to clinicians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sz="1500" dirty="0">
                <a:solidFill>
                  <a:srgbClr val="310092"/>
                </a:solidFill>
              </a:rPr>
              <a:t>Presence of comorbid illness associated with reduced accuracy of physician assessment of PCWP in patients with AMI (</a:t>
            </a:r>
            <a:r>
              <a:rPr lang="en-US" sz="1500" i="1" dirty="0">
                <a:solidFill>
                  <a:srgbClr val="310092"/>
                </a:solidFill>
              </a:rPr>
              <a:t>P</a:t>
            </a:r>
            <a:r>
              <a:rPr lang="en-US" sz="1500" dirty="0">
                <a:solidFill>
                  <a:srgbClr val="310092"/>
                </a:solidFill>
              </a:rPr>
              <a:t>&lt;.025)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-1" y="5916243"/>
            <a:ext cx="797650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r>
              <a:rPr lang="en-US" sz="700" i="1" dirty="0">
                <a:solidFill>
                  <a:srgbClr val="000000"/>
                </a:solidFill>
              </a:rPr>
              <a:t>Connors AF, et al. Chest. 1990;98(5):1200-1206.</a:t>
            </a:r>
          </a:p>
        </p:txBody>
      </p:sp>
    </p:spTree>
    <p:extLst>
      <p:ext uri="{BB962C8B-B14F-4D97-AF65-F5344CB8AC3E}">
        <p14:creationId xmlns:p14="http://schemas.microsoft.com/office/powerpoint/2010/main" val="165219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Lack of Standardization in PAC Proficiency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466485"/>
              </p:ext>
            </p:extLst>
          </p:nvPr>
        </p:nvGraphicFramePr>
        <p:xfrm>
          <a:off x="324391" y="1245561"/>
          <a:ext cx="8495221" cy="42232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35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9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15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85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05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0151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rgbClr val="310092"/>
                          </a:solidFill>
                        </a:rPr>
                        <a:t>Study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>
                          <a:solidFill>
                            <a:srgbClr val="310092"/>
                          </a:solidFill>
                        </a:rPr>
                        <a:t>Responding</a:t>
                      </a:r>
                      <a:r>
                        <a:rPr lang="en-US" sz="1050" b="1" baseline="0" dirty="0">
                          <a:solidFill>
                            <a:srgbClr val="310092"/>
                          </a:solidFill>
                        </a:rPr>
                        <a:t> </a:t>
                      </a:r>
                      <a:r>
                        <a:rPr lang="en-US" sz="1050" b="1" dirty="0">
                          <a:solidFill>
                            <a:srgbClr val="310092"/>
                          </a:solidFill>
                        </a:rPr>
                        <a:t>Audience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>
                          <a:solidFill>
                            <a:srgbClr val="310092"/>
                          </a:solidFill>
                        </a:rPr>
                        <a:t>Type of Test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baseline="0" dirty="0">
                          <a:solidFill>
                            <a:srgbClr val="FF0000"/>
                          </a:solidFill>
                        </a:rPr>
                        <a:t>Mean Score   (% correct)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FF0000"/>
                          </a:solidFill>
                        </a:rPr>
                        <a:t>% Unable to correctly</a:t>
                      </a:r>
                      <a:r>
                        <a:rPr lang="en-US" sz="1050" b="1" baseline="0" dirty="0">
                          <a:solidFill>
                            <a:srgbClr val="FF0000"/>
                          </a:solidFill>
                        </a:rPr>
                        <a:t> ID PCWP from clear tracing</a:t>
                      </a:r>
                      <a:endParaRPr lang="en-US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362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Iberti et al 1990</a:t>
                      </a:r>
                      <a:br>
                        <a:rPr lang="en-US" sz="1000" dirty="0">
                          <a:solidFill>
                            <a:srgbClr val="310092"/>
                          </a:solidFill>
                        </a:rPr>
                      </a:b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“The PAC Multicenter Study”</a:t>
                      </a:r>
                      <a:r>
                        <a:rPr lang="en-US" sz="1000" baseline="30000" dirty="0">
                          <a:solidFill>
                            <a:srgbClr val="310092"/>
                          </a:solidFill>
                        </a:rPr>
                        <a:t>1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296 physicians in 13 US &amp; Canadian</a:t>
                      </a:r>
                    </a:p>
                    <a:p>
                      <a:pPr algn="l"/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hospitals (all had ICUs and</a:t>
                      </a:r>
                      <a:br>
                        <a:rPr lang="en-US" sz="1000" dirty="0">
                          <a:solidFill>
                            <a:srgbClr val="310092"/>
                          </a:solidFill>
                        </a:rPr>
                      </a:b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residency programs)</a:t>
                      </a:r>
                      <a:endParaRPr lang="en-US" sz="1000" b="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31-question multiple choice exam </a:t>
                      </a:r>
                      <a:endParaRPr lang="en-US" sz="1000" b="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67% (range, 19%-100%)</a:t>
                      </a:r>
                      <a:endParaRPr lang="en-US" sz="100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FF0000"/>
                          </a:solidFill>
                        </a:rPr>
                        <a:t>47%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22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Gnaegi et al 1997</a:t>
                      </a:r>
                      <a:r>
                        <a:rPr lang="en-US" sz="1000" baseline="30000" dirty="0">
                          <a:solidFill>
                            <a:srgbClr val="310092"/>
                          </a:solidFill>
                        </a:rPr>
                        <a:t>2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86 ICUs (535 critical care MDs) in</a:t>
                      </a:r>
                      <a:br>
                        <a:rPr lang="en-US" sz="1000" dirty="0">
                          <a:solidFill>
                            <a:srgbClr val="310092"/>
                          </a:solidFill>
                        </a:rPr>
                      </a:b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France, Switzerland &amp; Belgium</a:t>
                      </a:r>
                      <a:endParaRPr lang="en-US" sz="1000" b="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Same as Iberti</a:t>
                      </a:r>
                      <a:r>
                        <a:rPr lang="en-US" sz="1000" baseline="0" dirty="0">
                          <a:solidFill>
                            <a:srgbClr val="310092"/>
                          </a:solidFill>
                        </a:rPr>
                        <a:t> et al 1990 study</a:t>
                      </a:r>
                      <a:endParaRPr lang="en-US" sz="100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72% mean score +/-14.4%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54%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290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Iberti et al 1994</a:t>
                      </a:r>
                      <a:r>
                        <a:rPr lang="en-US" sz="1000" baseline="30000" dirty="0">
                          <a:solidFill>
                            <a:srgbClr val="310092"/>
                          </a:solidFill>
                        </a:rPr>
                        <a:t>3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216 nurses registered for American</a:t>
                      </a:r>
                      <a:br>
                        <a:rPr lang="en-US" sz="1000" dirty="0">
                          <a:solidFill>
                            <a:srgbClr val="310092"/>
                          </a:solidFill>
                        </a:rPr>
                      </a:b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Association of Critical Care Nurses’</a:t>
                      </a:r>
                      <a:br>
                        <a:rPr lang="en-US" sz="1000" dirty="0">
                          <a:solidFill>
                            <a:srgbClr val="310092"/>
                          </a:solidFill>
                        </a:rPr>
                      </a:b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National Teaching Institute Conference</a:t>
                      </a:r>
                      <a:endParaRPr lang="en-US" sz="1000" b="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37-question</a:t>
                      </a:r>
                      <a:r>
                        <a:rPr lang="en-US" sz="1000" baseline="0" dirty="0">
                          <a:solidFill>
                            <a:srgbClr val="310092"/>
                          </a:solidFill>
                        </a:rPr>
                        <a:t> multiple choice exam </a:t>
                      </a: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(modified version of </a:t>
                      </a:r>
                      <a:r>
                        <a:rPr lang="en-US" sz="1000" dirty="0" err="1">
                          <a:solidFill>
                            <a:srgbClr val="310092"/>
                          </a:solidFill>
                        </a:rPr>
                        <a:t>Iberti</a:t>
                      </a:r>
                      <a:r>
                        <a:rPr lang="en-US" sz="1000" baseline="0" dirty="0">
                          <a:solidFill>
                            <a:srgbClr val="310092"/>
                          </a:solidFill>
                        </a:rPr>
                        <a:t> exam)</a:t>
                      </a:r>
                      <a:endParaRPr lang="en-US" sz="100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48.5% (mean score 16.5 with range 1-31)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43%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4110"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rgbClr val="310092"/>
                          </a:solidFill>
                        </a:rPr>
                        <a:t>Jacka</a:t>
                      </a: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 et al 2002</a:t>
                      </a:r>
                      <a:r>
                        <a:rPr lang="en-US" sz="1000" baseline="30000" dirty="0">
                          <a:solidFill>
                            <a:srgbClr val="310092"/>
                          </a:solidFill>
                        </a:rPr>
                        <a:t>4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rgbClr val="310092"/>
                          </a:solidFill>
                        </a:rPr>
                        <a:t>214 cardiovascular anesthesiologists</a:t>
                      </a:r>
                      <a:br>
                        <a:rPr lang="en-US" sz="1000" b="0" dirty="0">
                          <a:solidFill>
                            <a:srgbClr val="310092"/>
                          </a:solidFill>
                        </a:rPr>
                      </a:br>
                      <a:r>
                        <a:rPr lang="en-US" sz="1000" b="0" dirty="0">
                          <a:solidFill>
                            <a:srgbClr val="310092"/>
                          </a:solidFill>
                        </a:rPr>
                        <a:t>at 29 centers</a:t>
                      </a:r>
                      <a:r>
                        <a:rPr lang="en-US" sz="1000" b="0" baseline="0" dirty="0">
                          <a:solidFill>
                            <a:srgbClr val="310092"/>
                          </a:solidFill>
                        </a:rPr>
                        <a:t> in US and Canada</a:t>
                      </a:r>
                      <a:endParaRPr lang="en-US" sz="1000" b="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aseline="0" dirty="0">
                          <a:solidFill>
                            <a:srgbClr val="310092"/>
                          </a:solidFill>
                        </a:rPr>
                        <a:t>Survey focused on 3 scenarios: PCWP timing, management of air emboli, and PCWP waveform interpretation</a:t>
                      </a:r>
                      <a:endParaRPr lang="en-US" sz="100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N/A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2562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Burns et al 1996</a:t>
                      </a:r>
                      <a:r>
                        <a:rPr lang="en-US" sz="1000" baseline="30000" dirty="0">
                          <a:solidFill>
                            <a:srgbClr val="310092"/>
                          </a:solidFill>
                        </a:rPr>
                        <a:t>5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168 critical care nurses in California</a:t>
                      </a:r>
                      <a:endParaRPr lang="en-US" sz="1000" b="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31-question multiple choice exam (modified version of </a:t>
                      </a:r>
                      <a:r>
                        <a:rPr lang="en-US" sz="1000" dirty="0" err="1">
                          <a:solidFill>
                            <a:srgbClr val="310092"/>
                          </a:solidFill>
                        </a:rPr>
                        <a:t>Iberti</a:t>
                      </a: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 exam)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56.8% (range, 27.6%-86.2%)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172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Johnston et al 2004</a:t>
                      </a:r>
                      <a:r>
                        <a:rPr lang="en-US" sz="1000" baseline="30000" dirty="0">
                          <a:solidFill>
                            <a:srgbClr val="310092"/>
                          </a:solidFill>
                        </a:rPr>
                        <a:t>6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rgbClr val="310092"/>
                          </a:solidFill>
                        </a:rPr>
                        <a:t>5 ICUs in Australia</a:t>
                      </a:r>
                      <a:br>
                        <a:rPr lang="en-US" sz="1000" b="0" dirty="0">
                          <a:solidFill>
                            <a:srgbClr val="310092"/>
                          </a:solidFill>
                        </a:rPr>
                      </a:br>
                      <a:r>
                        <a:rPr lang="en-US" sz="1000" b="0" dirty="0">
                          <a:solidFill>
                            <a:srgbClr val="310092"/>
                          </a:solidFill>
                        </a:rPr>
                        <a:t>(139 critical</a:t>
                      </a:r>
                      <a:r>
                        <a:rPr lang="en-US" sz="1000" b="0" baseline="0" dirty="0">
                          <a:solidFill>
                            <a:srgbClr val="310092"/>
                          </a:solidFill>
                        </a:rPr>
                        <a:t> care nurses)</a:t>
                      </a:r>
                      <a:endParaRPr lang="en-US" sz="1000" b="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Same 31-question multiple choice exam as Burns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42.8% (range, 12.9%-80.6%)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Not assessed; </a:t>
                      </a:r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nurses not responsible for determining PCWP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5700799"/>
            <a:ext cx="309372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da-DK" sz="700" i="1" dirty="0">
                <a:solidFill>
                  <a:srgbClr val="000000"/>
                </a:solidFill>
              </a:rPr>
              <a:t>Iberti TJ, et al. JAMA. 1990;264(22):2928-2932.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 err="1">
                <a:solidFill>
                  <a:srgbClr val="000000"/>
                </a:solidFill>
              </a:rPr>
              <a:t>Gnaegi</a:t>
            </a:r>
            <a:r>
              <a:rPr lang="en-US" sz="700" i="1" dirty="0">
                <a:solidFill>
                  <a:srgbClr val="000000"/>
                </a:solidFill>
              </a:rPr>
              <a:t> A, et al. </a:t>
            </a:r>
            <a:r>
              <a:rPr lang="en-US" sz="700" i="1" dirty="0" err="1">
                <a:solidFill>
                  <a:srgbClr val="000000"/>
                </a:solidFill>
              </a:rPr>
              <a:t>Crit</a:t>
            </a:r>
            <a:r>
              <a:rPr lang="en-US" sz="700" i="1" dirty="0">
                <a:solidFill>
                  <a:srgbClr val="000000"/>
                </a:solidFill>
              </a:rPr>
              <a:t> Care Med. 1997;25(2):213-220.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 err="1">
                <a:solidFill>
                  <a:srgbClr val="000000"/>
                </a:solidFill>
              </a:rPr>
              <a:t>Iberti</a:t>
            </a:r>
            <a:r>
              <a:rPr lang="en-US" sz="700" i="1" dirty="0">
                <a:solidFill>
                  <a:srgbClr val="000000"/>
                </a:solidFill>
              </a:rPr>
              <a:t> TJ, et al. </a:t>
            </a:r>
            <a:r>
              <a:rPr lang="en-US" sz="700" i="1" dirty="0" err="1">
                <a:solidFill>
                  <a:srgbClr val="000000"/>
                </a:solidFill>
              </a:rPr>
              <a:t>Crit</a:t>
            </a:r>
            <a:r>
              <a:rPr lang="en-US" sz="700" i="1" dirty="0">
                <a:solidFill>
                  <a:srgbClr val="000000"/>
                </a:solidFill>
              </a:rPr>
              <a:t> Care Med. 1994;22(10):1674-1678.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21609" y="5700799"/>
            <a:ext cx="309372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n-US" sz="700" i="1" dirty="0" err="1">
                <a:solidFill>
                  <a:srgbClr val="000000"/>
                </a:solidFill>
              </a:rPr>
              <a:t>Jacka</a:t>
            </a:r>
            <a:r>
              <a:rPr lang="en-US" sz="700" i="1" dirty="0">
                <a:solidFill>
                  <a:srgbClr val="000000"/>
                </a:solidFill>
              </a:rPr>
              <a:t> MJ, et al. </a:t>
            </a:r>
            <a:r>
              <a:rPr lang="en-US" sz="700" i="1" dirty="0" err="1">
                <a:solidFill>
                  <a:srgbClr val="000000"/>
                </a:solidFill>
              </a:rPr>
              <a:t>Crit</a:t>
            </a:r>
            <a:r>
              <a:rPr lang="en-US" sz="700" i="1" dirty="0">
                <a:solidFill>
                  <a:srgbClr val="000000"/>
                </a:solidFill>
              </a:rPr>
              <a:t> Care Med. 2002;30(6):1197-1203. 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700" i="1" dirty="0">
                <a:solidFill>
                  <a:srgbClr val="000000"/>
                </a:solidFill>
              </a:rPr>
              <a:t>Burns D, et al. Am J </a:t>
            </a:r>
            <a:r>
              <a:rPr lang="en-US" sz="700" i="1" dirty="0" err="1">
                <a:solidFill>
                  <a:srgbClr val="000000"/>
                </a:solidFill>
              </a:rPr>
              <a:t>Crit</a:t>
            </a:r>
            <a:r>
              <a:rPr lang="en-US" sz="700" i="1" dirty="0">
                <a:solidFill>
                  <a:srgbClr val="000000"/>
                </a:solidFill>
              </a:rPr>
              <a:t> Care. 1996;5(1):49-54. 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700" i="1" dirty="0">
                <a:solidFill>
                  <a:srgbClr val="000000"/>
                </a:solidFill>
              </a:rPr>
              <a:t>Johnston IG, et al. </a:t>
            </a:r>
            <a:r>
              <a:rPr lang="en-US" sz="700" i="1" dirty="0" err="1">
                <a:solidFill>
                  <a:srgbClr val="000000"/>
                </a:solidFill>
              </a:rPr>
              <a:t>Anaesth</a:t>
            </a:r>
            <a:r>
              <a:rPr lang="en-US" sz="700" i="1" dirty="0">
                <a:solidFill>
                  <a:srgbClr val="000000"/>
                </a:solidFill>
              </a:rPr>
              <a:t> Intensive Care. 2004;32(4):564-568.</a:t>
            </a:r>
          </a:p>
        </p:txBody>
      </p:sp>
    </p:spTree>
    <p:extLst>
      <p:ext uri="{BB962C8B-B14F-4D97-AF65-F5344CB8AC3E}">
        <p14:creationId xmlns:p14="http://schemas.microsoft.com/office/powerpoint/2010/main" val="65310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034838"/>
              </p:ext>
            </p:extLst>
          </p:nvPr>
        </p:nvGraphicFramePr>
        <p:xfrm>
          <a:off x="987603" y="990597"/>
          <a:ext cx="7168794" cy="480060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09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40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55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142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RCTs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310092"/>
                          </a:solidFill>
                        </a:rPr>
                        <a:t>Results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310092"/>
                          </a:solidFill>
                        </a:rPr>
                        <a:t>Cardiogenic Shock Patients?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70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Shoemaker</a:t>
                      </a:r>
                      <a:r>
                        <a:rPr lang="en-US" sz="1000" baseline="0" dirty="0">
                          <a:solidFill>
                            <a:srgbClr val="310092"/>
                          </a:solidFill>
                        </a:rPr>
                        <a:t> 1988</a:t>
                      </a:r>
                      <a:endParaRPr lang="en-US" sz="100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rgbClr val="310092"/>
                          </a:solidFill>
                        </a:rPr>
                        <a:t>Goal</a:t>
                      </a:r>
                      <a:r>
                        <a:rPr lang="en-US" sz="1000" b="0" baseline="0" dirty="0">
                          <a:solidFill>
                            <a:srgbClr val="310092"/>
                          </a:solidFill>
                        </a:rPr>
                        <a:t> oriented hemodynamic therapy demonstrated n</a:t>
                      </a:r>
                      <a:r>
                        <a:rPr lang="en-US" sz="1000" b="0" dirty="0">
                          <a:solidFill>
                            <a:srgbClr val="310092"/>
                          </a:solidFill>
                        </a:rPr>
                        <a:t>o difference in mortality (surgical</a:t>
                      </a:r>
                      <a:r>
                        <a:rPr lang="en-US" sz="1000" b="0" baseline="0" dirty="0">
                          <a:solidFill>
                            <a:srgbClr val="310092"/>
                          </a:solidFill>
                        </a:rPr>
                        <a:t> patients)</a:t>
                      </a:r>
                      <a:endParaRPr lang="en-US" sz="1000" b="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10092"/>
                          </a:solidFill>
                        </a:rPr>
                        <a:t>No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708"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rgbClr val="310092"/>
                          </a:solidFill>
                        </a:rPr>
                        <a:t>Sandham</a:t>
                      </a: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 2003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310092"/>
                          </a:solidFill>
                        </a:rPr>
                        <a:t>Goal</a:t>
                      </a:r>
                      <a:r>
                        <a:rPr lang="en-US" sz="1000" b="0" baseline="0" dirty="0">
                          <a:solidFill>
                            <a:srgbClr val="310092"/>
                          </a:solidFill>
                        </a:rPr>
                        <a:t> oriented hemodynamic therapy demonstrated n</a:t>
                      </a:r>
                      <a:r>
                        <a:rPr lang="en-US" sz="1000" b="0" dirty="0">
                          <a:solidFill>
                            <a:srgbClr val="310092"/>
                          </a:solidFill>
                        </a:rPr>
                        <a:t>o difference in mortality (surgical</a:t>
                      </a:r>
                      <a:r>
                        <a:rPr lang="en-US" sz="1000" b="0" baseline="0" dirty="0">
                          <a:solidFill>
                            <a:srgbClr val="310092"/>
                          </a:solidFill>
                        </a:rPr>
                        <a:t> patients)</a:t>
                      </a:r>
                      <a:endParaRPr lang="en-US" sz="1000" b="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10092"/>
                          </a:solidFill>
                        </a:rPr>
                        <a:t>No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21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NHLBI</a:t>
                      </a:r>
                      <a:r>
                        <a:rPr lang="en-US" sz="1000" baseline="0" dirty="0">
                          <a:solidFill>
                            <a:srgbClr val="310092"/>
                          </a:solidFill>
                        </a:rPr>
                        <a:t> ARDS 2006</a:t>
                      </a:r>
                      <a:endParaRPr lang="en-US" sz="100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rgbClr val="310092"/>
                          </a:solidFill>
                        </a:rPr>
                        <a:t>No difference</a:t>
                      </a:r>
                      <a:r>
                        <a:rPr lang="en-US" sz="1000" b="0" baseline="0" dirty="0">
                          <a:solidFill>
                            <a:srgbClr val="310092"/>
                          </a:solidFill>
                        </a:rPr>
                        <a:t> in mortality (mixed ICU)</a:t>
                      </a:r>
                      <a:endParaRPr lang="en-US" sz="1000" b="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10092"/>
                          </a:solidFill>
                        </a:rPr>
                        <a:t>No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1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dirty="0" err="1">
                          <a:solidFill>
                            <a:srgbClr val="310092"/>
                          </a:solidFill>
                        </a:rPr>
                        <a:t>Guyatt</a:t>
                      </a: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 1991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No difference in mortality (mixed</a:t>
                      </a:r>
                      <a:r>
                        <a:rPr lang="en-US" sz="1000" baseline="0" dirty="0">
                          <a:solidFill>
                            <a:srgbClr val="310092"/>
                          </a:solidFill>
                        </a:rPr>
                        <a:t> ICU)</a:t>
                      </a:r>
                      <a:endParaRPr lang="en-US" sz="100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No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7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Rhodes 2001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PAC is</a:t>
                      </a:r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 not associated with increased mortality</a:t>
                      </a:r>
                      <a:br>
                        <a:rPr lang="en-US" sz="1000" baseline="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(mixed ICU)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Yes (42/201)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3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Richard</a:t>
                      </a:r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 2003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No difference in mortality (mixed ICU)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Yes (5% PAC,</a:t>
                      </a:r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 7.2% in Control)</a:t>
                      </a:r>
                      <a:br>
                        <a:rPr lang="en-US" sz="1000" baseline="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but AMI with CGS was an exclusion criteria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57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Harvey 2005</a:t>
                      </a:r>
                      <a:r>
                        <a:rPr lang="en-US" sz="1000" baseline="0" dirty="0">
                          <a:solidFill>
                            <a:srgbClr val="310092"/>
                          </a:solidFill>
                        </a:rPr>
                        <a:t/>
                      </a:r>
                      <a:br>
                        <a:rPr lang="en-US" sz="1000" baseline="0" dirty="0">
                          <a:solidFill>
                            <a:srgbClr val="310092"/>
                          </a:solidFill>
                        </a:rPr>
                      </a:br>
                      <a:r>
                        <a:rPr lang="en-US" sz="1000" baseline="0" dirty="0">
                          <a:solidFill>
                            <a:srgbClr val="310092"/>
                          </a:solidFill>
                        </a:rPr>
                        <a:t>PAC-Man Trial</a:t>
                      </a:r>
                      <a:endParaRPr lang="en-US" sz="100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No difference</a:t>
                      </a:r>
                      <a:r>
                        <a:rPr lang="en-US" sz="1000" baseline="0" dirty="0">
                          <a:solidFill>
                            <a:srgbClr val="310092"/>
                          </a:solidFill>
                        </a:rPr>
                        <a:t> in mortality (mixed ICU)</a:t>
                      </a:r>
                      <a:endParaRPr lang="en-US" sz="100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No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57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Joyce 1990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No difference in outcomes in low risk patients (elective AAA)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No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57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Bender 1997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No difference in mortality nor morbidity</a:t>
                      </a:r>
                      <a:r>
                        <a:rPr lang="en-US" sz="1000" baseline="0" dirty="0">
                          <a:solidFill>
                            <a:srgbClr val="310092"/>
                          </a:solidFill>
                        </a:rPr>
                        <a:t/>
                      </a:r>
                      <a:br>
                        <a:rPr lang="en-US" sz="1000" baseline="0" dirty="0">
                          <a:solidFill>
                            <a:srgbClr val="310092"/>
                          </a:solidFill>
                        </a:rPr>
                      </a:br>
                      <a:r>
                        <a:rPr lang="en-US" sz="1000" baseline="0" dirty="0">
                          <a:solidFill>
                            <a:srgbClr val="310092"/>
                          </a:solidFill>
                        </a:rPr>
                        <a:t>(elective vascular surgery)</a:t>
                      </a:r>
                      <a:endParaRPr lang="en-US" sz="100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No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57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Valentine 1998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No difference in outcomes with perioperative optimization (elective AAA)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No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57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Pearson 1989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No</a:t>
                      </a:r>
                      <a:r>
                        <a:rPr lang="en-US" sz="1000" baseline="0" dirty="0">
                          <a:solidFill>
                            <a:srgbClr val="310092"/>
                          </a:solidFill>
                        </a:rPr>
                        <a:t> difference in morbidity nor mortality</a:t>
                      </a:r>
                      <a:br>
                        <a:rPr lang="en-US" sz="1000" baseline="0" dirty="0">
                          <a:solidFill>
                            <a:srgbClr val="310092"/>
                          </a:solidFill>
                        </a:rPr>
                      </a:br>
                      <a:r>
                        <a:rPr lang="en-US" sz="1000" baseline="0" dirty="0">
                          <a:solidFill>
                            <a:srgbClr val="310092"/>
                          </a:solidFill>
                        </a:rPr>
                        <a:t>(elective cardiac surgery)</a:t>
                      </a:r>
                      <a:endParaRPr lang="en-US" sz="100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No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57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The ESCAPE Trial 2005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No difference in outcomes</a:t>
                      </a:r>
                      <a:r>
                        <a:rPr lang="en-US" sz="1000" baseline="0" dirty="0">
                          <a:solidFill>
                            <a:srgbClr val="310092"/>
                          </a:solidFill>
                        </a:rPr>
                        <a:t> (chronic CHF)</a:t>
                      </a:r>
                      <a:endParaRPr lang="en-US" sz="1000" dirty="0">
                        <a:solidFill>
                          <a:srgbClr val="310092"/>
                        </a:solidFill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10092"/>
                          </a:solidFill>
                        </a:rPr>
                        <a:t>No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66800" y="304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3399"/>
                </a:solidFill>
              </a:rPr>
              <a:t>Results Not Applicable to Cardiogenic Shock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EF43C0A-21FA-C64B-B4FD-A90897DC9F44}"/>
              </a:ext>
            </a:extLst>
          </p:cNvPr>
          <p:cNvSpPr/>
          <p:nvPr/>
        </p:nvSpPr>
        <p:spPr>
          <a:xfrm>
            <a:off x="304800" y="5260428"/>
            <a:ext cx="7086600" cy="69597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6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Variants of Cardiogenic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charset="-128"/>
              </a:rPr>
              <a:t>Vasodilatory/SIRS type response occurs in 20% </a:t>
            </a:r>
          </a:p>
          <a:p>
            <a:pPr lvl="1"/>
            <a:r>
              <a:rPr lang="en-US" altLang="en-US" sz="2400" dirty="0">
                <a:ea typeface="ＭＳ Ｐゴシック" charset="-128"/>
              </a:rPr>
              <a:t>SBP&lt; 90 mm Hg</a:t>
            </a:r>
          </a:p>
          <a:p>
            <a:pPr lvl="1"/>
            <a:r>
              <a:rPr lang="en-US" altLang="en-US" sz="2400" dirty="0">
                <a:ea typeface="ＭＳ Ｐゴシック" charset="-128"/>
              </a:rPr>
              <a:t>Cardiac Index &lt; 2.2 L/Min/M2</a:t>
            </a:r>
          </a:p>
          <a:p>
            <a:pPr lvl="1"/>
            <a:r>
              <a:rPr lang="en-US" altLang="en-US" sz="2400" dirty="0">
                <a:ea typeface="ＭＳ Ｐゴシック" charset="-128"/>
              </a:rPr>
              <a:t>Normal to decreased SVR</a:t>
            </a:r>
          </a:p>
          <a:p>
            <a:endParaRPr lang="en-US" altLang="en-US" sz="2400" dirty="0">
              <a:ea typeface="ＭＳ Ｐゴシック" charset="-128"/>
            </a:endParaRPr>
          </a:p>
          <a:p>
            <a:r>
              <a:rPr lang="en-US" altLang="en-US" sz="2400" dirty="0">
                <a:ea typeface="ＭＳ Ｐゴシック" charset="-128"/>
              </a:rPr>
              <a:t>Normotensive Shock</a:t>
            </a:r>
          </a:p>
          <a:p>
            <a:pPr lvl="1"/>
            <a:r>
              <a:rPr lang="en-US" altLang="en-US" sz="2400" dirty="0">
                <a:ea typeface="ＭＳ Ｐゴシック" charset="-128"/>
              </a:rPr>
              <a:t>SBP &gt; 90 mm Hg without </a:t>
            </a:r>
            <a:r>
              <a:rPr lang="en-US" altLang="en-US" sz="2400" dirty="0" err="1">
                <a:ea typeface="ＭＳ Ｐゴシック" charset="-128"/>
              </a:rPr>
              <a:t>pressors</a:t>
            </a:r>
            <a:endParaRPr lang="en-US" altLang="en-US" sz="2400" dirty="0">
              <a:ea typeface="ＭＳ Ｐゴシック" charset="-128"/>
            </a:endParaRPr>
          </a:p>
          <a:p>
            <a:pPr lvl="1"/>
            <a:r>
              <a:rPr lang="en-US" altLang="en-US" sz="2400" dirty="0">
                <a:ea typeface="ＭＳ Ｐゴシック" charset="-128"/>
              </a:rPr>
              <a:t>Cardiac index &lt; 2.2 L/Min/M</a:t>
            </a:r>
            <a:r>
              <a:rPr lang="en-US" altLang="en-US" sz="2400" baseline="30000" dirty="0">
                <a:ea typeface="ＭＳ Ｐゴシック" charset="-128"/>
              </a:rPr>
              <a:t>2</a:t>
            </a:r>
            <a:endParaRPr lang="en-US" altLang="en-US" sz="2400" dirty="0">
              <a:ea typeface="ＭＳ Ｐゴシック" charset="-128"/>
            </a:endParaRPr>
          </a:p>
          <a:p>
            <a:pPr lvl="1"/>
            <a:r>
              <a:rPr lang="en-US" altLang="en-US" sz="2400" dirty="0">
                <a:ea typeface="ＭＳ Ｐゴシック" charset="-128"/>
              </a:rPr>
              <a:t>Markedly increase SVR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4C288C-8F20-C142-BD80-A19CE57696A8}" type="slidenum">
              <a:rPr lang="en-US" altLang="en-US" sz="1000">
                <a:solidFill>
                  <a:srgbClr val="9966FF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3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154113" y="122238"/>
            <a:ext cx="6858000" cy="952500"/>
          </a:xfrm>
        </p:spPr>
        <p:txBody>
          <a:bodyPr/>
          <a:lstStyle/>
          <a:p>
            <a:r>
              <a:rPr lang="en-US" altLang="en-US" sz="3600" dirty="0">
                <a:ea typeface="ＭＳ Ｐゴシック" charset="-128"/>
              </a:rPr>
              <a:t>Cardiac Power Output (CPO)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903288" y="989012"/>
            <a:ext cx="7294562" cy="44973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altLang="en-US" sz="2000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310092"/>
                </a:solidFill>
                <a:ea typeface="ＭＳ Ｐゴシック" pitchFamily="34" charset="-128"/>
              </a:rPr>
              <a:t>Cardiac Output X Mean Arterial Pressure / 451</a:t>
            </a:r>
          </a:p>
          <a:p>
            <a:pPr>
              <a:defRPr/>
            </a:pPr>
            <a:endParaRPr lang="en-US" altLang="en-US" sz="2400" dirty="0">
              <a:solidFill>
                <a:srgbClr val="333399"/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333399"/>
                </a:solidFill>
              </a:rPr>
              <a:t>Most potent hemodynamic indicator in cardiogenic shock</a:t>
            </a:r>
            <a:r>
              <a:rPr lang="en-US" altLang="en-US" sz="2400" baseline="30000" dirty="0">
                <a:solidFill>
                  <a:srgbClr val="333399"/>
                </a:solidFill>
              </a:rPr>
              <a:t>1</a:t>
            </a:r>
            <a:endParaRPr lang="en-US" altLang="en-US" sz="2400" dirty="0">
              <a:solidFill>
                <a:srgbClr val="333399"/>
              </a:solidFill>
            </a:endParaRPr>
          </a:p>
          <a:p>
            <a:pPr>
              <a:defRPr/>
            </a:pPr>
            <a:endParaRPr lang="en-US" altLang="en-US" sz="24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&lt;0.6 Watts bad prognostic sign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10092"/>
                </a:solidFill>
              </a:rPr>
              <a:t>0.53 Watts PPV 58% NPV 71% for mortality</a:t>
            </a:r>
            <a:r>
              <a:rPr lang="en-US" altLang="en-US" sz="2400" baseline="30000" dirty="0">
                <a:solidFill>
                  <a:srgbClr val="310092"/>
                </a:solidFill>
              </a:rPr>
              <a:t>1</a:t>
            </a:r>
            <a:endParaRPr lang="en-US" altLang="en-US" sz="2400" dirty="0">
              <a:solidFill>
                <a:srgbClr val="31009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310092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310092"/>
                </a:solidFill>
              </a:rPr>
              <a:t>Contemporarily utilized as a titration parameter</a:t>
            </a:r>
            <a:endParaRPr lang="en-US" altLang="en-US" sz="2400" dirty="0">
              <a:solidFill>
                <a:srgbClr val="333399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en-US" sz="1400" dirty="0">
                <a:ea typeface="ＭＳ Ｐゴシック" pitchFamily="34" charset="-128"/>
              </a:rPr>
              <a:t>	</a:t>
            </a:r>
            <a:r>
              <a:rPr lang="de-DE" altLang="en-US" sz="1400" b="1" dirty="0">
                <a:solidFill>
                  <a:srgbClr val="2D2D8A"/>
                </a:solidFill>
                <a:ea typeface="ＭＳ Ｐゴシック" charset="-128"/>
              </a:rPr>
              <a:t/>
            </a:r>
            <a:br>
              <a:rPr lang="de-DE" altLang="en-US" sz="1400" b="1" dirty="0">
                <a:solidFill>
                  <a:srgbClr val="2D2D8A"/>
                </a:solidFill>
                <a:ea typeface="ＭＳ Ｐゴシック" charset="-128"/>
              </a:rPr>
            </a:br>
            <a:endParaRPr lang="en-US" altLang="en-US" sz="1167" dirty="0">
              <a:ea typeface="ＭＳ Ｐゴシック" pitchFamily="34" charset="-128"/>
            </a:endParaRPr>
          </a:p>
          <a:p>
            <a:pPr>
              <a:buFontTx/>
              <a:buNone/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4876800" y="6396515"/>
            <a:ext cx="2362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(</a:t>
            </a:r>
            <a:r>
              <a:rPr lang="en-US" altLang="en-US" sz="1200" dirty="0">
                <a:solidFill>
                  <a:schemeClr val="tx1"/>
                </a:solidFill>
              </a:rPr>
              <a:t>1) JACC 2004;44:340-8</a:t>
            </a:r>
          </a:p>
        </p:txBody>
      </p:sp>
    </p:spTree>
    <p:extLst>
      <p:ext uri="{BB962C8B-B14F-4D97-AF65-F5344CB8AC3E}">
        <p14:creationId xmlns:p14="http://schemas.microsoft.com/office/powerpoint/2010/main" val="429516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143000"/>
          </a:xfrm>
        </p:spPr>
        <p:txBody>
          <a:bodyPr/>
          <a:lstStyle/>
          <a:p>
            <a:r>
              <a:rPr lang="en-US" altLang="en-US" sz="2400" b="1" dirty="0">
                <a:ea typeface="ＭＳ Ｐゴシック" charset="-128"/>
              </a:rPr>
              <a:t>Identification of Right Heart Systolic Dysfunction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62400"/>
          </a:xfrm>
        </p:spPr>
        <p:txBody>
          <a:bodyPr/>
          <a:lstStyle/>
          <a:p>
            <a:r>
              <a:rPr lang="en-US" altLang="en-US" sz="2400" dirty="0">
                <a:ea typeface="ＭＳ Ｐゴシック" charset="-128"/>
              </a:rPr>
              <a:t>CI &lt;= 2.2  l/min/m2 despite left sided support</a:t>
            </a:r>
          </a:p>
          <a:p>
            <a:pPr marL="0" indent="0">
              <a:buFontTx/>
              <a:buNone/>
            </a:pPr>
            <a:endParaRPr lang="en-US" altLang="en-US" sz="2400" dirty="0">
              <a:ea typeface="ＭＳ Ｐゴシック" charset="-128"/>
            </a:endParaRPr>
          </a:p>
          <a:p>
            <a:r>
              <a:rPr lang="en-US" altLang="en-US" sz="2400" dirty="0">
                <a:ea typeface="ＭＳ Ｐゴシック" charset="-128"/>
              </a:rPr>
              <a:t>Combined with any of the following: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ea typeface="ＭＳ Ｐゴシック" charset="-128"/>
              </a:rPr>
              <a:t>	CVP &gt; 15 mm Hg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ea typeface="ＭＳ Ｐゴシック" charset="-128"/>
              </a:rPr>
              <a:t>	CVP/PCWP &gt; 0.63</a:t>
            </a:r>
          </a:p>
          <a:p>
            <a:pPr marL="0" indent="0">
              <a:buFontTx/>
              <a:buNone/>
            </a:pPr>
            <a:endParaRPr lang="en-US" altLang="en-US" sz="2400" dirty="0">
              <a:ea typeface="ＭＳ Ｐゴシック" charset="-128"/>
            </a:endParaRPr>
          </a:p>
          <a:p>
            <a:pPr marL="0" indent="0">
              <a:buFontTx/>
              <a:buNone/>
            </a:pPr>
            <a:r>
              <a:rPr lang="en-US" altLang="en-US" sz="2400" dirty="0">
                <a:ea typeface="ＭＳ Ｐゴシック" charset="-128"/>
              </a:rPr>
              <a:t>	</a:t>
            </a:r>
            <a:r>
              <a:rPr lang="en-US" altLang="en-US" sz="2400" dirty="0" err="1">
                <a:ea typeface="ＭＳ Ｐゴシック" charset="-128"/>
              </a:rPr>
              <a:t>PAPi</a:t>
            </a:r>
            <a:r>
              <a:rPr lang="en-US" altLang="en-US" sz="2400" dirty="0">
                <a:ea typeface="ＭＳ Ｐゴシック" charset="-128"/>
              </a:rPr>
              <a:t>  = Pulmonary Artery </a:t>
            </a:r>
            <a:r>
              <a:rPr lang="en-US" altLang="en-US" sz="2400" dirty="0" err="1">
                <a:ea typeface="ＭＳ Ｐゴシック" charset="-128"/>
              </a:rPr>
              <a:t>Pulsatility</a:t>
            </a:r>
            <a:r>
              <a:rPr lang="en-US" altLang="en-US" sz="2400" dirty="0">
                <a:ea typeface="ＭＳ Ｐゴシック" charset="-128"/>
              </a:rPr>
              <a:t> index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ea typeface="ＭＳ Ｐゴシック" charset="-128"/>
              </a:rPr>
              <a:t>		 = (PASP-PADP)/CVP &lt;= 0.9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4343400"/>
            <a:ext cx="6400800" cy="1219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686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2712" y="88900"/>
          <a:ext cx="8895088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5778" name="TextBox 7"/>
          <p:cNvSpPr txBox="1">
            <a:spLocks noChangeArrowheads="1"/>
          </p:cNvSpPr>
          <p:nvPr/>
        </p:nvSpPr>
        <p:spPr bwMode="auto">
          <a:xfrm rot="10800000" flipV="1">
            <a:off x="5465763" y="1219200"/>
            <a:ext cx="299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>
                <a:solidFill>
                  <a:srgbClr val="000000"/>
                </a:solidFill>
              </a:rPr>
              <a:t>Cardiogenic Shock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>
                <a:solidFill>
                  <a:srgbClr val="000000"/>
                </a:solidFill>
              </a:rPr>
              <a:t>pH &lt;= 7.3, Lactate &gt; 2, CPO &lt; 0.6 W</a:t>
            </a:r>
          </a:p>
        </p:txBody>
      </p:sp>
      <p:sp>
        <p:nvSpPr>
          <p:cNvPr id="75779" name="TextBox 10"/>
          <p:cNvSpPr txBox="1">
            <a:spLocks noChangeArrowheads="1"/>
          </p:cNvSpPr>
          <p:nvPr/>
        </p:nvSpPr>
        <p:spPr bwMode="auto">
          <a:xfrm>
            <a:off x="3124200" y="2057400"/>
            <a:ext cx="22971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>
                <a:solidFill>
                  <a:srgbClr val="000000"/>
                </a:solidFill>
              </a:rPr>
              <a:t>Refractory or worsening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 i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>
                <a:solidFill>
                  <a:srgbClr val="000000"/>
                </a:solidFill>
              </a:rPr>
              <a:t>shock after 30 minutes</a:t>
            </a:r>
            <a:endParaRPr lang="en-US" altLang="en-US" sz="1400" i="1">
              <a:solidFill>
                <a:srgbClr val="000000"/>
              </a:solidFill>
            </a:endParaRPr>
          </a:p>
        </p:txBody>
      </p:sp>
      <p:sp>
        <p:nvSpPr>
          <p:cNvPr id="75780" name="TextBox 16"/>
          <p:cNvSpPr txBox="1">
            <a:spLocks noChangeArrowheads="1"/>
          </p:cNvSpPr>
          <p:nvPr/>
        </p:nvSpPr>
        <p:spPr bwMode="auto">
          <a:xfrm>
            <a:off x="6629400" y="4016375"/>
            <a:ext cx="14859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</a:rPr>
              <a:t>PAPi   &lt;= 0.9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</a:rPr>
              <a:t>CVP &gt; 15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</a:rPr>
              <a:t>CVP/PCWP &gt; 0.63  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</a:rPr>
              <a:t>TAPSE &lt;= 14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</a:rPr>
              <a:t>CPO &lt;= 0.6</a:t>
            </a:r>
          </a:p>
        </p:txBody>
      </p:sp>
      <p:sp>
        <p:nvSpPr>
          <p:cNvPr id="75781" name="TextBox 19"/>
          <p:cNvSpPr txBox="1">
            <a:spLocks noChangeArrowheads="1"/>
          </p:cNvSpPr>
          <p:nvPr/>
        </p:nvSpPr>
        <p:spPr bwMode="auto">
          <a:xfrm>
            <a:off x="2362200" y="2971800"/>
            <a:ext cx="4246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>
                <a:solidFill>
                  <a:srgbClr val="000000"/>
                </a:solidFill>
              </a:rPr>
              <a:t>Refractory or worsening shock after 4-6 hours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>
                <a:solidFill>
                  <a:srgbClr val="FF0000"/>
                </a:solidFill>
              </a:rPr>
              <a:t>MCS Team Consultation with Patient and Family</a:t>
            </a:r>
          </a:p>
        </p:txBody>
      </p:sp>
      <p:sp>
        <p:nvSpPr>
          <p:cNvPr id="75782" name="TextBox 20"/>
          <p:cNvSpPr txBox="1">
            <a:spLocks noChangeArrowheads="1"/>
          </p:cNvSpPr>
          <p:nvPr/>
        </p:nvSpPr>
        <p:spPr bwMode="auto">
          <a:xfrm>
            <a:off x="152400" y="2624138"/>
            <a:ext cx="27432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>
                <a:solidFill>
                  <a:srgbClr val="000000"/>
                </a:solidFill>
              </a:rPr>
              <a:t>Inability to oxygenate,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>
                <a:solidFill>
                  <a:srgbClr val="000000"/>
                </a:solidFill>
              </a:rPr>
              <a:t>VIS &gt; 40, recurrent ventricular arrhythmias, or  on-going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>
                <a:solidFill>
                  <a:srgbClr val="000000"/>
                </a:solidFill>
              </a:rPr>
              <a:t>cardiac arrest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 i="1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 i="1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265488" y="2438400"/>
            <a:ext cx="22971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4" name="TextBox 27"/>
          <p:cNvSpPr txBox="1">
            <a:spLocks noChangeArrowheads="1"/>
          </p:cNvSpPr>
          <p:nvPr/>
        </p:nvSpPr>
        <p:spPr bwMode="auto">
          <a:xfrm>
            <a:off x="5602288" y="4999038"/>
            <a:ext cx="15906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>
                <a:solidFill>
                  <a:srgbClr val="000000"/>
                </a:solidFill>
              </a:rPr>
              <a:t>Refractory or worsening shock after 4-5 days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5562600" y="4999038"/>
            <a:ext cx="1493838" cy="317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6" name="TextBox 25"/>
          <p:cNvSpPr txBox="1">
            <a:spLocks noChangeArrowheads="1"/>
          </p:cNvSpPr>
          <p:nvPr/>
        </p:nvSpPr>
        <p:spPr bwMode="auto">
          <a:xfrm>
            <a:off x="342900" y="4932363"/>
            <a:ext cx="2857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 b="1" u="sng">
                <a:solidFill>
                  <a:srgbClr val="000000"/>
                </a:solidFill>
              </a:rPr>
              <a:t>Vasoactive Inotrope Score (VIS)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Dopamine (mcg/kg/min)+ Dobutamine (mcg/kg/min) + (10,000 X Vasopressin (units/kg/min))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+ (10 X Milrinone (mcg/kg/min))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+ (100 X Epinepherine (mcg/kg/min))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+ (100 X Norepinepherine (mcg/kg/min)).</a:t>
            </a:r>
          </a:p>
        </p:txBody>
      </p:sp>
      <p:sp>
        <p:nvSpPr>
          <p:cNvPr id="75787" name="TextBox 26"/>
          <p:cNvSpPr txBox="1">
            <a:spLocks noChangeArrowheads="1"/>
          </p:cNvSpPr>
          <p:nvPr/>
        </p:nvSpPr>
        <p:spPr bwMode="auto">
          <a:xfrm>
            <a:off x="6837363" y="2971800"/>
            <a:ext cx="2078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Pulmonary Artery Pulsatility index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PAPi=  </a:t>
            </a:r>
            <a:r>
              <a:rPr lang="en-US" altLang="en-US" sz="900">
                <a:solidFill>
                  <a:srgbClr val="000000"/>
                </a:solidFill>
              </a:rPr>
              <a:t>(PASP-PADP)/CVP</a:t>
            </a:r>
          </a:p>
        </p:txBody>
      </p:sp>
      <p:cxnSp>
        <p:nvCxnSpPr>
          <p:cNvPr id="22536" name="Elbow Connector 22535"/>
          <p:cNvCxnSpPr/>
          <p:nvPr/>
        </p:nvCxnSpPr>
        <p:spPr>
          <a:xfrm rot="10800000" flipV="1">
            <a:off x="1277938" y="5956300"/>
            <a:ext cx="6719887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22539"/>
          <p:cNvCxnSpPr/>
          <p:nvPr/>
        </p:nvCxnSpPr>
        <p:spPr>
          <a:xfrm flipV="1">
            <a:off x="7997825" y="5416550"/>
            <a:ext cx="0" cy="53975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43" name="Straight Arrow Connector 22542"/>
          <p:cNvCxnSpPr/>
          <p:nvPr/>
        </p:nvCxnSpPr>
        <p:spPr>
          <a:xfrm flipV="1">
            <a:off x="1277938" y="5808663"/>
            <a:ext cx="0" cy="147637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152400" y="838200"/>
            <a:ext cx="990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838200"/>
            <a:ext cx="0" cy="395763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0338" y="4800600"/>
            <a:ext cx="220662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72400" y="838200"/>
            <a:ext cx="1066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839200" y="838200"/>
            <a:ext cx="0" cy="3886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6" name="TextBox 3"/>
          <p:cNvSpPr txBox="1">
            <a:spLocks noChangeArrowheads="1"/>
          </p:cNvSpPr>
          <p:nvPr/>
        </p:nvSpPr>
        <p:spPr bwMode="auto">
          <a:xfrm>
            <a:off x="8534400" y="3048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3697288"/>
            <a:ext cx="2667000" cy="395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FFFF"/>
                </a:solidFill>
              </a:rPr>
              <a:t>End of Life Discussion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19400" y="3495675"/>
            <a:ext cx="0" cy="201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9" name="TextBox 17"/>
          <p:cNvSpPr txBox="1">
            <a:spLocks noChangeArrowheads="1"/>
          </p:cNvSpPr>
          <p:nvPr/>
        </p:nvSpPr>
        <p:spPr bwMode="auto">
          <a:xfrm>
            <a:off x="2362200" y="357188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09700" y="1819275"/>
            <a:ext cx="2781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5801" name="TextBox 27"/>
          <p:cNvSpPr txBox="1">
            <a:spLocks noChangeArrowheads="1"/>
          </p:cNvSpPr>
          <p:nvPr/>
        </p:nvSpPr>
        <p:spPr bwMode="auto">
          <a:xfrm>
            <a:off x="4484688" y="3614738"/>
            <a:ext cx="159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>
                <a:solidFill>
                  <a:srgbClr val="000000"/>
                </a:solidFill>
              </a:rPr>
              <a:t>Refractory or worsening shock after 4-5 days</a:t>
            </a:r>
          </a:p>
        </p:txBody>
      </p:sp>
    </p:spTree>
    <p:extLst>
      <p:ext uri="{BB962C8B-B14F-4D97-AF65-F5344CB8AC3E}">
        <p14:creationId xmlns:p14="http://schemas.microsoft.com/office/powerpoint/2010/main" val="128905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xmlns="" id="{CEF9C7EB-FB10-6646-80A6-AEE432DD2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-15875"/>
            <a:ext cx="8991600" cy="1143000"/>
          </a:xfrm>
        </p:spPr>
        <p:txBody>
          <a:bodyPr/>
          <a:lstStyle/>
          <a:p>
            <a:r>
              <a:rPr lang="en-US" altLang="en-US" sz="3200" b="1">
                <a:solidFill>
                  <a:srgbClr val="310092"/>
                </a:solidFill>
                <a:ea typeface="ＭＳ Ｐゴシック" panose="020B0600070205080204" pitchFamily="34" charset="-128"/>
              </a:rPr>
              <a:t>WellStar Impella Cardiogenic Shock Survival</a:t>
            </a:r>
          </a:p>
        </p:txBody>
      </p:sp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xmlns="" id="{F1939E19-829F-BC42-9821-F823211D8D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3C5DEE-8B4B-B144-B497-4389649398DC}" type="slidenum">
              <a:rPr lang="en-US" altLang="en-US" sz="1000" smtClean="0">
                <a:solidFill>
                  <a:srgbClr val="9966FF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>
              <a:solidFill>
                <a:srgbClr val="9966FF"/>
              </a:solidFill>
            </a:endParaRPr>
          </a:p>
        </p:txBody>
      </p:sp>
      <p:graphicFrame>
        <p:nvGraphicFramePr>
          <p:cNvPr id="67587" name="Content Placeholder 6">
            <a:extLst>
              <a:ext uri="{FF2B5EF4-FFF2-40B4-BE49-F238E27FC236}">
                <a16:creationId xmlns:a16="http://schemas.microsoft.com/office/drawing/2014/main" xmlns="" id="{2F736484-F80F-9944-AC19-BF0C706C13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760555"/>
              </p:ext>
            </p:extLst>
          </p:nvPr>
        </p:nvGraphicFramePr>
        <p:xfrm>
          <a:off x="533400" y="1984484"/>
          <a:ext cx="7620000" cy="3914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hart" r:id="rId4" imgW="18288000" imgH="8559800" progId="Excel.Chart.8">
                  <p:embed/>
                </p:oleObj>
              </mc:Choice>
              <mc:Fallback>
                <p:oleObj name="Chart" r:id="rId4" imgW="18288000" imgH="8559800" progId="Excel.Chart.8">
                  <p:embed/>
                  <p:pic>
                    <p:nvPicPr>
                      <p:cNvPr id="67587" name="Content Placeholder 6">
                        <a:extLst>
                          <a:ext uri="{FF2B5EF4-FFF2-40B4-BE49-F238E27FC236}">
                            <a16:creationId xmlns:a16="http://schemas.microsoft.com/office/drawing/2014/main" xmlns="" id="{2F736484-F80F-9944-AC19-BF0C706C13EC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4484"/>
                        <a:ext cx="7620000" cy="3914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4104D6-9725-9D4C-ACC8-28DF7088C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31" y="1036504"/>
            <a:ext cx="5638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Cardiogenic Shock Algorithm Formalized  4/20/2016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C0FA5D5-CDB3-964B-9F10-066F1C5C1518}"/>
              </a:ext>
            </a:extLst>
          </p:cNvPr>
          <p:cNvCxnSpPr>
            <a:cxnSpLocks/>
          </p:cNvCxnSpPr>
          <p:nvPr/>
        </p:nvCxnSpPr>
        <p:spPr>
          <a:xfrm>
            <a:off x="4340499" y="1476732"/>
            <a:ext cx="0" cy="1260475"/>
          </a:xfrm>
          <a:prstGeom prst="straightConnector1">
            <a:avLst/>
          </a:prstGeom>
          <a:ln w="285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0" name="TextBox 12">
            <a:extLst>
              <a:ext uri="{FF2B5EF4-FFF2-40B4-BE49-F238E27FC236}">
                <a16:creationId xmlns:a16="http://schemas.microsoft.com/office/drawing/2014/main" xmlns="" id="{068BB5CB-DCDD-9B47-A73B-A46760123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516" y="2029741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58%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N=19</a:t>
            </a:r>
          </a:p>
        </p:txBody>
      </p:sp>
      <p:sp>
        <p:nvSpPr>
          <p:cNvPr id="67591" name="TextBox 13">
            <a:extLst>
              <a:ext uri="{FF2B5EF4-FFF2-40B4-BE49-F238E27FC236}">
                <a16:creationId xmlns:a16="http://schemas.microsoft.com/office/drawing/2014/main" xmlns="" id="{F56CAFD9-EA57-DD4D-BADD-48992D92766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561216" y="1789114"/>
            <a:ext cx="814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65%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N=20</a:t>
            </a:r>
          </a:p>
        </p:txBody>
      </p:sp>
      <p:sp>
        <p:nvSpPr>
          <p:cNvPr id="67592" name="TextBox 14">
            <a:extLst>
              <a:ext uri="{FF2B5EF4-FFF2-40B4-BE49-F238E27FC236}">
                <a16:creationId xmlns:a16="http://schemas.microsoft.com/office/drawing/2014/main" xmlns="" id="{75AAE6F3-5FAF-AA44-AD9D-B925C1472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692384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74%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N=23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C536BC-CB8E-504E-97AC-3AA27DA9F4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57336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TextBox 2">
            <a:extLst>
              <a:ext uri="{FF2B5EF4-FFF2-40B4-BE49-F238E27FC236}">
                <a16:creationId xmlns:a16="http://schemas.microsoft.com/office/drawing/2014/main" xmlns="" id="{2D380A05-F68A-F44B-BD1E-2BDD3F3F2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06351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50%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N=18</a:t>
            </a:r>
          </a:p>
        </p:txBody>
      </p:sp>
    </p:spTree>
    <p:extLst>
      <p:ext uri="{BB962C8B-B14F-4D97-AF65-F5344CB8AC3E}">
        <p14:creationId xmlns:p14="http://schemas.microsoft.com/office/powerpoint/2010/main" val="123918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49" y="-26233"/>
            <a:ext cx="8534400" cy="1143000"/>
          </a:xfrm>
        </p:spPr>
        <p:txBody>
          <a:bodyPr>
            <a:noAutofit/>
          </a:bodyPr>
          <a:lstStyle/>
          <a:p>
            <a:r>
              <a:rPr lang="en-US" sz="3200" dirty="0"/>
              <a:t>Detroit Cardiogenic Shock Initiative 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84E-688E-4552-BFC0-6A4F0CE171F1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4918364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714" y="914400"/>
            <a:ext cx="6540500" cy="4724400"/>
          </a:xfrm>
          <a:prstGeom prst="rect">
            <a:avLst/>
          </a:prstGeom>
          <a:solidFill>
            <a:srgbClr val="333399"/>
          </a:solidFill>
          <a:ln w="31750">
            <a:solidFill>
              <a:srgbClr val="00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84430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Abiomed</a:t>
            </a:r>
            <a:r>
              <a:rPr lang="en-US" dirty="0"/>
              <a:t>: Consultant/Speaker’s Bureau</a:t>
            </a:r>
          </a:p>
          <a:p>
            <a:r>
              <a:rPr lang="en-US" dirty="0"/>
              <a:t>Boston Scientific: Speaker’s Bureau</a:t>
            </a:r>
          </a:p>
          <a:p>
            <a:r>
              <a:rPr lang="en-US" dirty="0"/>
              <a:t>Osprey: Speakers Bureau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84E-688E-4552-BFC0-6A4F0CE171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8351"/>
            <a:ext cx="7268171" cy="1022077"/>
          </a:xfrm>
        </p:spPr>
        <p:txBody>
          <a:bodyPr>
            <a:noAutofit/>
          </a:bodyPr>
          <a:lstStyle/>
          <a:p>
            <a:r>
              <a:rPr lang="en-US" sz="3200" dirty="0"/>
              <a:t>Hemodynamic Monitoring associated with Improved Survival in AMI/CGS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20090337"/>
              </p:ext>
            </p:extLst>
          </p:nvPr>
        </p:nvGraphicFramePr>
        <p:xfrm>
          <a:off x="4266612" y="2043337"/>
          <a:ext cx="4188760" cy="348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3070411"/>
              </p:ext>
            </p:extLst>
          </p:nvPr>
        </p:nvGraphicFramePr>
        <p:xfrm>
          <a:off x="-92476" y="2043337"/>
          <a:ext cx="4188760" cy="348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429284" y="3511438"/>
            <a:ext cx="1137812" cy="559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89908" y="2731196"/>
            <a:ext cx="1132870" cy="352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7"/>
          <p:cNvSpPr txBox="1"/>
          <p:nvPr/>
        </p:nvSpPr>
        <p:spPr>
          <a:xfrm>
            <a:off x="7021036" y="4544873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N=516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5053773" y="4544873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N=634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2621604" y="4544873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N=5217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688640" y="4549277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N=8767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57391" y="3050602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P&lt;0.0001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28180" y="3293094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P=0.002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221730" y="2043337"/>
            <a:ext cx="0" cy="310896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5386" y="5664329"/>
            <a:ext cx="888881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228600" indent="-228600" fontAlgn="b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600" i="1">
                <a:solidFill>
                  <a:srgbClr val="B2B2B2"/>
                </a:solidFill>
                <a:latin typeface="Arial"/>
                <a:cs typeface="Arial" pitchFamily="34" charset="0"/>
              </a:defRPr>
            </a:lvl1pPr>
          </a:lstStyle>
          <a:p>
            <a:r>
              <a:rPr lang="en-US" sz="800" dirty="0" err="1">
                <a:solidFill>
                  <a:schemeClr val="tx1"/>
                </a:solidFill>
              </a:rPr>
              <a:t>Abiomed</a:t>
            </a:r>
            <a:r>
              <a:rPr lang="en-US" sz="800" dirty="0">
                <a:solidFill>
                  <a:schemeClr val="tx1"/>
                </a:solidFill>
              </a:rPr>
              <a:t> Impella Quality (IQ) Database, US AMI/CGS Apr 2009– Jan 2017. Survival to Explant. Danvers, MA: </a:t>
            </a:r>
            <a:r>
              <a:rPr lang="en-US" sz="800" dirty="0" err="1">
                <a:solidFill>
                  <a:schemeClr val="tx1"/>
                </a:solidFill>
              </a:rPr>
              <a:t>Abiomed</a:t>
            </a:r>
            <a:r>
              <a:rPr lang="en-US" sz="800" dirty="0">
                <a:solidFill>
                  <a:schemeClr val="tx1"/>
                </a:solidFill>
              </a:rPr>
              <a:t>.</a:t>
            </a:r>
          </a:p>
          <a:p>
            <a:r>
              <a:rPr lang="en-US" sz="800" dirty="0" err="1">
                <a:solidFill>
                  <a:schemeClr val="tx1"/>
                </a:solidFill>
              </a:rPr>
              <a:t>cVAD</a:t>
            </a:r>
            <a:r>
              <a:rPr lang="en-US" sz="800" dirty="0">
                <a:solidFill>
                  <a:schemeClr val="tx1"/>
                </a:solidFill>
              </a:rPr>
              <a:t> survival to explant 2009-2016</a:t>
            </a:r>
          </a:p>
        </p:txBody>
      </p:sp>
    </p:spTree>
    <p:extLst>
      <p:ext uri="{BB962C8B-B14F-4D97-AF65-F5344CB8AC3E}">
        <p14:creationId xmlns:p14="http://schemas.microsoft.com/office/powerpoint/2010/main" val="201767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Cardiogenic shock patients have been under-represented in trials involving PAC.</a:t>
            </a:r>
          </a:p>
          <a:p>
            <a:endParaRPr lang="en-US" sz="2400" dirty="0"/>
          </a:p>
          <a:p>
            <a:r>
              <a:rPr lang="en-US" sz="2400" dirty="0"/>
              <a:t>PAC provides pivotal, adjunct hemodynamic data in cardiogenic shock that is critical to guiding therapy.</a:t>
            </a:r>
          </a:p>
          <a:p>
            <a:endParaRPr lang="en-US" sz="2400" dirty="0"/>
          </a:p>
          <a:p>
            <a:r>
              <a:rPr lang="en-US" sz="2400" dirty="0"/>
              <a:t>Contemporary data demonstrate PAC utilization in cardiogenic shock is associated with improved survival.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84E-688E-4552-BFC0-6A4F0CE171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7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1" y="227013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/>
              <a:t>How Would You Manage the Most Lethal Cardiac Condition We Treat?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0" y="1763843"/>
            <a:ext cx="4191000" cy="37338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4191000" cy="3886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84E-688E-4552-BFC0-6A4F0CE171F1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4ED719-0B6A-CE49-9E29-BA3F28887DEF}"/>
              </a:ext>
            </a:extLst>
          </p:cNvPr>
          <p:cNvSpPr txBox="1"/>
          <p:nvPr/>
        </p:nvSpPr>
        <p:spPr>
          <a:xfrm>
            <a:off x="457200" y="5751353"/>
            <a:ext cx="426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33399"/>
                </a:solidFill>
              </a:rPr>
              <a:t>Adapted with permission from N. </a:t>
            </a:r>
            <a:r>
              <a:rPr lang="en-US" sz="1000" dirty="0" err="1">
                <a:solidFill>
                  <a:srgbClr val="333399"/>
                </a:solidFill>
              </a:rPr>
              <a:t>Kapur</a:t>
            </a:r>
            <a:endParaRPr lang="en-US" sz="1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4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3A22D5FE-2440-7E4C-B794-9A7F56A7F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39FE2235-1E11-FE49-AD8D-D5C00599E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8" y="1295400"/>
            <a:ext cx="8044082" cy="452596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527B72-0681-C94A-9CD5-57A983F2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84E-688E-4552-BFC0-6A4F0CE171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8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PA Catheter: History</a:t>
            </a:r>
            <a:r>
              <a:rPr lang="en-US" baseline="30000" dirty="0"/>
              <a:t>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9795" y="1282701"/>
            <a:ext cx="3571969" cy="428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6175" indent="-17145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423954" y="3489166"/>
            <a:ext cx="3840480" cy="158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94" y="1829911"/>
            <a:ext cx="2408460" cy="271922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69794" y="1435101"/>
            <a:ext cx="3812592" cy="428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6175" indent="-17145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1200"/>
              </a:spcBef>
            </a:pPr>
            <a:r>
              <a:rPr lang="en-US" dirty="0"/>
              <a:t>1711 – Hales conducts the first cardiac catheterization of a horse using brass pipes, a glass tube and the trachea of a goose</a:t>
            </a:r>
          </a:p>
          <a:p>
            <a:pPr marL="228600" indent="-228600">
              <a:spcBef>
                <a:spcPts val="1200"/>
              </a:spcBef>
            </a:pPr>
            <a:r>
              <a:rPr lang="en-US" dirty="0"/>
              <a:t>1844 – French  physiologist Bernard coins the term “cardiac catheterization” and uses catheters to record intra-cardiac pressures in animals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102921"/>
            <a:ext cx="1219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NPS-128-16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5916243"/>
            <a:ext cx="650557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r>
              <a:rPr lang="en-US" sz="700" i="1" dirty="0">
                <a:solidFill>
                  <a:srgbClr val="000000"/>
                </a:solidFill>
              </a:rPr>
              <a:t>History of Angioplasty Timeline. Angioplasty.org. http://www.ptca.org/nv/timeline.html. Accessed September 12, 2016.</a:t>
            </a:r>
            <a:endParaRPr lang="fr-FR" sz="700" i="1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8627533" y="544991"/>
            <a:ext cx="574062" cy="307731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FDB4C24-AF86-4570-89B5-45F4BCA33779}" type="slidenum">
              <a:rPr lang="en-US" sz="800">
                <a:solidFill>
                  <a:srgbClr val="000000"/>
                </a:solidFill>
                <a:latin typeface="Arial"/>
              </a:rPr>
              <a:pPr>
                <a:defRPr/>
              </a:pPr>
              <a:t>3</a:t>
            </a:fld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10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PA Catheter: History</a:t>
            </a:r>
            <a:r>
              <a:rPr lang="en-US" baseline="30000" dirty="0"/>
              <a:t>1-3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9795" y="1282701"/>
            <a:ext cx="3571969" cy="428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6175" indent="-17145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423954" y="3489166"/>
            <a:ext cx="3840480" cy="158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379414" y="1435101"/>
            <a:ext cx="3802972" cy="210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6175" indent="-17145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1200"/>
              </a:spcBef>
            </a:pPr>
            <a:r>
              <a:rPr lang="en-US" dirty="0"/>
              <a:t>1929 – First documented human cardiac catheterization is performed in Germany by Warner Forssmann, MD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0" y="3363548"/>
            <a:ext cx="1574800" cy="180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1851501"/>
            <a:ext cx="4203574" cy="31470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102921"/>
            <a:ext cx="1219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NPS-128-16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1" y="5700799"/>
            <a:ext cx="650557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700" i="1" dirty="0">
                <a:solidFill>
                  <a:srgbClr val="000000"/>
                </a:solidFill>
              </a:rPr>
              <a:t>Chatterjee K. Circulation 2009;119(1):147-152.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>
                <a:solidFill>
                  <a:srgbClr val="000000"/>
                </a:solidFill>
              </a:rPr>
              <a:t>Berry D. Circulation. 2006;113(7):f27-f28.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>
                <a:solidFill>
                  <a:srgbClr val="000000"/>
                </a:solidFill>
              </a:rPr>
              <a:t>History of Angioplasty Timeline. Angioplasty.org. http://www.ptca.org/nv/timeline.html. Accessed September 12, 2016.</a:t>
            </a:r>
            <a:endParaRPr lang="fr-FR" sz="700" i="1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6"/>
          <p:cNvSpPr txBox="1">
            <a:spLocks/>
          </p:cNvSpPr>
          <p:nvPr/>
        </p:nvSpPr>
        <p:spPr>
          <a:xfrm>
            <a:off x="8627533" y="544991"/>
            <a:ext cx="574062" cy="307731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FDB4C24-AF86-4570-89B5-45F4BCA33779}" type="slidenum">
              <a:rPr lang="en-US" sz="800">
                <a:solidFill>
                  <a:srgbClr val="000000"/>
                </a:solidFill>
                <a:latin typeface="Arial"/>
              </a:rPr>
              <a:pPr>
                <a:defRPr/>
              </a:pPr>
              <a:t>4</a:t>
            </a:fld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50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PA Catheter: History</a:t>
            </a:r>
            <a:r>
              <a:rPr lang="en-US" baseline="30000" dirty="0"/>
              <a:t>1,2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9795" y="1282701"/>
            <a:ext cx="3571969" cy="428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6175" indent="-17145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423954" y="3489166"/>
            <a:ext cx="3840480" cy="158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379414" y="1435101"/>
            <a:ext cx="3714750" cy="428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6175" indent="-17145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1200"/>
              </a:spcBef>
            </a:pPr>
            <a:r>
              <a:rPr lang="en-US" dirty="0"/>
              <a:t>1941 – Drs. Cournand</a:t>
            </a:r>
            <a:br>
              <a:rPr lang="en-US" dirty="0"/>
            </a:br>
            <a:r>
              <a:rPr lang="en-US" dirty="0"/>
              <a:t>and Richards develop catheters that could be advanced into PA and used as a diagnostic tool for the first time, utilizing catheter techniques to measure cardiac output</a:t>
            </a:r>
          </a:p>
          <a:p>
            <a:pPr marL="228600" indent="-228600">
              <a:spcBef>
                <a:spcPts val="1200"/>
              </a:spcBef>
            </a:pPr>
            <a:r>
              <a:rPr lang="en-US" dirty="0"/>
              <a:t>1956 – Drs. </a:t>
            </a:r>
            <a:r>
              <a:rPr lang="en-US" dirty="0" err="1"/>
              <a:t>Forrsmann</a:t>
            </a:r>
            <a:r>
              <a:rPr lang="en-US" dirty="0"/>
              <a:t>, Cournand and Richards receive a Nobel Prize in Medicine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019" y="1569720"/>
            <a:ext cx="4040804" cy="35890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102921"/>
            <a:ext cx="1219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NPS-128-16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1" y="5808521"/>
            <a:ext cx="6505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700" i="1" dirty="0">
                <a:solidFill>
                  <a:srgbClr val="000000"/>
                </a:solidFill>
              </a:rPr>
              <a:t>Chatterjee K. Circulation 2009;119(1):147-152.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>
                <a:solidFill>
                  <a:srgbClr val="000000"/>
                </a:solidFill>
              </a:rPr>
              <a:t>Cournand AF Nobel Lectures, Physiology and Medicine 1942-1962. Amsterdam, The Netherlands: Elsevier Publishing Co; 1964:529</a:t>
            </a:r>
          </a:p>
        </p:txBody>
      </p:sp>
      <p:sp>
        <p:nvSpPr>
          <p:cNvPr id="12" name="Slide Number Placeholder 6"/>
          <p:cNvSpPr txBox="1">
            <a:spLocks/>
          </p:cNvSpPr>
          <p:nvPr/>
        </p:nvSpPr>
        <p:spPr>
          <a:xfrm>
            <a:off x="8627533" y="544991"/>
            <a:ext cx="574062" cy="307731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FDB4C24-AF86-4570-89B5-45F4BCA33779}" type="slidenum">
              <a:rPr lang="en-US" sz="800">
                <a:solidFill>
                  <a:srgbClr val="000000"/>
                </a:solidFill>
                <a:latin typeface="Arial"/>
              </a:rPr>
              <a:pPr>
                <a:defRPr/>
              </a:pPr>
              <a:t>5</a:t>
            </a:fld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07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0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PA Catheter: History</a:t>
            </a:r>
            <a:r>
              <a:rPr lang="en-US" baseline="30000" dirty="0"/>
              <a:t>1-3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9795" y="1282701"/>
            <a:ext cx="3571969" cy="428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6175" indent="-17145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423954" y="3489166"/>
            <a:ext cx="3840480" cy="158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513" y="1217351"/>
            <a:ext cx="4466559" cy="3840480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0" y="5410200"/>
            <a:ext cx="650557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700" i="1" dirty="0">
                <a:solidFill>
                  <a:srgbClr val="000000"/>
                </a:solidFill>
              </a:rPr>
              <a:t>Swan et al. N </a:t>
            </a:r>
            <a:r>
              <a:rPr lang="en-US" sz="700" i="1" dirty="0" err="1">
                <a:solidFill>
                  <a:srgbClr val="000000"/>
                </a:solidFill>
              </a:rPr>
              <a:t>Engl</a:t>
            </a:r>
            <a:r>
              <a:rPr lang="en-US" sz="700" i="1" dirty="0">
                <a:solidFill>
                  <a:srgbClr val="000000"/>
                </a:solidFill>
              </a:rPr>
              <a:t> J Med. 1970; 283:447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>
                <a:solidFill>
                  <a:srgbClr val="000000"/>
                </a:solidFill>
              </a:rPr>
              <a:t>Chatterjee K. Circulation 2009;119(1):147-152.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700" i="1" dirty="0">
                <a:solidFill>
                  <a:srgbClr val="000000"/>
                </a:solidFill>
              </a:rPr>
              <a:t>Evans DC, et al. </a:t>
            </a:r>
            <a:r>
              <a:rPr lang="fr-FR" sz="700" i="1" dirty="0" err="1">
                <a:solidFill>
                  <a:srgbClr val="000000"/>
                </a:solidFill>
              </a:rPr>
              <a:t>Scand</a:t>
            </a:r>
            <a:r>
              <a:rPr lang="fr-FR" sz="700" i="1" dirty="0">
                <a:solidFill>
                  <a:srgbClr val="000000"/>
                </a:solidFill>
              </a:rPr>
              <a:t> J </a:t>
            </a:r>
            <a:r>
              <a:rPr lang="fr-FR" sz="700" i="1" dirty="0" err="1">
                <a:solidFill>
                  <a:srgbClr val="000000"/>
                </a:solidFill>
              </a:rPr>
              <a:t>Surg</a:t>
            </a:r>
            <a:r>
              <a:rPr lang="fr-FR" sz="700" i="1" dirty="0">
                <a:solidFill>
                  <a:srgbClr val="000000"/>
                </a:solidFill>
              </a:rPr>
              <a:t>. 2009;98(4):199-208.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52116" y="1091666"/>
            <a:ext cx="3714750" cy="428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6175" indent="-17145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1200"/>
              </a:spcBef>
            </a:pPr>
            <a:r>
              <a:rPr lang="en-US" dirty="0"/>
              <a:t>1970 – Drs. Swan and Ganz introduce first balloon flotation flow directed catheters that could be used bedside via intra-cardiac pressure tracings without fluoroscopy</a:t>
            </a:r>
            <a:endParaRPr lang="en-US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1" y="3489960"/>
            <a:ext cx="3238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0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423954" y="3489166"/>
            <a:ext cx="3840480" cy="158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71" y="1638757"/>
            <a:ext cx="2487015" cy="3375660"/>
          </a:xfrm>
          <a:prstGeom prst="rect">
            <a:avLst/>
          </a:prstGeom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283464" y="1284732"/>
            <a:ext cx="3767836" cy="4498848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1313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6175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Adequate circulation, or flow of blood, is essential for adequate tissue perfusion and oxygenation</a:t>
            </a:r>
          </a:p>
          <a:p>
            <a:pPr>
              <a:lnSpc>
                <a:spcPct val="110000"/>
              </a:lnSpc>
            </a:pPr>
            <a:r>
              <a:rPr lang="en-US" dirty="0"/>
              <a:t>Maintaining adequate tissue perfusion/oxygenation is the primary goal of therapy in any shock state</a:t>
            </a:r>
          </a:p>
          <a:p>
            <a:pPr>
              <a:lnSpc>
                <a:spcPct val="110000"/>
              </a:lnSpc>
            </a:pPr>
            <a:r>
              <a:rPr lang="en-US" dirty="0"/>
              <a:t>Rapid assessment and interpretation of hemodynamics are</a:t>
            </a:r>
            <a:br>
              <a:rPr lang="en-US" dirty="0"/>
            </a:br>
            <a:r>
              <a:rPr lang="en-US" dirty="0"/>
              <a:t>central to this goal</a:t>
            </a:r>
          </a:p>
        </p:txBody>
      </p:sp>
    </p:spTree>
    <p:extLst>
      <p:ext uri="{BB962C8B-B14F-4D97-AF65-F5344CB8AC3E}">
        <p14:creationId xmlns:p14="http://schemas.microsoft.com/office/powerpoint/2010/main" val="49443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monitoring?</a:t>
            </a:r>
          </a:p>
        </p:txBody>
      </p:sp>
      <p:pic>
        <p:nvPicPr>
          <p:cNvPr id="5" name="Content Placeholder 4" descr="9-27-2012 2-09-18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58876" y="1164624"/>
            <a:ext cx="4303367" cy="4498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932" y="1151287"/>
            <a:ext cx="290471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RIGHT HEART</a:t>
            </a:r>
          </a:p>
          <a:p>
            <a:endParaRPr lang="en-US" sz="1000" dirty="0"/>
          </a:p>
          <a:p>
            <a:r>
              <a:rPr lang="en-US" sz="1000" b="1" dirty="0"/>
              <a:t>1. RAP +/or CVP</a:t>
            </a:r>
            <a:r>
              <a:rPr lang="en-US" sz="1000" dirty="0"/>
              <a:t> (0-8 mmHg)</a:t>
            </a:r>
            <a:r>
              <a:rPr lang="en-US" sz="1000" baseline="30000" dirty="0"/>
              <a:t>1</a:t>
            </a:r>
          </a:p>
          <a:p>
            <a:endParaRPr lang="en-US" sz="1000" dirty="0"/>
          </a:p>
          <a:p>
            <a:r>
              <a:rPr lang="en-US" sz="1000" b="1" dirty="0"/>
              <a:t>2. RV</a:t>
            </a:r>
            <a:r>
              <a:rPr lang="en-US" sz="1000" dirty="0"/>
              <a:t> </a:t>
            </a:r>
            <a:r>
              <a:rPr lang="en-US" sz="1000" b="1" dirty="0"/>
              <a:t>Systolic/Diastolic</a:t>
            </a:r>
            <a:r>
              <a:rPr lang="en-US" sz="1000" dirty="0"/>
              <a:t> (15-30/0-8 mmHg)</a:t>
            </a:r>
            <a:r>
              <a:rPr lang="en-US" sz="1000" baseline="30000" dirty="0"/>
              <a:t>1</a:t>
            </a:r>
          </a:p>
          <a:p>
            <a:endParaRPr lang="en-US" sz="1000" dirty="0"/>
          </a:p>
          <a:p>
            <a:r>
              <a:rPr lang="en-US" sz="1000" b="1" dirty="0"/>
              <a:t>3. PA Systolic/Diastolic </a:t>
            </a:r>
            <a:r>
              <a:rPr lang="en-US" sz="1000" dirty="0"/>
              <a:t>(15-30/8-12 mmHg)</a:t>
            </a:r>
            <a:r>
              <a:rPr lang="en-US" sz="1000" baseline="30000" dirty="0"/>
              <a:t>1</a:t>
            </a:r>
          </a:p>
          <a:p>
            <a:endParaRPr lang="en-US" sz="1000" dirty="0"/>
          </a:p>
          <a:p>
            <a:r>
              <a:rPr lang="en-US" sz="1000" b="1" dirty="0"/>
              <a:t>3. SVO</a:t>
            </a:r>
            <a:r>
              <a:rPr lang="en-US" sz="1000" b="1" baseline="-25000" dirty="0"/>
              <a:t>2</a:t>
            </a:r>
            <a:r>
              <a:rPr lang="en-US" sz="1000" dirty="0"/>
              <a:t> (70-75%)</a:t>
            </a:r>
            <a:r>
              <a:rPr lang="en-US" sz="1000" baseline="30000" dirty="0"/>
              <a:t>3,4</a:t>
            </a:r>
            <a:endParaRPr lang="en-US" sz="1000" strike="sngStrike" baseline="30000" dirty="0"/>
          </a:p>
          <a:p>
            <a:endParaRPr lang="en-US" sz="1000" strike="sngStrike" dirty="0"/>
          </a:p>
          <a:p>
            <a:endParaRPr lang="en-US" sz="1000" b="1" u="sng" dirty="0"/>
          </a:p>
          <a:p>
            <a:endParaRPr lang="en-US" sz="1000" b="1" u="sng" dirty="0"/>
          </a:p>
          <a:p>
            <a:endParaRPr lang="en-US" sz="1000" b="1" u="sng" dirty="0"/>
          </a:p>
          <a:p>
            <a:endParaRPr lang="en-US" sz="1000" b="1" u="sng" dirty="0"/>
          </a:p>
          <a:p>
            <a:endParaRPr lang="en-US" sz="1000" b="1" u="sng" dirty="0"/>
          </a:p>
          <a:p>
            <a:r>
              <a:rPr lang="en-US" sz="1000" b="1" u="sng" dirty="0"/>
              <a:t>CALCULATED DATA</a:t>
            </a:r>
          </a:p>
          <a:p>
            <a:r>
              <a:rPr lang="en-US" sz="1000" dirty="0"/>
              <a:t>Right heart pumps against </a:t>
            </a:r>
            <a:r>
              <a:rPr lang="en-US" sz="1000" b="1" dirty="0"/>
              <a:t>PVR</a:t>
            </a:r>
            <a:br>
              <a:rPr lang="en-US" sz="1000" b="1" dirty="0"/>
            </a:br>
            <a:r>
              <a:rPr lang="en-US" sz="1000" dirty="0"/>
              <a:t>(120-250 dynes*sec/cm</a:t>
            </a:r>
            <a:r>
              <a:rPr lang="en-US" sz="1000" baseline="30000" dirty="0"/>
              <a:t>-5</a:t>
            </a:r>
            <a:r>
              <a:rPr lang="en-US" sz="1000" dirty="0"/>
              <a:t>) </a:t>
            </a:r>
          </a:p>
          <a:p>
            <a:r>
              <a:rPr lang="en-US" sz="1000" dirty="0"/>
              <a:t>= 80*(mean PA-PCWP)/CO</a:t>
            </a:r>
            <a:r>
              <a:rPr lang="en-US" sz="1000" baseline="30000" dirty="0"/>
              <a:t>3</a:t>
            </a:r>
            <a:endParaRPr lang="en-US" sz="1000" strike="sngStrike" baseline="30000" dirty="0"/>
          </a:p>
          <a:p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241774" y="1106954"/>
            <a:ext cx="29690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LEFT HEART</a:t>
            </a:r>
          </a:p>
          <a:p>
            <a:pPr algn="ctr"/>
            <a:endParaRPr lang="en-US" sz="1000" dirty="0"/>
          </a:p>
          <a:p>
            <a:r>
              <a:rPr lang="en-US" sz="1000" b="1" dirty="0"/>
              <a:t>4. PCWP = 5. Left atrial Pressure </a:t>
            </a:r>
            <a:r>
              <a:rPr lang="en-US" sz="1000" dirty="0"/>
              <a:t>(8-12 mmHg)</a:t>
            </a:r>
            <a:r>
              <a:rPr lang="en-US" sz="1000" baseline="30000" dirty="0"/>
              <a:t>1</a:t>
            </a:r>
            <a:r>
              <a:rPr lang="en-US" sz="1000" dirty="0"/>
              <a:t> </a:t>
            </a:r>
          </a:p>
          <a:p>
            <a:endParaRPr lang="en-US" sz="1000" dirty="0"/>
          </a:p>
          <a:p>
            <a:r>
              <a:rPr lang="en-US" sz="1000" b="1" dirty="0"/>
              <a:t>6. LVEDP</a:t>
            </a:r>
            <a:r>
              <a:rPr lang="en-US" sz="1000" dirty="0"/>
              <a:t> (5-12 mmHg)</a:t>
            </a:r>
            <a:r>
              <a:rPr lang="en-US" sz="1000" baseline="30000" dirty="0"/>
              <a:t>2</a:t>
            </a:r>
          </a:p>
          <a:p>
            <a:endParaRPr lang="en-US" sz="1000" dirty="0"/>
          </a:p>
          <a:p>
            <a:pPr marL="171450" indent="-171450"/>
            <a:r>
              <a:rPr lang="en-US" sz="1000" b="1" dirty="0"/>
              <a:t>7.	CO </a:t>
            </a:r>
            <a:r>
              <a:rPr lang="en-US" sz="1000" dirty="0"/>
              <a:t>(4-7 L/min) via </a:t>
            </a:r>
            <a:r>
              <a:rPr lang="en-US" sz="1000" dirty="0" err="1"/>
              <a:t>thermodilution</a:t>
            </a:r>
            <a:r>
              <a:rPr lang="en-US" sz="1000" dirty="0"/>
              <a:t> (TD) or CCO PA Catheter</a:t>
            </a:r>
            <a:r>
              <a:rPr lang="en-US" sz="1000" baseline="30000" dirty="0"/>
              <a:t>3</a:t>
            </a:r>
            <a:endParaRPr lang="en-US" sz="1000" dirty="0"/>
          </a:p>
          <a:p>
            <a:endParaRPr lang="en-US" sz="1000" dirty="0"/>
          </a:p>
          <a:p>
            <a:r>
              <a:rPr lang="en-US" sz="1000" b="1" dirty="0"/>
              <a:t>8. Blood Pressure </a:t>
            </a:r>
            <a:r>
              <a:rPr lang="en-US" sz="1000" dirty="0"/>
              <a:t>(100-140/60-90 mmHg)</a:t>
            </a:r>
            <a:r>
              <a:rPr lang="en-US" sz="1000" baseline="30000" dirty="0"/>
              <a:t>3</a:t>
            </a:r>
          </a:p>
          <a:p>
            <a:endParaRPr lang="en-US" sz="1000" dirty="0"/>
          </a:p>
          <a:p>
            <a:endParaRPr lang="en-US" sz="1000" b="1" u="sng" dirty="0"/>
          </a:p>
          <a:p>
            <a:endParaRPr lang="en-US" sz="1000" b="1" u="sng" dirty="0"/>
          </a:p>
          <a:p>
            <a:endParaRPr lang="en-US" sz="1000" b="1" u="sng" dirty="0"/>
          </a:p>
          <a:p>
            <a:endParaRPr lang="en-US" sz="1000" b="1" u="sng" dirty="0"/>
          </a:p>
          <a:p>
            <a:r>
              <a:rPr lang="en-US" sz="1000" b="1" u="sng" dirty="0"/>
              <a:t>CALCULATED DATA</a:t>
            </a:r>
          </a:p>
          <a:p>
            <a:r>
              <a:rPr lang="en-US" sz="1000" b="1" dirty="0"/>
              <a:t>MAP </a:t>
            </a:r>
            <a:r>
              <a:rPr lang="en-US" sz="1000" dirty="0"/>
              <a:t>(70-100 mmHg)=2/3*Diastolic Pressure + 1/3*Systolic Pressure</a:t>
            </a:r>
            <a:r>
              <a:rPr lang="en-US" sz="1000" baseline="30000" dirty="0"/>
              <a:t>3</a:t>
            </a:r>
          </a:p>
          <a:p>
            <a:endParaRPr lang="en-US" sz="1000" dirty="0"/>
          </a:p>
          <a:p>
            <a:r>
              <a:rPr lang="en-US" sz="1000" b="1" dirty="0"/>
              <a:t>CO</a:t>
            </a:r>
            <a:r>
              <a:rPr lang="en-US" sz="1000" dirty="0"/>
              <a:t> (4-7L/min)= FICK </a:t>
            </a:r>
            <a:r>
              <a:rPr lang="en-US" sz="1000" dirty="0" err="1"/>
              <a:t>eqn</a:t>
            </a:r>
            <a:r>
              <a:rPr lang="en-US" sz="1000" dirty="0"/>
              <a:t> = (BSA </a:t>
            </a:r>
            <a:r>
              <a:rPr lang="en-US" sz="1000" dirty="0">
                <a:sym typeface="Symbol"/>
              </a:rPr>
              <a:t></a:t>
            </a:r>
            <a:r>
              <a:rPr lang="en-US" sz="1000" dirty="0"/>
              <a:t>120)/</a:t>
            </a:r>
          </a:p>
          <a:p>
            <a:r>
              <a:rPr lang="en-US" sz="1000" dirty="0"/>
              <a:t>0.1 </a:t>
            </a:r>
            <a:r>
              <a:rPr lang="en-US" sz="1000" dirty="0">
                <a:sym typeface="Symbol"/>
              </a:rPr>
              <a:t></a:t>
            </a:r>
            <a:r>
              <a:rPr lang="en-US" sz="1000" dirty="0"/>
              <a:t> 1.36 </a:t>
            </a:r>
            <a:r>
              <a:rPr lang="en-US" sz="1000" dirty="0">
                <a:sym typeface="Symbol"/>
              </a:rPr>
              <a:t></a:t>
            </a:r>
            <a:r>
              <a:rPr lang="en-US" sz="1000" dirty="0"/>
              <a:t> (SaO</a:t>
            </a:r>
            <a:r>
              <a:rPr lang="en-US" sz="1000" baseline="-25000" dirty="0"/>
              <a:t>2</a:t>
            </a:r>
            <a:r>
              <a:rPr lang="en-US" sz="1000" dirty="0"/>
              <a:t>-SvO</a:t>
            </a:r>
            <a:r>
              <a:rPr lang="en-US" sz="1000" baseline="-25000" dirty="0"/>
              <a:t>2</a:t>
            </a:r>
            <a:r>
              <a:rPr lang="en-US" sz="1000" dirty="0"/>
              <a:t>) </a:t>
            </a:r>
            <a:r>
              <a:rPr lang="en-US" sz="1000" dirty="0">
                <a:sym typeface="Symbol"/>
              </a:rPr>
              <a:t></a:t>
            </a:r>
            <a:r>
              <a:rPr lang="en-US" sz="1000" dirty="0"/>
              <a:t> Hgb</a:t>
            </a:r>
            <a:r>
              <a:rPr lang="en-US" sz="1000" baseline="30000" dirty="0"/>
              <a:t>3</a:t>
            </a:r>
          </a:p>
          <a:p>
            <a:endParaRPr lang="en-US" sz="1000" b="1" dirty="0"/>
          </a:p>
          <a:p>
            <a:r>
              <a:rPr lang="en-US" sz="1000" b="1" dirty="0"/>
              <a:t>CI</a:t>
            </a:r>
            <a:r>
              <a:rPr lang="en-US" sz="1000" dirty="0"/>
              <a:t> (2.5-4.5L/min/m²) = CO/BSA</a:t>
            </a:r>
            <a:r>
              <a:rPr lang="en-US" sz="1000" baseline="30000" dirty="0"/>
              <a:t>3</a:t>
            </a:r>
          </a:p>
          <a:p>
            <a:endParaRPr lang="en-US" sz="1000" b="1" u="sng" dirty="0"/>
          </a:p>
          <a:p>
            <a:r>
              <a:rPr lang="en-US" sz="1000" dirty="0"/>
              <a:t>L Heart pumps against the </a:t>
            </a:r>
            <a:r>
              <a:rPr lang="en-US" sz="1000" b="1" dirty="0"/>
              <a:t>SVR</a:t>
            </a:r>
            <a:r>
              <a:rPr lang="en-US" sz="1000" dirty="0"/>
              <a:t> (SVR 800-1200dynes*sec/cm-5) = 80* (MAP-CVP)/CO</a:t>
            </a:r>
            <a:r>
              <a:rPr lang="en-US" sz="1000" baseline="30000" dirty="0"/>
              <a:t>3</a:t>
            </a:r>
          </a:p>
          <a:p>
            <a:endParaRPr lang="en-US" sz="1000" dirty="0"/>
          </a:p>
          <a:p>
            <a:r>
              <a:rPr lang="en-US" sz="1000" b="1" dirty="0"/>
              <a:t>CPO </a:t>
            </a:r>
            <a:r>
              <a:rPr lang="en-US" sz="1000" dirty="0"/>
              <a:t>(&gt;1.0 Watts) = CO*MAP*0.0022</a:t>
            </a:r>
            <a:r>
              <a:rPr lang="en-US" sz="1000" baseline="30000" dirty="0"/>
              <a:t>5,6</a:t>
            </a:r>
          </a:p>
          <a:p>
            <a:endParaRPr lang="en-US" sz="1000" dirty="0"/>
          </a:p>
        </p:txBody>
      </p:sp>
      <p:sp>
        <p:nvSpPr>
          <p:cNvPr id="8" name="Flowchart: Connector 7"/>
          <p:cNvSpPr/>
          <p:nvPr/>
        </p:nvSpPr>
        <p:spPr>
          <a:xfrm>
            <a:off x="4153856" y="3371124"/>
            <a:ext cx="150829" cy="1582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4436534" y="3736276"/>
            <a:ext cx="150829" cy="1582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4476036" y="3135956"/>
            <a:ext cx="150829" cy="1582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5074608" y="2703391"/>
            <a:ext cx="150829" cy="1582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4626865" y="3217786"/>
            <a:ext cx="150829" cy="1582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Flowchart: Connector 13"/>
          <p:cNvSpPr/>
          <p:nvPr/>
        </p:nvSpPr>
        <p:spPr>
          <a:xfrm>
            <a:off x="4684597" y="3552871"/>
            <a:ext cx="150829" cy="1582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5111547" y="3394647"/>
            <a:ext cx="150829" cy="1582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4484863" y="2936817"/>
            <a:ext cx="150829" cy="1582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" y="5162191"/>
            <a:ext cx="38084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700" i="1" dirty="0" err="1"/>
              <a:t>Marso</a:t>
            </a:r>
            <a:r>
              <a:rPr lang="en-US" sz="700" i="1" dirty="0"/>
              <a:t> SP, Griffin BP, </a:t>
            </a:r>
            <a:r>
              <a:rPr lang="en-US" sz="700" i="1" dirty="0" err="1"/>
              <a:t>Topol</a:t>
            </a:r>
            <a:r>
              <a:rPr lang="en-US" sz="700" i="1" dirty="0"/>
              <a:t> EJ. Manual of Cardiovascular Medicine. Philadelphia: Lippincott Williams &amp; Wilkins, 2000.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/>
              <a:t>Kern MJ. The Cardiac Catheterization Handbook, 4th ed. St. Louis: Mosby </a:t>
            </a:r>
            <a:r>
              <a:rPr lang="en-US" sz="700" i="1" dirty="0" err="1"/>
              <a:t>Inc</a:t>
            </a:r>
            <a:r>
              <a:rPr lang="en-US" sz="700" i="1" dirty="0"/>
              <a:t>; 2003.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/>
              <a:t>Carey CF, Lee, HH, </a:t>
            </a:r>
            <a:r>
              <a:rPr lang="en-US" sz="700" i="1" dirty="0" err="1"/>
              <a:t>Woeltje</a:t>
            </a:r>
            <a:r>
              <a:rPr lang="en-US" sz="700" i="1" dirty="0"/>
              <a:t> KF. The Washington Manual of Medical Therapeutics, 29</a:t>
            </a:r>
            <a:r>
              <a:rPr lang="en-US" sz="700" i="1" baseline="30000" dirty="0"/>
              <a:t>th</a:t>
            </a:r>
            <a:r>
              <a:rPr lang="en-US" sz="700" i="1" dirty="0"/>
              <a:t> ed. Philadelphia: Lippincott-Raven Publishers, 1998.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700" i="1" dirty="0"/>
              <a:t>Marino PL. The ICU Book, 2nd ed. Baltimore: Williams &amp; Wilkins, 1998.</a:t>
            </a:r>
          </a:p>
          <a:p>
            <a:pPr marL="228600" indent="-228600" eaLnBrk="0" hangingPunct="0">
              <a:buFont typeface="+mj-lt"/>
              <a:buAutoNum type="arabicPeriod"/>
            </a:pPr>
            <a:r>
              <a:rPr lang="en-US" sz="700" i="1" dirty="0"/>
              <a:t>Naidu S, et al. Circulation. 2011;123(5):533-543.</a:t>
            </a:r>
          </a:p>
          <a:p>
            <a:pPr marL="228600" indent="-228600" eaLnBrk="0" hangingPunct="0">
              <a:buFont typeface="+mj-lt"/>
              <a:buAutoNum type="arabicPeriod"/>
            </a:pPr>
            <a:r>
              <a:rPr lang="en-US" sz="700" i="1" dirty="0" err="1"/>
              <a:t>Fincke</a:t>
            </a:r>
            <a:r>
              <a:rPr lang="en-US" sz="700" i="1" dirty="0"/>
              <a:t> J, et al. J Am </a:t>
            </a:r>
            <a:r>
              <a:rPr lang="en-US" sz="700" i="1" dirty="0" err="1"/>
              <a:t>Coll</a:t>
            </a:r>
            <a:r>
              <a:rPr lang="en-US" sz="700" i="1" dirty="0"/>
              <a:t> </a:t>
            </a:r>
            <a:r>
              <a:rPr lang="en-US" sz="700" i="1" dirty="0" err="1"/>
              <a:t>Cardiol</a:t>
            </a:r>
            <a:r>
              <a:rPr lang="en-US" sz="700" i="1" dirty="0"/>
              <a:t>. 2004;44:340-348.</a:t>
            </a:r>
          </a:p>
        </p:txBody>
      </p:sp>
    </p:spTree>
    <p:extLst>
      <p:ext uri="{BB962C8B-B14F-4D97-AF65-F5344CB8AC3E}">
        <p14:creationId xmlns:p14="http://schemas.microsoft.com/office/powerpoint/2010/main" val="84877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84E-688E-4552-BFC0-6A4F0CE171F1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46797"/>
            <a:ext cx="4944782" cy="826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046902"/>
            <a:ext cx="7658100" cy="66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7A1927-0653-6F4C-B1EF-12DA774FF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094" y="1634251"/>
            <a:ext cx="4792382" cy="10150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6D9DFB-F364-B94D-B422-E4E32D41A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491" y="4170773"/>
            <a:ext cx="5410200" cy="62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898B38-9108-B547-85DC-C8D66D4AA3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861" y="5181600"/>
            <a:ext cx="7696200" cy="9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6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Custom 6">
      <a:dk1>
        <a:srgbClr val="502651"/>
      </a:dk1>
      <a:lt1>
        <a:sysClr val="window" lastClr="FFFFFF"/>
      </a:lt1>
      <a:dk2>
        <a:srgbClr val="FFFFFF"/>
      </a:dk2>
      <a:lt2>
        <a:srgbClr val="DEDEDE"/>
      </a:lt2>
      <a:accent1>
        <a:srgbClr val="502651"/>
      </a:accent1>
      <a:accent2>
        <a:srgbClr val="502651"/>
      </a:accent2>
      <a:accent3>
        <a:srgbClr val="502651"/>
      </a:accent3>
      <a:accent4>
        <a:srgbClr val="A8A8A8"/>
      </a:accent4>
      <a:accent5>
        <a:srgbClr val="502651"/>
      </a:accent5>
      <a:accent6>
        <a:srgbClr val="A6A6A6"/>
      </a:accent6>
      <a:hlink>
        <a:srgbClr val="6F6F6F"/>
      </a:hlink>
      <a:folHlink>
        <a:srgbClr val="A6A6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1947</Words>
  <Application>Microsoft Office PowerPoint</Application>
  <PresentationFormat>On-screen Show (4:3)</PresentationFormat>
  <Paragraphs>329</Paragraphs>
  <Slides>23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Calibri</vt:lpstr>
      <vt:lpstr>Symbol</vt:lpstr>
      <vt:lpstr>Wingdings</vt:lpstr>
      <vt:lpstr>Office Theme</vt:lpstr>
      <vt:lpstr>Default Design</vt:lpstr>
      <vt:lpstr>Chart</vt:lpstr>
      <vt:lpstr> Pulmonary Artery Catheterization and the Management of Cardiogenic Shock </vt:lpstr>
      <vt:lpstr>Disclosures</vt:lpstr>
      <vt:lpstr>The PA Catheter: History1</vt:lpstr>
      <vt:lpstr>The PA Catheter: History1-3</vt:lpstr>
      <vt:lpstr>The PA Catheter: History1,2</vt:lpstr>
      <vt:lpstr>The PA Catheter: History1-3</vt:lpstr>
      <vt:lpstr>Why do we care?</vt:lpstr>
      <vt:lpstr>What are we monitoring?</vt:lpstr>
      <vt:lpstr>PowerPoint Presentation</vt:lpstr>
      <vt:lpstr>Potential Reasons Why PAC Not Proven Beneficial</vt:lpstr>
      <vt:lpstr>Clinical Assessment in Reality</vt:lpstr>
      <vt:lpstr>Lack of Standardization in PAC Proficiency</vt:lpstr>
      <vt:lpstr>PowerPoint Presentation</vt:lpstr>
      <vt:lpstr>Variants of Cardiogenic Shock</vt:lpstr>
      <vt:lpstr>Cardiac Power Output (CPO)</vt:lpstr>
      <vt:lpstr>Identification of Right Heart Systolic Dysfunction</vt:lpstr>
      <vt:lpstr>PowerPoint Presentation</vt:lpstr>
      <vt:lpstr>WellStar Impella Cardiogenic Shock Survival</vt:lpstr>
      <vt:lpstr>Detroit Cardiogenic Shock Initiative Protocol</vt:lpstr>
      <vt:lpstr>Hemodynamic Monitoring associated with Improved Survival in AMI/CGS</vt:lpstr>
      <vt:lpstr>Conclusions</vt:lpstr>
      <vt:lpstr>How Would You Manage the Most Lethal Cardiac Condition We Treat?</vt:lpstr>
      <vt:lpstr>Thank You</vt:lpstr>
    </vt:vector>
  </TitlesOfParts>
  <Company>Wellstar Health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Kristy</dc:creator>
  <cp:lastModifiedBy>Checkin 001</cp:lastModifiedBy>
  <cp:revision>88</cp:revision>
  <cp:lastPrinted>2015-09-02T15:51:22Z</cp:lastPrinted>
  <dcterms:created xsi:type="dcterms:W3CDTF">2015-07-21T14:20:17Z</dcterms:created>
  <dcterms:modified xsi:type="dcterms:W3CDTF">2018-03-03T16:29:25Z</dcterms:modified>
</cp:coreProperties>
</file>